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1" r:id="rId4"/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992e72c642_2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g992e72c642_20_14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992e72c642_2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g992e72c642_20_15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992e72c642_2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g992e72c642_20_16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992e72c642_2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g992e72c642_20_17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992e72c642_2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g992e72c642_20_18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992e72c642_2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g992e72c642_20_19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9a061c52e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9a061c52e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992e72c642_24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992e72c642_24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9a061c52e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9a061c52e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9a061c52e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9a061c52e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992e72c642_2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992e72c642_20_5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992e72c642_2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g992e72c642_20_20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9b4a4c469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9b4a4c469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992e72c642_2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g992e72c642_20_7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992e72c642_2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992e72c642_20_8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992e72c642_2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992e72c642_20_9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992e72c642_2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992e72c642_20_10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992e72c642_2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992e72c642_20_11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992e72c642_2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992e72c642_20_12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992e72c642_2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g992e72c642_20_13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0" y="1262625"/>
            <a:ext cx="8520600" cy="13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3" name="Google Shape;1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05901" y="73950"/>
            <a:ext cx="1038099" cy="99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type="ctrTitle"/>
          </p:nvPr>
        </p:nvSpPr>
        <p:spPr>
          <a:xfrm>
            <a:off x="311700" y="1262625"/>
            <a:ext cx="8520600" cy="13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59" name="Google Shape;59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05901" y="73950"/>
            <a:ext cx="1038099" cy="99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5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/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/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/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/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/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/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/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/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2" name="Google Shape;7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0" name="Google Shape;8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3" name="Google Shape;83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4" name="Google Shape;8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7" name="Google Shape;8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1" name="Google Shape;91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2" name="Google Shape;92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3" name="Google Shape;9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96" name="Google Shape;9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9" name="Google Shape;99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0" name="Google Shape;100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6"/>
          <p:cNvSpPr txBox="1"/>
          <p:nvPr>
            <p:ph type="ctrTitle"/>
          </p:nvPr>
        </p:nvSpPr>
        <p:spPr>
          <a:xfrm>
            <a:off x="311700" y="1262625"/>
            <a:ext cx="8520600" cy="13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>
                <a:solidFill>
                  <a:srgbClr val="004B53"/>
                </a:solidFill>
              </a:rPr>
              <a:t>Exchange</a:t>
            </a:r>
            <a:endParaRPr>
              <a:solidFill>
                <a:srgbClr val="004B53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>
                <a:solidFill>
                  <a:srgbClr val="004B53"/>
                </a:solidFill>
              </a:rPr>
              <a:t> </a:t>
            </a:r>
            <a:endParaRPr sz="3200">
              <a:solidFill>
                <a:srgbClr val="004B5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08" name="Google Shape;10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78475" y="40200"/>
            <a:ext cx="898850" cy="120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5"/>
          <p:cNvSpPr txBox="1"/>
          <p:nvPr>
            <p:ph idx="1" type="body"/>
          </p:nvPr>
        </p:nvSpPr>
        <p:spPr>
          <a:xfrm>
            <a:off x="493232" y="324203"/>
            <a:ext cx="6447501" cy="3935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Connector Types – </a:t>
            </a:r>
            <a:r>
              <a:rPr lang="en-GB" sz="1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Mulesoft Certified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>
                <a:solidFill>
                  <a:srgbClr val="58595A"/>
                </a:solidFill>
                <a:latin typeface="Calibri"/>
                <a:ea typeface="Calibri"/>
                <a:cs typeface="Calibri"/>
                <a:sym typeface="Calibri"/>
              </a:rPr>
              <a:t>       </a:t>
            </a:r>
            <a:endParaRPr/>
          </a:p>
        </p:txBody>
      </p:sp>
      <p:sp>
        <p:nvSpPr>
          <p:cNvPr id="213" name="Google Shape;213;p35"/>
          <p:cNvSpPr/>
          <p:nvPr/>
        </p:nvSpPr>
        <p:spPr>
          <a:xfrm>
            <a:off x="493232" y="1125238"/>
            <a:ext cx="3572253" cy="39356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Description</a:t>
            </a:r>
            <a:endParaRPr/>
          </a:p>
        </p:txBody>
      </p:sp>
      <p:sp>
        <p:nvSpPr>
          <p:cNvPr id="214" name="Google Shape;214;p35"/>
          <p:cNvSpPr/>
          <p:nvPr/>
        </p:nvSpPr>
        <p:spPr>
          <a:xfrm>
            <a:off x="493232" y="1602195"/>
            <a:ext cx="3572253" cy="2991576"/>
          </a:xfrm>
          <a:prstGeom prst="rect">
            <a:avLst/>
          </a:prstGeom>
          <a:noFill/>
          <a:ln cap="flat" cmpd="sng" w="127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4313" lvl="0" marL="2143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GB" sz="1800" u="none" cap="none" strike="noStrike">
                <a:solidFill>
                  <a:srgbClr val="58595A"/>
                </a:solidFill>
                <a:latin typeface="Calibri"/>
                <a:ea typeface="Calibri"/>
                <a:cs typeface="Calibri"/>
                <a:sym typeface="Calibri"/>
              </a:rPr>
              <a:t>MuleSoft Certified connectors are developed by MuleSoft’s partners and developer community </a:t>
            </a:r>
            <a:endParaRPr/>
          </a:p>
          <a:p>
            <a:pPr indent="-100013" lvl="0" marL="2143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8595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4313" lvl="0" marL="2143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GB" sz="1800" u="none" cap="none" strike="noStrike">
                <a:solidFill>
                  <a:srgbClr val="58595A"/>
                </a:solidFill>
                <a:latin typeface="Calibri"/>
                <a:ea typeface="Calibri"/>
                <a:cs typeface="Calibri"/>
                <a:sym typeface="Calibri"/>
              </a:rPr>
              <a:t>These connectors are reviewed and certified by MuleSoft</a:t>
            </a:r>
            <a:endParaRPr/>
          </a:p>
        </p:txBody>
      </p:sp>
      <p:sp>
        <p:nvSpPr>
          <p:cNvPr id="215" name="Google Shape;215;p35"/>
          <p:cNvSpPr/>
          <p:nvPr/>
        </p:nvSpPr>
        <p:spPr>
          <a:xfrm>
            <a:off x="223232" y="447772"/>
            <a:ext cx="270000" cy="2700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6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216" name="Google Shape;216;p35"/>
          <p:cNvSpPr/>
          <p:nvPr/>
        </p:nvSpPr>
        <p:spPr>
          <a:xfrm>
            <a:off x="4309929" y="1125238"/>
            <a:ext cx="3572253" cy="39356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Examples</a:t>
            </a:r>
            <a:endParaRPr/>
          </a:p>
        </p:txBody>
      </p:sp>
      <p:sp>
        <p:nvSpPr>
          <p:cNvPr id="217" name="Google Shape;217;p35"/>
          <p:cNvSpPr/>
          <p:nvPr/>
        </p:nvSpPr>
        <p:spPr>
          <a:xfrm>
            <a:off x="4309929" y="1602195"/>
            <a:ext cx="3572253" cy="2991576"/>
          </a:xfrm>
          <a:prstGeom prst="rect">
            <a:avLst/>
          </a:prstGeom>
          <a:noFill/>
          <a:ln cap="flat" cmpd="sng" w="127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b="0" i="0" lang="en-GB" sz="1800" u="none" cap="none" strike="noStrike">
                <a:solidFill>
                  <a:srgbClr val="58595A"/>
                </a:solidFill>
                <a:latin typeface="Calibri"/>
                <a:ea typeface="Calibri"/>
                <a:cs typeface="Calibri"/>
                <a:sym typeface="Calibri"/>
              </a:rPr>
              <a:t>Google Analytics Connector 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8595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b="0" i="0" lang="en-GB" sz="1800" u="none" cap="none" strike="noStrike">
                <a:solidFill>
                  <a:srgbClr val="58595A"/>
                </a:solidFill>
                <a:latin typeface="Calibri"/>
                <a:ea typeface="Calibri"/>
                <a:cs typeface="Calibri"/>
                <a:sym typeface="Calibri"/>
              </a:rPr>
              <a:t>Atlassian JIRA REST Connector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8595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b="0" i="0" lang="en-GB" sz="1800" u="none" cap="none" strike="noStrike">
                <a:solidFill>
                  <a:srgbClr val="58595A"/>
                </a:solidFill>
                <a:latin typeface="Calibri"/>
                <a:ea typeface="Calibri"/>
                <a:cs typeface="Calibri"/>
                <a:sym typeface="Calibri"/>
              </a:rPr>
              <a:t>Microsoft Office 365 Excel Connector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8595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8595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" name="Google Shape;222;p36"/>
          <p:cNvGrpSpPr/>
          <p:nvPr/>
        </p:nvGrpSpPr>
        <p:grpSpPr>
          <a:xfrm>
            <a:off x="435883" y="1185199"/>
            <a:ext cx="7332973" cy="3365535"/>
            <a:chOff x="435883" y="1185200"/>
            <a:chExt cx="7155977" cy="2629928"/>
          </a:xfrm>
        </p:grpSpPr>
        <p:sp>
          <p:nvSpPr>
            <p:cNvPr id="223" name="Google Shape;223;p36"/>
            <p:cNvSpPr/>
            <p:nvPr/>
          </p:nvSpPr>
          <p:spPr>
            <a:xfrm>
              <a:off x="435883" y="1185200"/>
              <a:ext cx="1422689" cy="727333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BA7C2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GB" sz="1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Google Analytics Connector </a:t>
              </a:r>
              <a:endParaRPr/>
            </a:p>
          </p:txBody>
        </p:sp>
        <p:sp>
          <p:nvSpPr>
            <p:cNvPr id="224" name="Google Shape;224;p36"/>
            <p:cNvSpPr/>
            <p:nvPr/>
          </p:nvSpPr>
          <p:spPr>
            <a:xfrm>
              <a:off x="1942440" y="1191650"/>
              <a:ext cx="5649419" cy="727333"/>
            </a:xfrm>
            <a:prstGeom prst="rect">
              <a:avLst/>
            </a:prstGeom>
            <a:noFill/>
            <a:ln cap="flat" cmpd="sng" w="25400">
              <a:solidFill>
                <a:srgbClr val="BA7C2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214313" lvl="0" marL="214313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Char char="•"/>
              </a:pPr>
              <a:r>
                <a:rPr b="0" i="0" lang="en-GB" sz="1600" u="none" cap="none" strike="noStrike">
                  <a:solidFill>
                    <a:srgbClr val="58595A"/>
                  </a:solidFill>
                  <a:latin typeface="Calibri"/>
                  <a:ea typeface="Calibri"/>
                  <a:cs typeface="Calibri"/>
                  <a:sym typeface="Calibri"/>
                </a:rPr>
                <a:t>The Google Analytics Connector is an out-of-the-box solution to integrate our Google Analytics data with other business applications</a:t>
              </a:r>
              <a:endParaRPr/>
            </a:p>
          </p:txBody>
        </p:sp>
        <p:sp>
          <p:nvSpPr>
            <p:cNvPr id="225" name="Google Shape;225;p36"/>
            <p:cNvSpPr/>
            <p:nvPr/>
          </p:nvSpPr>
          <p:spPr>
            <a:xfrm>
              <a:off x="435883" y="2012071"/>
              <a:ext cx="1422689" cy="920461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BA7C2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GB" sz="1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Atlassian JIRA REST Connector</a:t>
              </a:r>
              <a:endParaRPr/>
            </a:p>
          </p:txBody>
        </p:sp>
        <p:sp>
          <p:nvSpPr>
            <p:cNvPr id="226" name="Google Shape;226;p36"/>
            <p:cNvSpPr/>
            <p:nvPr/>
          </p:nvSpPr>
          <p:spPr>
            <a:xfrm>
              <a:off x="1942441" y="2012071"/>
              <a:ext cx="5649419" cy="920460"/>
            </a:xfrm>
            <a:prstGeom prst="rect">
              <a:avLst/>
            </a:prstGeom>
            <a:noFill/>
            <a:ln cap="flat" cmpd="sng" w="25400">
              <a:solidFill>
                <a:srgbClr val="BA7C2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214313" lvl="0" marL="214313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Char char="•"/>
              </a:pPr>
              <a:r>
                <a:rPr b="0" i="0" lang="en-GB" sz="1600" u="none" cap="none" strike="noStrike">
                  <a:solidFill>
                    <a:srgbClr val="58595A"/>
                  </a:solidFill>
                  <a:latin typeface="Calibri"/>
                  <a:ea typeface="Calibri"/>
                  <a:cs typeface="Calibri"/>
                  <a:sym typeface="Calibri"/>
                </a:rPr>
                <a:t>The Atlassian Jira Cloud Connector allows businesses to synchronize data and automate processes between Jira and third party applications.</a:t>
              </a:r>
              <a:endParaRPr/>
            </a:p>
          </p:txBody>
        </p:sp>
        <p:sp>
          <p:nvSpPr>
            <p:cNvPr id="227" name="Google Shape;227;p36"/>
            <p:cNvSpPr/>
            <p:nvPr/>
          </p:nvSpPr>
          <p:spPr>
            <a:xfrm>
              <a:off x="435884" y="3032070"/>
              <a:ext cx="1422688" cy="783058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BA7C2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GB" sz="1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Microsoft Office 365 Excel Connector</a:t>
              </a:r>
              <a:endParaRPr/>
            </a:p>
          </p:txBody>
        </p:sp>
        <p:sp>
          <p:nvSpPr>
            <p:cNvPr id="228" name="Google Shape;228;p36"/>
            <p:cNvSpPr/>
            <p:nvPr/>
          </p:nvSpPr>
          <p:spPr>
            <a:xfrm>
              <a:off x="1942440" y="3032070"/>
              <a:ext cx="5649419" cy="783058"/>
            </a:xfrm>
            <a:prstGeom prst="rect">
              <a:avLst/>
            </a:prstGeom>
            <a:noFill/>
            <a:ln cap="flat" cmpd="sng" w="25400">
              <a:solidFill>
                <a:srgbClr val="BA7C2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214313" lvl="0" marL="214313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Char char="•"/>
              </a:pPr>
              <a:r>
                <a:rPr b="0" i="0" lang="en-GB" sz="1600" u="none" cap="none" strike="noStrike">
                  <a:solidFill>
                    <a:srgbClr val="58595A"/>
                  </a:solidFill>
                  <a:latin typeface="Calibri"/>
                  <a:ea typeface="Calibri"/>
                  <a:cs typeface="Calibri"/>
                  <a:sym typeface="Calibri"/>
                </a:rPr>
                <a:t>Enables us to seamlessly integrate with Microsoft Office 365</a:t>
              </a:r>
              <a:endParaRPr/>
            </a:p>
            <a:p>
              <a:pPr indent="-214313" lvl="0" marL="214313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Char char="•"/>
              </a:pPr>
              <a:r>
                <a:rPr b="0" i="0" lang="en-GB" sz="1600" u="none" cap="none" strike="noStrike">
                  <a:solidFill>
                    <a:srgbClr val="58595A"/>
                  </a:solidFill>
                  <a:latin typeface="Calibri"/>
                  <a:ea typeface="Calibri"/>
                  <a:cs typeface="Calibri"/>
                  <a:sym typeface="Calibri"/>
                </a:rPr>
                <a:t>Allows us to read and modify Excel workbooks stored in OneDrive,SharePoint</a:t>
              </a:r>
              <a:endParaRPr b="0" i="0" sz="1600" u="none" cap="none" strike="noStrike">
                <a:solidFill>
                  <a:srgbClr val="58595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9" name="Google Shape;229;p36"/>
          <p:cNvSpPr txBox="1"/>
          <p:nvPr/>
        </p:nvSpPr>
        <p:spPr>
          <a:xfrm>
            <a:off x="96283" y="420653"/>
            <a:ext cx="6447501" cy="3935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Examples of Mulesoft Certified Connectors</a:t>
            </a:r>
            <a:endParaRPr b="0" i="0" sz="18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58595A"/>
                </a:solidFill>
                <a:latin typeface="Calibri"/>
                <a:ea typeface="Calibri"/>
                <a:cs typeface="Calibri"/>
                <a:sym typeface="Calibri"/>
              </a:rPr>
              <a:t>      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7"/>
          <p:cNvSpPr txBox="1"/>
          <p:nvPr>
            <p:ph type="ctrTitle"/>
          </p:nvPr>
        </p:nvSpPr>
        <p:spPr>
          <a:xfrm>
            <a:off x="1862642" y="805661"/>
            <a:ext cx="5516575" cy="57260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br>
              <a:rPr lang="en-GB" sz="3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3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Connector Types</a:t>
            </a:r>
            <a:endParaRPr/>
          </a:p>
        </p:txBody>
      </p:sp>
      <p:sp>
        <p:nvSpPr>
          <p:cNvPr id="235" name="Google Shape;235;p37"/>
          <p:cNvSpPr txBox="1"/>
          <p:nvPr>
            <p:ph idx="1" type="subTitle"/>
          </p:nvPr>
        </p:nvSpPr>
        <p:spPr>
          <a:xfrm>
            <a:off x="1149636" y="1340436"/>
            <a:ext cx="6942586" cy="4454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1800">
                <a:solidFill>
                  <a:srgbClr val="55565A"/>
                </a:solidFill>
                <a:latin typeface="Calibri"/>
                <a:ea typeface="Calibri"/>
                <a:cs typeface="Calibri"/>
                <a:sym typeface="Calibri"/>
              </a:rPr>
              <a:t>Anypoint Connectors follow semantic versioning and have 4 categories</a:t>
            </a:r>
            <a:endParaRPr/>
          </a:p>
          <a:p>
            <a:pPr indent="-36513" lvl="0" marL="21431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t/>
            </a:r>
            <a:endParaRPr sz="1800">
              <a:solidFill>
                <a:srgbClr val="55565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513" lvl="0" marL="21431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t/>
            </a:r>
            <a:endParaRPr sz="1800">
              <a:solidFill>
                <a:srgbClr val="55565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513" lvl="0" marL="21431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t/>
            </a:r>
            <a:endParaRPr sz="1800">
              <a:solidFill>
                <a:srgbClr val="55565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37"/>
          <p:cNvSpPr/>
          <p:nvPr/>
        </p:nvSpPr>
        <p:spPr>
          <a:xfrm>
            <a:off x="1960507" y="1939943"/>
            <a:ext cx="2443579" cy="972105"/>
          </a:xfrm>
          <a:prstGeom prst="rect">
            <a:avLst/>
          </a:prstGeom>
          <a:solidFill>
            <a:srgbClr val="FEEDD8"/>
          </a:solidFill>
          <a:ln cap="flat" cmpd="sng" w="254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Select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37"/>
          <p:cNvSpPr/>
          <p:nvPr/>
        </p:nvSpPr>
        <p:spPr>
          <a:xfrm>
            <a:off x="4935639" y="1939943"/>
            <a:ext cx="2443579" cy="972105"/>
          </a:xfrm>
          <a:prstGeom prst="rect">
            <a:avLst/>
          </a:prstGeom>
          <a:solidFill>
            <a:srgbClr val="FEEDD8"/>
          </a:solidFill>
          <a:ln cap="flat" cmpd="sng" w="254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 Premium</a:t>
            </a:r>
            <a:endParaRPr/>
          </a:p>
        </p:txBody>
      </p:sp>
      <p:sp>
        <p:nvSpPr>
          <p:cNvPr id="238" name="Google Shape;238;p37"/>
          <p:cNvSpPr/>
          <p:nvPr/>
        </p:nvSpPr>
        <p:spPr>
          <a:xfrm>
            <a:off x="4935639" y="2968642"/>
            <a:ext cx="2443579" cy="972105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Community</a:t>
            </a:r>
            <a:endParaRPr b="1" i="0" sz="18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37"/>
          <p:cNvSpPr/>
          <p:nvPr/>
        </p:nvSpPr>
        <p:spPr>
          <a:xfrm>
            <a:off x="1960506" y="2968642"/>
            <a:ext cx="2443579" cy="972105"/>
          </a:xfrm>
          <a:prstGeom prst="rect">
            <a:avLst/>
          </a:prstGeom>
          <a:solidFill>
            <a:srgbClr val="FEEDD8"/>
          </a:solidFill>
          <a:ln cap="flat" cmpd="sng" w="254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MuleSoft Certified</a:t>
            </a:r>
            <a:endParaRPr b="1" i="0" sz="18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37"/>
          <p:cNvSpPr/>
          <p:nvPr/>
        </p:nvSpPr>
        <p:spPr>
          <a:xfrm>
            <a:off x="1764782" y="2310067"/>
            <a:ext cx="270000" cy="2700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rgbClr val="9F59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241" name="Google Shape;241;p37"/>
          <p:cNvSpPr/>
          <p:nvPr/>
        </p:nvSpPr>
        <p:spPr>
          <a:xfrm>
            <a:off x="1764782" y="3319695"/>
            <a:ext cx="270000" cy="2700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rgbClr val="9F59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242" name="Google Shape;242;p37"/>
          <p:cNvSpPr/>
          <p:nvPr/>
        </p:nvSpPr>
        <p:spPr>
          <a:xfrm>
            <a:off x="4763501" y="3319695"/>
            <a:ext cx="270000" cy="2700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rgbClr val="9F59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243" name="Google Shape;243;p37"/>
          <p:cNvSpPr/>
          <p:nvPr/>
        </p:nvSpPr>
        <p:spPr>
          <a:xfrm>
            <a:off x="4763501" y="2310067"/>
            <a:ext cx="270000" cy="2700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rgbClr val="9F59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pic>
        <p:nvPicPr>
          <p:cNvPr id="244" name="Google Shape;24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78475" y="40200"/>
            <a:ext cx="898850" cy="120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8"/>
          <p:cNvSpPr txBox="1"/>
          <p:nvPr>
            <p:ph idx="1" type="body"/>
          </p:nvPr>
        </p:nvSpPr>
        <p:spPr>
          <a:xfrm>
            <a:off x="493232" y="324203"/>
            <a:ext cx="6447501" cy="3935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Connector Types – </a:t>
            </a:r>
            <a:r>
              <a:rPr lang="en-GB" sz="1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Community Connector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>
                <a:solidFill>
                  <a:srgbClr val="58595A"/>
                </a:solidFill>
                <a:latin typeface="Calibri"/>
                <a:ea typeface="Calibri"/>
                <a:cs typeface="Calibri"/>
                <a:sym typeface="Calibri"/>
              </a:rPr>
              <a:t>       </a:t>
            </a:r>
            <a:endParaRPr/>
          </a:p>
        </p:txBody>
      </p:sp>
      <p:sp>
        <p:nvSpPr>
          <p:cNvPr id="250" name="Google Shape;250;p38"/>
          <p:cNvSpPr/>
          <p:nvPr/>
        </p:nvSpPr>
        <p:spPr>
          <a:xfrm>
            <a:off x="493232" y="1125238"/>
            <a:ext cx="3572253" cy="39356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Description</a:t>
            </a:r>
            <a:endParaRPr/>
          </a:p>
        </p:txBody>
      </p:sp>
      <p:sp>
        <p:nvSpPr>
          <p:cNvPr id="251" name="Google Shape;251;p38"/>
          <p:cNvSpPr/>
          <p:nvPr/>
        </p:nvSpPr>
        <p:spPr>
          <a:xfrm>
            <a:off x="493232" y="1602195"/>
            <a:ext cx="3572253" cy="2991576"/>
          </a:xfrm>
          <a:prstGeom prst="rect">
            <a:avLst/>
          </a:prstGeom>
          <a:noFill/>
          <a:ln cap="flat" cmpd="sng" w="127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4313" lvl="0" marL="2143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GB" sz="1800" u="none" cap="none" strike="noStrike">
                <a:solidFill>
                  <a:srgbClr val="58595A"/>
                </a:solidFill>
                <a:latin typeface="Calibri"/>
                <a:ea typeface="Calibri"/>
                <a:cs typeface="Calibri"/>
                <a:sym typeface="Calibri"/>
              </a:rPr>
              <a:t>MuleSoft or members of the MuleSoft community write and maintain the Community connectors</a:t>
            </a:r>
            <a:endParaRPr/>
          </a:p>
          <a:p>
            <a:pPr indent="-214313" lvl="0" marL="2143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GB" sz="1800" u="none" cap="none" strike="noStrike">
                <a:solidFill>
                  <a:srgbClr val="58595A"/>
                </a:solidFill>
                <a:latin typeface="Calibri"/>
                <a:ea typeface="Calibri"/>
                <a:cs typeface="Calibri"/>
                <a:sym typeface="Calibri"/>
              </a:rPr>
              <a:t>Connectors built by the community or MuleSoft are open-source</a:t>
            </a:r>
            <a:endParaRPr/>
          </a:p>
        </p:txBody>
      </p:sp>
      <p:sp>
        <p:nvSpPr>
          <p:cNvPr id="252" name="Google Shape;252;p38"/>
          <p:cNvSpPr/>
          <p:nvPr/>
        </p:nvSpPr>
        <p:spPr>
          <a:xfrm>
            <a:off x="223232" y="447772"/>
            <a:ext cx="270000" cy="2700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6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253" name="Google Shape;253;p38"/>
          <p:cNvSpPr/>
          <p:nvPr/>
        </p:nvSpPr>
        <p:spPr>
          <a:xfrm>
            <a:off x="4309929" y="1125238"/>
            <a:ext cx="3572253" cy="39356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Examples</a:t>
            </a:r>
            <a:endParaRPr/>
          </a:p>
        </p:txBody>
      </p:sp>
      <p:sp>
        <p:nvSpPr>
          <p:cNvPr id="254" name="Google Shape;254;p38"/>
          <p:cNvSpPr/>
          <p:nvPr/>
        </p:nvSpPr>
        <p:spPr>
          <a:xfrm>
            <a:off x="4309929" y="1602195"/>
            <a:ext cx="3572253" cy="2991576"/>
          </a:xfrm>
          <a:prstGeom prst="rect">
            <a:avLst/>
          </a:prstGeom>
          <a:noFill/>
          <a:ln cap="flat" cmpd="sng" w="127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b="0" i="0" lang="en-GB" sz="1800" u="none" cap="none" strike="noStrike">
                <a:solidFill>
                  <a:srgbClr val="58595A"/>
                </a:solidFill>
                <a:latin typeface="Calibri"/>
                <a:ea typeface="Calibri"/>
                <a:cs typeface="Calibri"/>
                <a:sym typeface="Calibri"/>
              </a:rPr>
              <a:t>Slack Connector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8595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b="0" i="0" lang="en-GB" sz="1800" u="none" cap="none" strike="noStrike">
                <a:solidFill>
                  <a:srgbClr val="58595A"/>
                </a:solidFill>
                <a:latin typeface="Calibri"/>
                <a:ea typeface="Calibri"/>
                <a:cs typeface="Calibri"/>
                <a:sym typeface="Calibri"/>
              </a:rPr>
              <a:t>Hubspot Connector </a:t>
            </a:r>
            <a:endParaRPr b="0" i="0" sz="1800" u="none" cap="none" strike="noStrike">
              <a:solidFill>
                <a:srgbClr val="58595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8595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95A"/>
              </a:buClr>
              <a:buSzPts val="1800"/>
              <a:buFont typeface="Calibri"/>
              <a:buAutoNum type="arabicPeriod"/>
            </a:pPr>
            <a:r>
              <a:rPr lang="en-GB" sz="1800">
                <a:solidFill>
                  <a:srgbClr val="58595A"/>
                </a:solidFill>
                <a:latin typeface="Calibri"/>
                <a:ea typeface="Calibri"/>
                <a:cs typeface="Calibri"/>
                <a:sym typeface="Calibri"/>
              </a:rPr>
              <a:t>Google Calendar Connector </a:t>
            </a:r>
            <a:endParaRPr sz="1800">
              <a:solidFill>
                <a:srgbClr val="58595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8595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9" name="Google Shape;259;p39"/>
          <p:cNvGrpSpPr/>
          <p:nvPr/>
        </p:nvGrpSpPr>
        <p:grpSpPr>
          <a:xfrm>
            <a:off x="471326" y="994278"/>
            <a:ext cx="7155975" cy="3350894"/>
            <a:chOff x="471326" y="994278"/>
            <a:chExt cx="7155975" cy="2697589"/>
          </a:xfrm>
        </p:grpSpPr>
        <p:sp>
          <p:nvSpPr>
            <p:cNvPr id="260" name="Google Shape;260;p39"/>
            <p:cNvSpPr/>
            <p:nvPr/>
          </p:nvSpPr>
          <p:spPr>
            <a:xfrm>
              <a:off x="471326" y="994278"/>
              <a:ext cx="1422689" cy="837275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BA7C2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GB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Slack Connector</a:t>
              </a:r>
              <a:endParaRPr/>
            </a:p>
          </p:txBody>
        </p:sp>
        <p:sp>
          <p:nvSpPr>
            <p:cNvPr id="261" name="Google Shape;261;p39"/>
            <p:cNvSpPr/>
            <p:nvPr/>
          </p:nvSpPr>
          <p:spPr>
            <a:xfrm>
              <a:off x="1977882" y="994278"/>
              <a:ext cx="5649419" cy="837275"/>
            </a:xfrm>
            <a:prstGeom prst="rect">
              <a:avLst/>
            </a:prstGeom>
            <a:noFill/>
            <a:ln cap="flat" cmpd="sng" w="25400">
              <a:solidFill>
                <a:srgbClr val="BA7C2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214313" lvl="0" marL="214313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Char char="•"/>
              </a:pPr>
              <a:r>
                <a:rPr b="0" i="0" lang="en-GB" sz="1400" u="none" cap="none" strike="noStrike">
                  <a:solidFill>
                    <a:srgbClr val="58595A"/>
                  </a:solidFill>
                  <a:latin typeface="Calibri"/>
                  <a:ea typeface="Calibri"/>
                  <a:cs typeface="Calibri"/>
                  <a:sym typeface="Calibri"/>
                </a:rPr>
                <a:t>The Slack Connector enables organizations to connect directly with the Slack API</a:t>
              </a:r>
              <a:endParaRPr/>
            </a:p>
            <a:p>
              <a:pPr indent="-214313" lvl="0" marL="214313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Char char="•"/>
              </a:pPr>
              <a:r>
                <a:rPr b="0" i="0" lang="en-GB" sz="1400" u="none" cap="none" strike="noStrike">
                  <a:solidFill>
                    <a:srgbClr val="58595A"/>
                  </a:solidFill>
                  <a:latin typeface="Calibri"/>
                  <a:ea typeface="Calibri"/>
                  <a:cs typeface="Calibri"/>
                  <a:sym typeface="Calibri"/>
                </a:rPr>
                <a:t>Permitting users access to the Slack functionality with seamless integration</a:t>
              </a:r>
              <a:endParaRPr/>
            </a:p>
          </p:txBody>
        </p:sp>
        <p:sp>
          <p:nvSpPr>
            <p:cNvPr id="262" name="Google Shape;262;p39"/>
            <p:cNvSpPr/>
            <p:nvPr/>
          </p:nvSpPr>
          <p:spPr>
            <a:xfrm>
              <a:off x="471326" y="1924435"/>
              <a:ext cx="1422689" cy="837275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BA7C2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GB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HubSpot Connector </a:t>
              </a:r>
              <a:endParaRPr/>
            </a:p>
          </p:txBody>
        </p:sp>
        <p:sp>
          <p:nvSpPr>
            <p:cNvPr id="263" name="Google Shape;263;p39"/>
            <p:cNvSpPr/>
            <p:nvPr/>
          </p:nvSpPr>
          <p:spPr>
            <a:xfrm>
              <a:off x="1977882" y="1924435"/>
              <a:ext cx="5649419" cy="837275"/>
            </a:xfrm>
            <a:prstGeom prst="rect">
              <a:avLst/>
            </a:prstGeom>
            <a:noFill/>
            <a:ln cap="flat" cmpd="sng" w="25400">
              <a:solidFill>
                <a:srgbClr val="BA7C2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214313" lvl="0" marL="214313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Char char="•"/>
              </a:pPr>
              <a:r>
                <a:rPr b="0" i="0" lang="en-GB" sz="1400" u="none" cap="none" strike="noStrike">
                  <a:solidFill>
                    <a:srgbClr val="58595A"/>
                  </a:solidFill>
                  <a:latin typeface="Calibri"/>
                  <a:ea typeface="Calibri"/>
                  <a:cs typeface="Calibri"/>
                  <a:sym typeface="Calibri"/>
                </a:rPr>
                <a:t>The HubSpot Connector enables instant API connectivity to numerous HubSpot APIs.</a:t>
              </a:r>
              <a:endParaRPr/>
            </a:p>
            <a:p>
              <a:pPr indent="-214313" lvl="0" marL="214313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Char char="•"/>
              </a:pPr>
              <a:r>
                <a:rPr b="0" i="0" lang="en-GB" sz="1400" u="none" cap="none" strike="noStrike">
                  <a:solidFill>
                    <a:srgbClr val="58595A"/>
                  </a:solidFill>
                  <a:latin typeface="Calibri"/>
                  <a:ea typeface="Calibri"/>
                  <a:cs typeface="Calibri"/>
                  <a:sym typeface="Calibri"/>
                </a:rPr>
                <a:t>Allowing users to interface with HubSpot APIs to perform key functions without having to directly connect to the HubSpot platform</a:t>
              </a:r>
              <a:endParaRPr/>
            </a:p>
          </p:txBody>
        </p:sp>
        <p:sp>
          <p:nvSpPr>
            <p:cNvPr id="264" name="Google Shape;264;p39"/>
            <p:cNvSpPr/>
            <p:nvPr/>
          </p:nvSpPr>
          <p:spPr>
            <a:xfrm>
              <a:off x="471326" y="2854592"/>
              <a:ext cx="1422689" cy="837275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BA7C2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GB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Google Calendar Connector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39"/>
            <p:cNvSpPr/>
            <p:nvPr/>
          </p:nvSpPr>
          <p:spPr>
            <a:xfrm>
              <a:off x="1977882" y="2854592"/>
              <a:ext cx="5649419" cy="837275"/>
            </a:xfrm>
            <a:prstGeom prst="rect">
              <a:avLst/>
            </a:prstGeom>
            <a:noFill/>
            <a:ln cap="flat" cmpd="sng" w="25400">
              <a:solidFill>
                <a:srgbClr val="BA7C2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214313" lvl="0" marL="214313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Char char="•"/>
              </a:pPr>
              <a:r>
                <a:rPr i="0" lang="en-GB" sz="1400" u="none" cap="none" strike="noStrike">
                  <a:solidFill>
                    <a:srgbClr val="3A3B3C"/>
                  </a:solidFill>
                  <a:latin typeface="Calibri"/>
                  <a:ea typeface="Calibri"/>
                  <a:cs typeface="Calibri"/>
                  <a:sym typeface="Calibri"/>
                </a:rPr>
                <a:t>The Google Calendar connector provides instant API connectivity to the Google Calendar API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  <a:p>
              <a:pPr indent="-214313" lvl="0" marL="214313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Char char="•"/>
              </a:pPr>
              <a:r>
                <a:rPr i="0" lang="en-GB" sz="1400" u="none" cap="none" strike="noStrike">
                  <a:solidFill>
                    <a:srgbClr val="3A3B3C"/>
                  </a:solidFill>
                  <a:latin typeface="Calibri"/>
                  <a:ea typeface="Calibri"/>
                  <a:cs typeface="Calibri"/>
                  <a:sym typeface="Calibri"/>
                </a:rPr>
                <a:t>Allowing users to import, export, sync, create, edit, and delete calendar events in real-time</a:t>
              </a:r>
              <a:endParaRPr i="0" sz="1400" u="none" cap="none" strike="noStrike">
                <a:solidFill>
                  <a:srgbClr val="58595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6" name="Google Shape;266;p39"/>
          <p:cNvSpPr txBox="1"/>
          <p:nvPr/>
        </p:nvSpPr>
        <p:spPr>
          <a:xfrm>
            <a:off x="96283" y="420653"/>
            <a:ext cx="6447501" cy="3935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Examples of Community Connectors</a:t>
            </a:r>
            <a:endParaRPr b="0" i="0" sz="18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58595A"/>
                </a:solidFill>
                <a:latin typeface="Calibri"/>
                <a:ea typeface="Calibri"/>
                <a:cs typeface="Calibri"/>
                <a:sym typeface="Calibri"/>
              </a:rPr>
              <a:t>      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2430">
                <a:latin typeface="Calibri"/>
                <a:ea typeface="Calibri"/>
                <a:cs typeface="Calibri"/>
                <a:sym typeface="Calibri"/>
              </a:rPr>
              <a:t>Custom Connector</a:t>
            </a:r>
            <a:endParaRPr/>
          </a:p>
        </p:txBody>
      </p:sp>
      <p:sp>
        <p:nvSpPr>
          <p:cNvPr id="272" name="Google Shape;272;p40"/>
          <p:cNvSpPr txBox="1"/>
          <p:nvPr>
            <p:ph idx="1" type="body"/>
          </p:nvPr>
        </p:nvSpPr>
        <p:spPr>
          <a:xfrm>
            <a:off x="508001" y="1178512"/>
            <a:ext cx="7310473" cy="33525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Custom connectors are the connectors created by mulesoft developers community.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0" i="0" lang="en-GB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We can develop our own connector using the new Mule SDK platform for Mule Runtime 4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0" i="0" lang="en-GB">
                <a:latin typeface="Calibri"/>
                <a:ea typeface="Calibri"/>
                <a:cs typeface="Calibri"/>
                <a:sym typeface="Calibri"/>
              </a:rPr>
              <a:t>Mule SDK replaces Devkit for developing Custom Connectors</a:t>
            </a:r>
            <a:endParaRPr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Common </a:t>
            </a:r>
            <a:r>
              <a:rPr lang="en-GB"/>
              <a:t>Connectors</a:t>
            </a:r>
            <a:endParaRPr/>
          </a:p>
        </p:txBody>
      </p:sp>
      <p:pic>
        <p:nvPicPr>
          <p:cNvPr id="278" name="Google Shape;27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4176" y="93801"/>
            <a:ext cx="1019825" cy="97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41"/>
          <p:cNvSpPr/>
          <p:nvPr/>
        </p:nvSpPr>
        <p:spPr>
          <a:xfrm>
            <a:off x="493232" y="1125238"/>
            <a:ext cx="3572400" cy="3936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Description</a:t>
            </a:r>
            <a:endParaRPr/>
          </a:p>
        </p:txBody>
      </p:sp>
      <p:sp>
        <p:nvSpPr>
          <p:cNvPr id="280" name="Google Shape;280;p41"/>
          <p:cNvSpPr/>
          <p:nvPr/>
        </p:nvSpPr>
        <p:spPr>
          <a:xfrm>
            <a:off x="493232" y="1602195"/>
            <a:ext cx="3572400" cy="2991600"/>
          </a:xfrm>
          <a:prstGeom prst="rect">
            <a:avLst/>
          </a:prstGeom>
          <a:noFill/>
          <a:ln cap="flat" cmpd="sng" w="127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4312" lvl="0" marL="2143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GB" sz="1800">
                <a:solidFill>
                  <a:srgbClr val="58595A"/>
                </a:solidFill>
                <a:latin typeface="Calibri"/>
                <a:ea typeface="Calibri"/>
                <a:cs typeface="Calibri"/>
                <a:sym typeface="Calibri"/>
              </a:rPr>
              <a:t>Created by MuleSoft Organization</a:t>
            </a:r>
            <a:endParaRPr/>
          </a:p>
          <a:p>
            <a:pPr indent="-214312" lvl="0" marL="2143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GB" sz="1800">
                <a:solidFill>
                  <a:srgbClr val="58595A"/>
                </a:solidFill>
                <a:latin typeface="Calibri"/>
                <a:ea typeface="Calibri"/>
                <a:cs typeface="Calibri"/>
                <a:sym typeface="Calibri"/>
              </a:rPr>
              <a:t>Mostly of ‘Select’ Level category</a:t>
            </a:r>
            <a:endParaRPr sz="1800">
              <a:solidFill>
                <a:srgbClr val="58595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4312" lvl="0" marL="2143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95A"/>
              </a:buClr>
              <a:buSzPts val="1800"/>
              <a:buFont typeface="Calibri"/>
              <a:buChar char="•"/>
            </a:pPr>
            <a:r>
              <a:rPr lang="en-GB" sz="1800">
                <a:solidFill>
                  <a:srgbClr val="58595A"/>
                </a:solidFill>
                <a:latin typeface="Calibri"/>
                <a:ea typeface="Calibri"/>
                <a:cs typeface="Calibri"/>
                <a:sym typeface="Calibri"/>
              </a:rPr>
              <a:t>Available as modules in Mule Palette</a:t>
            </a:r>
            <a:endParaRPr sz="1800">
              <a:solidFill>
                <a:srgbClr val="58595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41"/>
          <p:cNvSpPr/>
          <p:nvPr/>
        </p:nvSpPr>
        <p:spPr>
          <a:xfrm>
            <a:off x="4309929" y="1125238"/>
            <a:ext cx="3572400" cy="3936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Examples</a:t>
            </a:r>
            <a:endParaRPr/>
          </a:p>
        </p:txBody>
      </p:sp>
      <p:sp>
        <p:nvSpPr>
          <p:cNvPr id="282" name="Google Shape;282;p41"/>
          <p:cNvSpPr/>
          <p:nvPr/>
        </p:nvSpPr>
        <p:spPr>
          <a:xfrm>
            <a:off x="4309929" y="1602195"/>
            <a:ext cx="3572400" cy="2991600"/>
          </a:xfrm>
          <a:prstGeom prst="rect">
            <a:avLst/>
          </a:prstGeom>
          <a:noFill/>
          <a:ln cap="flat" cmpd="sng" w="127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95A"/>
              </a:buClr>
              <a:buSzPts val="1800"/>
              <a:buFont typeface="Calibri"/>
              <a:buAutoNum type="arabicPeriod"/>
            </a:pPr>
            <a:r>
              <a:rPr lang="en-GB" sz="1800">
                <a:solidFill>
                  <a:srgbClr val="58595A"/>
                </a:solidFill>
                <a:latin typeface="Calibri"/>
                <a:ea typeface="Calibri"/>
                <a:cs typeface="Calibri"/>
                <a:sym typeface="Calibri"/>
              </a:rPr>
              <a:t>HTTP </a:t>
            </a:r>
            <a:r>
              <a:rPr b="0" i="0" lang="en-GB" sz="1800" u="none" cap="none" strike="noStrike">
                <a:solidFill>
                  <a:srgbClr val="58595A"/>
                </a:solidFill>
                <a:latin typeface="Calibri"/>
                <a:ea typeface="Calibri"/>
                <a:cs typeface="Calibri"/>
                <a:sym typeface="Calibri"/>
              </a:rPr>
              <a:t>Connector</a:t>
            </a:r>
            <a:endParaRPr b="0" i="0" sz="1800" u="none" cap="none" strike="noStrike">
              <a:solidFill>
                <a:srgbClr val="58595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95A"/>
              </a:buClr>
              <a:buSzPts val="1800"/>
              <a:buFont typeface="Calibri"/>
              <a:buAutoNum type="arabicPeriod"/>
            </a:pPr>
            <a:r>
              <a:rPr lang="en-GB" sz="1800">
                <a:solidFill>
                  <a:srgbClr val="58595A"/>
                </a:solidFill>
                <a:latin typeface="Calibri"/>
                <a:ea typeface="Calibri"/>
                <a:cs typeface="Calibri"/>
                <a:sym typeface="Calibri"/>
              </a:rPr>
              <a:t>Database </a:t>
            </a:r>
            <a:r>
              <a:rPr b="0" i="0" lang="en-GB" sz="1800" u="none" cap="none" strike="noStrike">
                <a:solidFill>
                  <a:srgbClr val="58595A"/>
                </a:solidFill>
                <a:latin typeface="Calibri"/>
                <a:ea typeface="Calibri"/>
                <a:cs typeface="Calibri"/>
                <a:sym typeface="Calibri"/>
              </a:rPr>
              <a:t>Connector </a:t>
            </a:r>
            <a:endParaRPr sz="1800">
              <a:solidFill>
                <a:srgbClr val="58595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95A"/>
              </a:buClr>
              <a:buSzPts val="1800"/>
              <a:buFont typeface="Calibri"/>
              <a:buAutoNum type="arabicPeriod"/>
            </a:pPr>
            <a:r>
              <a:rPr lang="en-GB" sz="1800">
                <a:solidFill>
                  <a:srgbClr val="58595A"/>
                </a:solidFill>
                <a:latin typeface="Calibri"/>
                <a:ea typeface="Calibri"/>
                <a:cs typeface="Calibri"/>
                <a:sym typeface="Calibri"/>
              </a:rPr>
              <a:t>Email Connector</a:t>
            </a:r>
            <a:endParaRPr sz="1800">
              <a:solidFill>
                <a:srgbClr val="58595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95A"/>
              </a:buClr>
              <a:buSzPts val="1800"/>
              <a:buFont typeface="Calibri"/>
              <a:buAutoNum type="arabicPeriod"/>
            </a:pPr>
            <a:r>
              <a:rPr lang="en-GB" sz="1800">
                <a:solidFill>
                  <a:srgbClr val="58595A"/>
                </a:solidFill>
                <a:latin typeface="Calibri"/>
                <a:ea typeface="Calibri"/>
                <a:cs typeface="Calibri"/>
                <a:sym typeface="Calibri"/>
              </a:rPr>
              <a:t>File Connector</a:t>
            </a:r>
            <a:endParaRPr sz="1800">
              <a:solidFill>
                <a:srgbClr val="58595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95A"/>
              </a:buClr>
              <a:buSzPts val="1800"/>
              <a:buFont typeface="Calibri"/>
              <a:buAutoNum type="arabicPeriod"/>
            </a:pPr>
            <a:r>
              <a:rPr lang="en-GB" sz="1800">
                <a:solidFill>
                  <a:srgbClr val="58595A"/>
                </a:solidFill>
                <a:latin typeface="Calibri"/>
                <a:ea typeface="Calibri"/>
                <a:cs typeface="Calibri"/>
                <a:sym typeface="Calibri"/>
              </a:rPr>
              <a:t>FTPS Connector</a:t>
            </a:r>
            <a:endParaRPr sz="1800">
              <a:solidFill>
                <a:srgbClr val="58595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95A"/>
              </a:buClr>
              <a:buSzPts val="1800"/>
              <a:buFont typeface="Calibri"/>
              <a:buAutoNum type="arabicPeriod"/>
            </a:pPr>
            <a:r>
              <a:rPr lang="en-GB" sz="1800">
                <a:solidFill>
                  <a:srgbClr val="58595A"/>
                </a:solidFill>
                <a:latin typeface="Calibri"/>
                <a:ea typeface="Calibri"/>
                <a:cs typeface="Calibri"/>
                <a:sym typeface="Calibri"/>
              </a:rPr>
              <a:t>Web Service Consume Connector</a:t>
            </a:r>
            <a:endParaRPr sz="1800">
              <a:solidFill>
                <a:srgbClr val="58595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8595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3" name="Google Shape;283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78475" y="40200"/>
            <a:ext cx="898850" cy="120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2"/>
          <p:cNvSpPr txBox="1"/>
          <p:nvPr/>
        </p:nvSpPr>
        <p:spPr>
          <a:xfrm>
            <a:off x="96283" y="420653"/>
            <a:ext cx="6447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Examples of </a:t>
            </a:r>
            <a:r>
              <a:rPr lang="en-GB" sz="1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Common </a:t>
            </a:r>
            <a:r>
              <a:rPr b="0" i="0" lang="en-GB" sz="1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Connectors</a:t>
            </a:r>
            <a:endParaRPr b="0" i="0" sz="18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58595A"/>
                </a:solidFill>
                <a:latin typeface="Calibri"/>
                <a:ea typeface="Calibri"/>
                <a:cs typeface="Calibri"/>
                <a:sym typeface="Calibri"/>
              </a:rPr>
              <a:t>       </a:t>
            </a:r>
            <a:endParaRPr/>
          </a:p>
        </p:txBody>
      </p:sp>
      <p:grpSp>
        <p:nvGrpSpPr>
          <p:cNvPr id="289" name="Google Shape;289;p42"/>
          <p:cNvGrpSpPr/>
          <p:nvPr/>
        </p:nvGrpSpPr>
        <p:grpSpPr>
          <a:xfrm>
            <a:off x="471326" y="994297"/>
            <a:ext cx="7155856" cy="3350976"/>
            <a:chOff x="471326" y="994278"/>
            <a:chExt cx="7155856" cy="2697614"/>
          </a:xfrm>
        </p:grpSpPr>
        <p:sp>
          <p:nvSpPr>
            <p:cNvPr id="290" name="Google Shape;290;p42"/>
            <p:cNvSpPr/>
            <p:nvPr/>
          </p:nvSpPr>
          <p:spPr>
            <a:xfrm>
              <a:off x="471326" y="994278"/>
              <a:ext cx="1422600" cy="8373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BA7C2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HTTP </a:t>
              </a:r>
              <a:r>
                <a:rPr b="1" i="0" lang="en-GB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Connector</a:t>
              </a:r>
              <a:endParaRPr/>
            </a:p>
          </p:txBody>
        </p:sp>
        <p:sp>
          <p:nvSpPr>
            <p:cNvPr id="291" name="Google Shape;291;p42"/>
            <p:cNvSpPr/>
            <p:nvPr/>
          </p:nvSpPr>
          <p:spPr>
            <a:xfrm>
              <a:off x="1977882" y="994278"/>
              <a:ext cx="5649300" cy="837300"/>
            </a:xfrm>
            <a:prstGeom prst="rect">
              <a:avLst/>
            </a:prstGeom>
            <a:noFill/>
            <a:ln cap="flat" cmpd="sng" w="25400">
              <a:solidFill>
                <a:srgbClr val="BA7C2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214312" lvl="0" marL="214312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Char char="•"/>
              </a:pPr>
              <a:r>
                <a:rPr lang="en-GB">
                  <a:solidFill>
                    <a:srgbClr val="58595A"/>
                  </a:solidFill>
                  <a:latin typeface="Calibri"/>
                  <a:ea typeface="Calibri"/>
                  <a:cs typeface="Calibri"/>
                  <a:sym typeface="Calibri"/>
                </a:rPr>
                <a:t>Uses HTTP or HTTPS protocol</a:t>
              </a:r>
              <a:endParaRPr>
                <a:solidFill>
                  <a:srgbClr val="58595A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14312" lvl="0" marL="214312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8595A"/>
                </a:buClr>
                <a:buSzPts val="1400"/>
                <a:buFont typeface="Calibri"/>
                <a:buChar char="•"/>
              </a:pPr>
              <a:r>
                <a:rPr lang="en-GB">
                  <a:solidFill>
                    <a:srgbClr val="58595A"/>
                  </a:solidFill>
                  <a:latin typeface="Calibri"/>
                  <a:ea typeface="Calibri"/>
                  <a:cs typeface="Calibri"/>
                  <a:sym typeface="Calibri"/>
                </a:rPr>
                <a:t>Operations - Listening, Request</a:t>
              </a:r>
              <a:endParaRPr>
                <a:solidFill>
                  <a:srgbClr val="58595A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14312" lvl="0" marL="214312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Char char="•"/>
              </a:pPr>
              <a:r>
                <a:rPr lang="en-GB">
                  <a:solidFill>
                    <a:srgbClr val="58595A"/>
                  </a:solidFill>
                  <a:latin typeface="Calibri"/>
                  <a:ea typeface="Calibri"/>
                  <a:cs typeface="Calibri"/>
                  <a:sym typeface="Calibri"/>
                </a:rPr>
                <a:t>Listening: Triggers the mule flow after receiving HTTP request</a:t>
              </a:r>
              <a:endParaRPr>
                <a:solidFill>
                  <a:srgbClr val="58595A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14312" lvl="0" marL="214312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8595A"/>
                </a:buClr>
                <a:buSzPts val="1400"/>
                <a:buFont typeface="Calibri"/>
                <a:buChar char="•"/>
              </a:pPr>
              <a:r>
                <a:rPr lang="en-GB">
                  <a:solidFill>
                    <a:srgbClr val="58595A"/>
                  </a:solidFill>
                  <a:latin typeface="Calibri"/>
                  <a:ea typeface="Calibri"/>
                  <a:cs typeface="Calibri"/>
                  <a:sym typeface="Calibri"/>
                </a:rPr>
                <a:t>Request: Consumes HTTP service at given path or URL</a:t>
              </a:r>
              <a:endParaRPr>
                <a:solidFill>
                  <a:srgbClr val="58595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42"/>
            <p:cNvSpPr/>
            <p:nvPr/>
          </p:nvSpPr>
          <p:spPr>
            <a:xfrm>
              <a:off x="471326" y="1924435"/>
              <a:ext cx="1422600" cy="8373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BA7C2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Database </a:t>
              </a:r>
              <a:r>
                <a:rPr b="1" i="0" lang="en-GB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Connector </a:t>
              </a:r>
              <a:endParaRPr/>
            </a:p>
          </p:txBody>
        </p:sp>
        <p:sp>
          <p:nvSpPr>
            <p:cNvPr id="293" name="Google Shape;293;p42"/>
            <p:cNvSpPr/>
            <p:nvPr/>
          </p:nvSpPr>
          <p:spPr>
            <a:xfrm>
              <a:off x="1977882" y="1924435"/>
              <a:ext cx="5649300" cy="837300"/>
            </a:xfrm>
            <a:prstGeom prst="rect">
              <a:avLst/>
            </a:prstGeom>
            <a:noFill/>
            <a:ln cap="flat" cmpd="sng" w="25400">
              <a:solidFill>
                <a:srgbClr val="BA7C2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207962" lvl="0" marL="214312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Char char="•"/>
              </a:pPr>
              <a:r>
                <a:rPr lang="en-GB" sz="1300">
                  <a:solidFill>
                    <a:srgbClr val="58595A"/>
                  </a:solidFill>
                  <a:latin typeface="Calibri"/>
                  <a:ea typeface="Calibri"/>
                  <a:cs typeface="Calibri"/>
                  <a:sym typeface="Calibri"/>
                </a:rPr>
                <a:t>Establishes communication b/w app and relational database</a:t>
              </a:r>
              <a:endParaRPr sz="1300"/>
            </a:p>
            <a:p>
              <a:pPr indent="-207962" lvl="0" marL="214312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Char char="•"/>
              </a:pPr>
              <a:r>
                <a:rPr lang="en-GB" sz="1300">
                  <a:solidFill>
                    <a:srgbClr val="58595A"/>
                  </a:solidFill>
                  <a:latin typeface="Calibri"/>
                  <a:ea typeface="Calibri"/>
                  <a:cs typeface="Calibri"/>
                  <a:sym typeface="Calibri"/>
                </a:rPr>
                <a:t>Databases: Derby, MySQL, Oracle, Microsoft SQL Server, JDBC</a:t>
              </a:r>
              <a:endParaRPr sz="1300">
                <a:solidFill>
                  <a:srgbClr val="58595A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07962" lvl="0" marL="214312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8595A"/>
                </a:buClr>
                <a:buSzPts val="1300"/>
                <a:buFont typeface="Calibri"/>
                <a:buChar char="•"/>
              </a:pPr>
              <a:r>
                <a:rPr lang="en-GB" sz="1300">
                  <a:solidFill>
                    <a:srgbClr val="58595A"/>
                  </a:solidFill>
                  <a:latin typeface="Calibri"/>
                  <a:ea typeface="Calibri"/>
                  <a:cs typeface="Calibri"/>
                  <a:sym typeface="Calibri"/>
                </a:rPr>
                <a:t>Operations: Select,Insert,Update, Delete, Bulk insert/delete/update, On Table Row, Execute Script, Stored Procedure</a:t>
              </a:r>
              <a:endParaRPr sz="1300">
                <a:solidFill>
                  <a:srgbClr val="58595A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07962" lvl="0" marL="214312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8595A"/>
                </a:buClr>
                <a:buSzPts val="1300"/>
                <a:buFont typeface="Calibri"/>
                <a:buChar char="•"/>
              </a:pPr>
              <a:r>
                <a:rPr lang="en-GB" sz="1300">
                  <a:solidFill>
                    <a:srgbClr val="58595A"/>
                  </a:solidFill>
                  <a:latin typeface="Calibri"/>
                  <a:ea typeface="Calibri"/>
                  <a:cs typeface="Calibri"/>
                  <a:sym typeface="Calibri"/>
                </a:rPr>
                <a:t>Throws: DB:CONNECTIVITY, DB:BAD_SQL_SYNTAX,DB:QUERY_EXECUTION</a:t>
              </a:r>
              <a:endParaRPr sz="1300">
                <a:solidFill>
                  <a:srgbClr val="58595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42"/>
            <p:cNvSpPr/>
            <p:nvPr/>
          </p:nvSpPr>
          <p:spPr>
            <a:xfrm>
              <a:off x="471326" y="2854592"/>
              <a:ext cx="1422600" cy="8373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BA7C2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File</a:t>
              </a:r>
              <a:r>
                <a:rPr b="1" i="0" lang="en-GB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Connector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42"/>
            <p:cNvSpPr/>
            <p:nvPr/>
          </p:nvSpPr>
          <p:spPr>
            <a:xfrm>
              <a:off x="1977882" y="2854592"/>
              <a:ext cx="5649300" cy="837300"/>
            </a:xfrm>
            <a:prstGeom prst="rect">
              <a:avLst/>
            </a:prstGeom>
            <a:noFill/>
            <a:ln cap="flat" cmpd="sng" w="25400">
              <a:solidFill>
                <a:srgbClr val="BA7C2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207962" lvl="0" marL="214312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Calibri"/>
                <a:buChar char="•"/>
              </a:pPr>
              <a:r>
                <a:rPr lang="en-GB" sz="1300">
                  <a:solidFill>
                    <a:srgbClr val="3A3B3C"/>
                  </a:solidFill>
                  <a:latin typeface="Calibri"/>
                  <a:ea typeface="Calibri"/>
                  <a:cs typeface="Calibri"/>
                  <a:sym typeface="Calibri"/>
                </a:rPr>
                <a:t>Manages files in local file system</a:t>
              </a:r>
              <a:endParaRPr sz="1300">
                <a:latin typeface="Calibri"/>
                <a:ea typeface="Calibri"/>
                <a:cs typeface="Calibri"/>
                <a:sym typeface="Calibri"/>
              </a:endParaRPr>
            </a:p>
            <a:p>
              <a:pPr indent="-207962" lvl="0" marL="214312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Calibri"/>
                <a:buChar char="•"/>
              </a:pPr>
              <a:r>
                <a:rPr lang="en-GB" sz="1300">
                  <a:solidFill>
                    <a:srgbClr val="3A3B3C"/>
                  </a:solidFill>
                  <a:latin typeface="Calibri"/>
                  <a:ea typeface="Calibri"/>
                  <a:cs typeface="Calibri"/>
                  <a:sym typeface="Calibri"/>
                </a:rPr>
                <a:t>Operations: Read, Write, List, Move, Rename,Delete, Create Directory, Copy</a:t>
              </a:r>
              <a:endParaRPr sz="1300">
                <a:solidFill>
                  <a:srgbClr val="3A3B3C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07962" lvl="0" marL="214312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A3B3C"/>
                </a:buClr>
                <a:buSzPts val="1300"/>
                <a:buFont typeface="Calibri"/>
                <a:buChar char="•"/>
              </a:pPr>
              <a:r>
                <a:rPr lang="en-GB" sz="1300">
                  <a:solidFill>
                    <a:srgbClr val="3A3B3C"/>
                  </a:solidFill>
                  <a:latin typeface="Calibri"/>
                  <a:ea typeface="Calibri"/>
                  <a:cs typeface="Calibri"/>
                  <a:sym typeface="Calibri"/>
                </a:rPr>
                <a:t>Throws: FILE:ILLEGAL_PATH, FILE:FILE_ALREADY_EXISTS, FILE:FILE_CONNECTIVITY, FILE:FILE_ACCESS_DENIED</a:t>
              </a:r>
              <a:endParaRPr sz="1300">
                <a:solidFill>
                  <a:srgbClr val="3A3B3C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96" name="Google Shape;29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78475" y="40200"/>
            <a:ext cx="898850" cy="120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REST Connector</a:t>
            </a:r>
            <a:endParaRPr/>
          </a:p>
        </p:txBody>
      </p:sp>
      <p:sp>
        <p:nvSpPr>
          <p:cNvPr id="302" name="Google Shape;302;p43"/>
          <p:cNvSpPr txBox="1"/>
          <p:nvPr>
            <p:ph type="title"/>
          </p:nvPr>
        </p:nvSpPr>
        <p:spPr>
          <a:xfrm>
            <a:off x="353600" y="1304800"/>
            <a:ext cx="8520600" cy="288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Follows REST architectural style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Usually follows HTTP/HTTPS protocol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Request consists - request endpoint, headers, body, method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Response - body(optional), headers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Uses multiple standards like RAML,JSON,XML,YAML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API available in Exchange can be used as REST connectors</a:t>
            </a:r>
            <a:endParaRPr sz="1800"/>
          </a:p>
        </p:txBody>
      </p:sp>
      <p:pic>
        <p:nvPicPr>
          <p:cNvPr id="303" name="Google Shape;30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4176" y="93801"/>
            <a:ext cx="1019825" cy="9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78475" y="40200"/>
            <a:ext cx="898850" cy="120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Exercise</a:t>
            </a:r>
            <a:endParaRPr/>
          </a:p>
        </p:txBody>
      </p:sp>
      <p:sp>
        <p:nvSpPr>
          <p:cNvPr id="310" name="Google Shape;310;p44"/>
          <p:cNvSpPr txBox="1"/>
          <p:nvPr>
            <p:ph type="title"/>
          </p:nvPr>
        </p:nvSpPr>
        <p:spPr>
          <a:xfrm>
            <a:off x="353600" y="1304800"/>
            <a:ext cx="8520600" cy="288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Custom Connector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-GB" sz="1800"/>
              <a:t>Consuming REST Connector</a:t>
            </a:r>
            <a:endParaRPr b="1"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700"/>
              <a:t>Import connector from Exchange (Dependency added to pom)</a:t>
            </a:r>
            <a:endParaRPr sz="17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700"/>
              <a:t>Add operation component to flow (Element added to configuration xml)</a:t>
            </a:r>
            <a:endParaRPr sz="17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700"/>
              <a:t>Create a connector configuration (config and connection element added to configuration xml)</a:t>
            </a:r>
            <a:endParaRPr sz="17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700"/>
              <a:t>Provide required parameters</a:t>
            </a:r>
            <a:endParaRPr sz="17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311" name="Google Shape;31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4176" y="93801"/>
            <a:ext cx="1019825" cy="9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78475" y="40200"/>
            <a:ext cx="898850" cy="120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7"/>
          <p:cNvSpPr txBox="1"/>
          <p:nvPr>
            <p:ph type="ctrTitle"/>
          </p:nvPr>
        </p:nvSpPr>
        <p:spPr>
          <a:xfrm>
            <a:off x="1862642" y="805661"/>
            <a:ext cx="5516575" cy="57260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br>
              <a:rPr lang="en-GB" sz="3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3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Connector Types</a:t>
            </a:r>
            <a:endParaRPr/>
          </a:p>
        </p:txBody>
      </p:sp>
      <p:sp>
        <p:nvSpPr>
          <p:cNvPr id="114" name="Google Shape;114;p27"/>
          <p:cNvSpPr txBox="1"/>
          <p:nvPr>
            <p:ph idx="1" type="subTitle"/>
          </p:nvPr>
        </p:nvSpPr>
        <p:spPr>
          <a:xfrm>
            <a:off x="1149636" y="1340436"/>
            <a:ext cx="6942586" cy="4454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1800">
                <a:solidFill>
                  <a:srgbClr val="55565A"/>
                </a:solidFill>
                <a:latin typeface="Calibri"/>
                <a:ea typeface="Calibri"/>
                <a:cs typeface="Calibri"/>
                <a:sym typeface="Calibri"/>
              </a:rPr>
              <a:t>Anypoint Connectors follow semantic versioning and have 4 categories</a:t>
            </a:r>
            <a:endParaRPr/>
          </a:p>
          <a:p>
            <a:pPr indent="-36513" lvl="0" marL="21431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t/>
            </a:r>
            <a:endParaRPr sz="1800">
              <a:solidFill>
                <a:srgbClr val="55565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513" lvl="0" marL="21431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t/>
            </a:r>
            <a:endParaRPr sz="1800">
              <a:solidFill>
                <a:srgbClr val="55565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513" lvl="0" marL="21431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t/>
            </a:r>
            <a:endParaRPr sz="1800">
              <a:solidFill>
                <a:srgbClr val="55565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27"/>
          <p:cNvSpPr/>
          <p:nvPr/>
        </p:nvSpPr>
        <p:spPr>
          <a:xfrm>
            <a:off x="1960507" y="1939943"/>
            <a:ext cx="2443579" cy="972105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00013" lvl="0" marL="2143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Select</a:t>
            </a:r>
            <a:endParaRPr/>
          </a:p>
          <a:p>
            <a:pPr indent="-100013" lvl="0" marL="2143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27"/>
          <p:cNvSpPr/>
          <p:nvPr/>
        </p:nvSpPr>
        <p:spPr>
          <a:xfrm>
            <a:off x="4935639" y="1939943"/>
            <a:ext cx="2443579" cy="972105"/>
          </a:xfrm>
          <a:prstGeom prst="rect">
            <a:avLst/>
          </a:prstGeom>
          <a:solidFill>
            <a:srgbClr val="FEEDD8"/>
          </a:solidFill>
          <a:ln cap="flat" cmpd="sng" w="254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 Premium</a:t>
            </a:r>
            <a:endParaRPr/>
          </a:p>
        </p:txBody>
      </p:sp>
      <p:sp>
        <p:nvSpPr>
          <p:cNvPr id="117" name="Google Shape;117;p27"/>
          <p:cNvSpPr/>
          <p:nvPr/>
        </p:nvSpPr>
        <p:spPr>
          <a:xfrm>
            <a:off x="4935639" y="2968642"/>
            <a:ext cx="2443579" cy="972105"/>
          </a:xfrm>
          <a:prstGeom prst="rect">
            <a:avLst/>
          </a:prstGeom>
          <a:solidFill>
            <a:srgbClr val="FEEDD8"/>
          </a:solidFill>
          <a:ln cap="flat" cmpd="sng" w="254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Community</a:t>
            </a:r>
            <a:endParaRPr b="1" i="0" sz="18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27"/>
          <p:cNvSpPr/>
          <p:nvPr/>
        </p:nvSpPr>
        <p:spPr>
          <a:xfrm>
            <a:off x="1960506" y="2968642"/>
            <a:ext cx="2443579" cy="972105"/>
          </a:xfrm>
          <a:prstGeom prst="rect">
            <a:avLst/>
          </a:prstGeom>
          <a:solidFill>
            <a:srgbClr val="FEEDD8"/>
          </a:solidFill>
          <a:ln cap="flat" cmpd="sng" w="254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MuleSoft Certified</a:t>
            </a:r>
            <a:endParaRPr/>
          </a:p>
        </p:txBody>
      </p:sp>
      <p:sp>
        <p:nvSpPr>
          <p:cNvPr id="119" name="Google Shape;119;p27"/>
          <p:cNvSpPr/>
          <p:nvPr/>
        </p:nvSpPr>
        <p:spPr>
          <a:xfrm>
            <a:off x="1764782" y="2310067"/>
            <a:ext cx="270000" cy="2700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rgbClr val="9F59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20" name="Google Shape;120;p27"/>
          <p:cNvSpPr/>
          <p:nvPr/>
        </p:nvSpPr>
        <p:spPr>
          <a:xfrm>
            <a:off x="1764782" y="3319695"/>
            <a:ext cx="270000" cy="2700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rgbClr val="9F59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pic>
        <p:nvPicPr>
          <p:cNvPr id="121" name="Google Shape;12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78475" y="40200"/>
            <a:ext cx="898850" cy="12038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7"/>
          <p:cNvSpPr/>
          <p:nvPr/>
        </p:nvSpPr>
        <p:spPr>
          <a:xfrm>
            <a:off x="4763501" y="3319695"/>
            <a:ext cx="270000" cy="2700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rgbClr val="9F59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123" name="Google Shape;123;p27"/>
          <p:cNvSpPr/>
          <p:nvPr/>
        </p:nvSpPr>
        <p:spPr>
          <a:xfrm>
            <a:off x="4763501" y="2310067"/>
            <a:ext cx="270000" cy="2700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rgbClr val="9F59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5"/>
          <p:cNvSpPr/>
          <p:nvPr/>
        </p:nvSpPr>
        <p:spPr>
          <a:xfrm>
            <a:off x="3186790" y="2085697"/>
            <a:ext cx="2443579" cy="972105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00013" lvl="0" marL="21431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/>
          </a:p>
          <a:p>
            <a:pPr indent="-100013" lvl="0" marL="21431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Parking-lot Items</a:t>
            </a:r>
            <a:endParaRPr/>
          </a:p>
        </p:txBody>
      </p:sp>
      <p:sp>
        <p:nvSpPr>
          <p:cNvPr id="323" name="Google Shape;323;p46"/>
          <p:cNvSpPr txBox="1"/>
          <p:nvPr/>
        </p:nvSpPr>
        <p:spPr>
          <a:xfrm>
            <a:off x="366875" y="1144625"/>
            <a:ext cx="82251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How to import connector jars into anypoint studio to study the code (Error: corrupt jar file)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PoolingConnectionProvider vs CachedConnectionProvider vs ConnectionProvider Class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8"/>
          <p:cNvSpPr txBox="1"/>
          <p:nvPr>
            <p:ph idx="1" type="body"/>
          </p:nvPr>
        </p:nvSpPr>
        <p:spPr>
          <a:xfrm>
            <a:off x="493232" y="324203"/>
            <a:ext cx="6447501" cy="3935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Connector Types - Select Connectors</a:t>
            </a:r>
            <a:r>
              <a:rPr lang="en-GB"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>
                <a:solidFill>
                  <a:srgbClr val="58595A"/>
                </a:solidFill>
                <a:latin typeface="Calibri"/>
                <a:ea typeface="Calibri"/>
                <a:cs typeface="Calibri"/>
                <a:sym typeface="Calibri"/>
              </a:rPr>
              <a:t>       </a:t>
            </a:r>
            <a:endParaRPr/>
          </a:p>
        </p:txBody>
      </p:sp>
      <p:sp>
        <p:nvSpPr>
          <p:cNvPr id="129" name="Google Shape;129;p28"/>
          <p:cNvSpPr/>
          <p:nvPr/>
        </p:nvSpPr>
        <p:spPr>
          <a:xfrm>
            <a:off x="493232" y="1125238"/>
            <a:ext cx="3572253" cy="39356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Description</a:t>
            </a:r>
            <a:endParaRPr/>
          </a:p>
        </p:txBody>
      </p:sp>
      <p:sp>
        <p:nvSpPr>
          <p:cNvPr id="130" name="Google Shape;130;p28"/>
          <p:cNvSpPr/>
          <p:nvPr/>
        </p:nvSpPr>
        <p:spPr>
          <a:xfrm>
            <a:off x="493232" y="1602195"/>
            <a:ext cx="3572253" cy="2991576"/>
          </a:xfrm>
          <a:prstGeom prst="rect">
            <a:avLst/>
          </a:prstGeom>
          <a:noFill/>
          <a:ln cap="flat" cmpd="sng" w="127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4313" lvl="0" marL="2143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GB" sz="1800" u="none" cap="none" strike="noStrike">
                <a:solidFill>
                  <a:srgbClr val="58595A"/>
                </a:solidFill>
                <a:latin typeface="Calibri"/>
                <a:ea typeface="Calibri"/>
                <a:cs typeface="Calibri"/>
                <a:sym typeface="Calibri"/>
              </a:rPr>
              <a:t>MuleSoft maintains select connectors </a:t>
            </a:r>
            <a:endParaRPr/>
          </a:p>
          <a:p>
            <a:pPr indent="-214313" lvl="0" marL="2143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GB" sz="1800" u="none" cap="none" strike="noStrike">
                <a:solidFill>
                  <a:srgbClr val="58595A"/>
                </a:solidFill>
                <a:latin typeface="Calibri"/>
                <a:ea typeface="Calibri"/>
                <a:cs typeface="Calibri"/>
                <a:sym typeface="Calibri"/>
              </a:rPr>
              <a:t>Connectors included in the open source Mule distribution can be used by everyone</a:t>
            </a:r>
            <a:endParaRPr/>
          </a:p>
          <a:p>
            <a:pPr indent="-214313" lvl="0" marL="2143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GB" sz="1800" u="none" cap="none" strike="noStrike">
                <a:solidFill>
                  <a:srgbClr val="58595A"/>
                </a:solidFill>
                <a:latin typeface="Calibri"/>
                <a:ea typeface="Calibri"/>
                <a:cs typeface="Calibri"/>
                <a:sym typeface="Calibri"/>
              </a:rPr>
              <a:t>Support is only included in an Anypoint Platform subscription</a:t>
            </a:r>
            <a:endParaRPr/>
          </a:p>
          <a:p>
            <a:pPr indent="-214313" lvl="0" marL="2143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GB" sz="1800" u="none" cap="none" strike="noStrike">
                <a:solidFill>
                  <a:srgbClr val="58595A"/>
                </a:solidFill>
                <a:latin typeface="Calibri"/>
                <a:ea typeface="Calibri"/>
                <a:cs typeface="Calibri"/>
                <a:sym typeface="Calibri"/>
              </a:rPr>
              <a:t>Must have an active Anypoint Platform subscription</a:t>
            </a:r>
            <a:endParaRPr/>
          </a:p>
        </p:txBody>
      </p:sp>
      <p:sp>
        <p:nvSpPr>
          <p:cNvPr id="131" name="Google Shape;131;p28"/>
          <p:cNvSpPr/>
          <p:nvPr/>
        </p:nvSpPr>
        <p:spPr>
          <a:xfrm>
            <a:off x="223232" y="447772"/>
            <a:ext cx="270000" cy="2700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6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32" name="Google Shape;132;p28"/>
          <p:cNvSpPr/>
          <p:nvPr/>
        </p:nvSpPr>
        <p:spPr>
          <a:xfrm>
            <a:off x="4309929" y="1125238"/>
            <a:ext cx="3572253" cy="39356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Examples</a:t>
            </a:r>
            <a:endParaRPr/>
          </a:p>
        </p:txBody>
      </p:sp>
      <p:sp>
        <p:nvSpPr>
          <p:cNvPr id="133" name="Google Shape;133;p28"/>
          <p:cNvSpPr/>
          <p:nvPr/>
        </p:nvSpPr>
        <p:spPr>
          <a:xfrm>
            <a:off x="4309929" y="1602195"/>
            <a:ext cx="3572253" cy="2991576"/>
          </a:xfrm>
          <a:prstGeom prst="rect">
            <a:avLst/>
          </a:prstGeom>
          <a:noFill/>
          <a:ln cap="flat" cmpd="sng" w="127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1.</a:t>
            </a:r>
            <a:r>
              <a:rPr lang="en-GB" sz="1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MongoDB Connector</a:t>
            </a:r>
            <a:endParaRPr sz="1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GB" sz="21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GB" sz="17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Web Service Consumer Connector</a:t>
            </a:r>
            <a:endParaRPr sz="24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3.SharePoint Connector</a:t>
            </a:r>
            <a:endParaRPr sz="21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4.</a:t>
            </a:r>
            <a:r>
              <a:rPr b="0" i="0" lang="en-GB" sz="18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Salesforce</a:t>
            </a:r>
            <a:endParaRPr sz="1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5.</a:t>
            </a:r>
            <a:r>
              <a:rPr b="0" i="0" lang="en-GB" sz="18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Object store</a:t>
            </a:r>
            <a:endParaRPr>
              <a:solidFill>
                <a:srgbClr val="434343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6.</a:t>
            </a:r>
            <a:r>
              <a:rPr b="0" i="0" lang="en-GB" sz="18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File Connector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9"/>
          <p:cNvSpPr txBox="1"/>
          <p:nvPr>
            <p:ph idx="1" type="body"/>
          </p:nvPr>
        </p:nvSpPr>
        <p:spPr>
          <a:xfrm>
            <a:off x="169976" y="416098"/>
            <a:ext cx="6447600" cy="43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0" i="0">
              <a:solidFill>
                <a:srgbClr val="58595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29"/>
          <p:cNvSpPr/>
          <p:nvPr/>
        </p:nvSpPr>
        <p:spPr>
          <a:xfrm>
            <a:off x="169975" y="3476550"/>
            <a:ext cx="1592400" cy="9336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SharePoint Connector</a:t>
            </a:r>
            <a:endParaRPr b="1" sz="800">
              <a:solidFill>
                <a:srgbClr val="FFFFFF"/>
              </a:solidFill>
            </a:endParaRPr>
          </a:p>
        </p:txBody>
      </p:sp>
      <p:sp>
        <p:nvSpPr>
          <p:cNvPr id="140" name="Google Shape;140;p29"/>
          <p:cNvSpPr/>
          <p:nvPr/>
        </p:nvSpPr>
        <p:spPr>
          <a:xfrm>
            <a:off x="1856325" y="3476550"/>
            <a:ext cx="6323700" cy="933600"/>
          </a:xfrm>
          <a:prstGeom prst="rect">
            <a:avLst/>
          </a:prstGeom>
          <a:noFill/>
          <a:ln cap="flat" cmpd="sng" w="254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111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•"/>
            </a:pPr>
            <a:r>
              <a:rPr lang="en-GB" sz="11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connector enables content and document management, access to intranet and extranet portals and websites, collaboration, and enterprise search</a:t>
            </a:r>
            <a:endParaRPr sz="11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•"/>
            </a:pPr>
            <a:r>
              <a:rPr lang="en-GB" sz="11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connector also enables integration with SharePoint through its REST API.</a:t>
            </a:r>
            <a:endParaRPr sz="11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29"/>
          <p:cNvSpPr/>
          <p:nvPr/>
        </p:nvSpPr>
        <p:spPr>
          <a:xfrm>
            <a:off x="169975" y="2320600"/>
            <a:ext cx="1592400" cy="9336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Web Service Consumer Connector</a:t>
            </a:r>
            <a:endParaRPr/>
          </a:p>
        </p:txBody>
      </p:sp>
      <p:sp>
        <p:nvSpPr>
          <p:cNvPr id="142" name="Google Shape;142;p29"/>
          <p:cNvSpPr/>
          <p:nvPr/>
        </p:nvSpPr>
        <p:spPr>
          <a:xfrm>
            <a:off x="1856325" y="2341313"/>
            <a:ext cx="6323700" cy="912900"/>
          </a:xfrm>
          <a:prstGeom prst="rect">
            <a:avLst/>
          </a:prstGeom>
          <a:noFill/>
          <a:ln cap="flat" cmpd="sng" w="254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-3111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•"/>
            </a:pPr>
            <a:r>
              <a:rPr lang="en-GB" sz="11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GB" sz="11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onsumes a SOAP web service from a Mule app to acquire data from an external source</a:t>
            </a:r>
            <a:endParaRPr sz="11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•"/>
            </a:pPr>
            <a:r>
              <a:rPr lang="en-GB" sz="11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Enables us to configure a few details in order to establish the connection  we need to consume a service from within your Mule application</a:t>
            </a:r>
            <a:endParaRPr sz="11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9"/>
          <p:cNvSpPr/>
          <p:nvPr/>
        </p:nvSpPr>
        <p:spPr>
          <a:xfrm>
            <a:off x="1856325" y="1141150"/>
            <a:ext cx="6323700" cy="1068900"/>
          </a:xfrm>
          <a:prstGeom prst="rect">
            <a:avLst/>
          </a:prstGeom>
          <a:noFill/>
          <a:ln cap="flat" cmpd="sng" w="254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38112" lvl="0" marL="2143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58595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•"/>
            </a:pPr>
            <a:r>
              <a:rPr lang="en-GB" sz="11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MuleSoft's MongoDB Connector enables us to leverage MongoDB's open source document database</a:t>
            </a:r>
            <a:endParaRPr sz="11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1625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Calibri"/>
              <a:buChar char="•"/>
            </a:pPr>
            <a:r>
              <a:rPr lang="en-GB" sz="11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this connector, businesses can access databases linked to their existing account</a:t>
            </a:r>
            <a:endParaRPr sz="11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1625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Calibri"/>
              <a:buChar char="•"/>
            </a:pPr>
            <a:r>
              <a:rPr lang="en-GB" sz="11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 functions available in MongoDB driver, such as document and collections management</a:t>
            </a:r>
            <a:endParaRPr sz="11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58595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29"/>
          <p:cNvSpPr/>
          <p:nvPr/>
        </p:nvSpPr>
        <p:spPr>
          <a:xfrm>
            <a:off x="169975" y="1141150"/>
            <a:ext cx="1592400" cy="9852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MongoDB Connector</a:t>
            </a:r>
            <a:endParaRPr b="1" sz="800">
              <a:solidFill>
                <a:srgbClr val="FFFFFF"/>
              </a:solidFill>
            </a:endParaRPr>
          </a:p>
        </p:txBody>
      </p:sp>
      <p:sp>
        <p:nvSpPr>
          <p:cNvPr id="145" name="Google Shape;145;p29"/>
          <p:cNvSpPr txBox="1"/>
          <p:nvPr/>
        </p:nvSpPr>
        <p:spPr>
          <a:xfrm>
            <a:off x="117548" y="371034"/>
            <a:ext cx="6447501" cy="3935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Examples of Select Connectors 1/2</a:t>
            </a:r>
            <a:r>
              <a:rPr b="0" i="0" lang="en-GB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58595A"/>
                </a:solidFill>
                <a:latin typeface="Calibri"/>
                <a:ea typeface="Calibri"/>
                <a:cs typeface="Calibri"/>
                <a:sym typeface="Calibri"/>
              </a:rPr>
              <a:t>      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0"/>
          <p:cNvSpPr/>
          <p:nvPr/>
        </p:nvSpPr>
        <p:spPr>
          <a:xfrm>
            <a:off x="169967" y="1127430"/>
            <a:ext cx="1422689" cy="985283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Salesforce</a:t>
            </a:r>
            <a:endParaRPr/>
          </a:p>
        </p:txBody>
      </p:sp>
      <p:sp>
        <p:nvSpPr>
          <p:cNvPr id="151" name="Google Shape;151;p30"/>
          <p:cNvSpPr/>
          <p:nvPr/>
        </p:nvSpPr>
        <p:spPr>
          <a:xfrm>
            <a:off x="1676523" y="1127430"/>
            <a:ext cx="6085243" cy="985283"/>
          </a:xfrm>
          <a:prstGeom prst="rect">
            <a:avLst/>
          </a:prstGeom>
          <a:noFill/>
          <a:ln cap="flat" cmpd="sng" w="254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14313" lvl="0" marL="2143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n-GB" sz="1200" u="none" cap="none" strike="noStrike">
                <a:solidFill>
                  <a:srgbClr val="58595A"/>
                </a:solidFill>
                <a:latin typeface="Calibri"/>
                <a:ea typeface="Calibri"/>
                <a:cs typeface="Calibri"/>
                <a:sym typeface="Calibri"/>
              </a:rPr>
              <a:t>Salesforce MuleSoft Connector provides the easiest way to connect with Salesforce data from MuleSoft workflow. </a:t>
            </a:r>
            <a:endParaRPr/>
          </a:p>
          <a:p>
            <a:pPr indent="-214313" lvl="0" marL="2143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n-GB" sz="1200" u="none" cap="none" strike="noStrike">
                <a:solidFill>
                  <a:srgbClr val="58595A"/>
                </a:solidFill>
                <a:latin typeface="Calibri"/>
                <a:ea typeface="Calibri"/>
                <a:cs typeface="Calibri"/>
                <a:sym typeface="Calibri"/>
              </a:rPr>
              <a:t>The Connectors leverage a straightforward design, similar to the MuleSoft Database Connector, that makes it easy to import, export, backup, analyze, transform, &amp; connect-to our Salesforce data</a:t>
            </a:r>
            <a:endParaRPr/>
          </a:p>
        </p:txBody>
      </p:sp>
      <p:sp>
        <p:nvSpPr>
          <p:cNvPr id="152" name="Google Shape;152;p30"/>
          <p:cNvSpPr/>
          <p:nvPr/>
        </p:nvSpPr>
        <p:spPr>
          <a:xfrm>
            <a:off x="169967" y="2183219"/>
            <a:ext cx="1422689" cy="1275909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Object Store</a:t>
            </a:r>
            <a:endParaRPr/>
          </a:p>
        </p:txBody>
      </p:sp>
      <p:sp>
        <p:nvSpPr>
          <p:cNvPr id="153" name="Google Shape;153;p30"/>
          <p:cNvSpPr/>
          <p:nvPr/>
        </p:nvSpPr>
        <p:spPr>
          <a:xfrm>
            <a:off x="1676524" y="2183219"/>
            <a:ext cx="6085243" cy="1275909"/>
          </a:xfrm>
          <a:prstGeom prst="rect">
            <a:avLst/>
          </a:prstGeom>
          <a:noFill/>
          <a:ln cap="flat" cmpd="sng" w="254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14313" lvl="0" marL="2143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n-GB" sz="1200" u="none" cap="none" strike="noStrike">
                <a:solidFill>
                  <a:srgbClr val="58595A"/>
                </a:solidFill>
                <a:latin typeface="Calibri"/>
                <a:ea typeface="Calibri"/>
                <a:cs typeface="Calibri"/>
                <a:sym typeface="Calibri"/>
              </a:rPr>
              <a:t>Object Store Connector is a Mule component that allows for simple key-value storage.</a:t>
            </a:r>
            <a:endParaRPr/>
          </a:p>
          <a:p>
            <a:pPr indent="-214313" lvl="0" marL="2143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n-GB" sz="1200" u="none" cap="none" strike="noStrike">
                <a:solidFill>
                  <a:srgbClr val="58595A"/>
                </a:solidFill>
                <a:latin typeface="Calibri"/>
                <a:ea typeface="Calibri"/>
                <a:cs typeface="Calibri"/>
                <a:sym typeface="Calibri"/>
              </a:rPr>
              <a:t>It is mainly design for:</a:t>
            </a:r>
            <a:endParaRPr/>
          </a:p>
          <a:p>
            <a:pPr indent="-214312" lvl="1" marL="5572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▪"/>
            </a:pPr>
            <a:r>
              <a:rPr b="0" i="0" lang="en-GB" sz="1200" u="none" cap="none" strike="noStrike">
                <a:solidFill>
                  <a:srgbClr val="58595A"/>
                </a:solidFill>
                <a:latin typeface="Calibri"/>
                <a:ea typeface="Calibri"/>
                <a:cs typeface="Calibri"/>
                <a:sym typeface="Calibri"/>
              </a:rPr>
              <a:t>Storing synchronization information, such as watermarks</a:t>
            </a:r>
            <a:endParaRPr/>
          </a:p>
          <a:p>
            <a:pPr indent="-214312" lvl="1" marL="5572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▪"/>
            </a:pPr>
            <a:r>
              <a:rPr b="0" i="0" lang="en-GB" sz="1200" u="none" cap="none" strike="noStrike">
                <a:solidFill>
                  <a:srgbClr val="58595A"/>
                </a:solidFill>
                <a:latin typeface="Calibri"/>
                <a:ea typeface="Calibri"/>
                <a:cs typeface="Calibri"/>
                <a:sym typeface="Calibri"/>
              </a:rPr>
              <a:t>Storing temporal information such as access tokens</a:t>
            </a:r>
            <a:endParaRPr/>
          </a:p>
          <a:p>
            <a:pPr indent="-214312" lvl="1" marL="5572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▪"/>
            </a:pPr>
            <a:r>
              <a:rPr b="0" i="0" lang="en-GB" sz="1200" u="none" cap="none" strike="noStrike">
                <a:solidFill>
                  <a:srgbClr val="58595A"/>
                </a:solidFill>
                <a:latin typeface="Calibri"/>
                <a:ea typeface="Calibri"/>
                <a:cs typeface="Calibri"/>
                <a:sym typeface="Calibri"/>
              </a:rPr>
              <a:t>Storing user information</a:t>
            </a:r>
            <a:endParaRPr/>
          </a:p>
        </p:txBody>
      </p:sp>
      <p:sp>
        <p:nvSpPr>
          <p:cNvPr id="154" name="Google Shape;154;p30"/>
          <p:cNvSpPr/>
          <p:nvPr/>
        </p:nvSpPr>
        <p:spPr>
          <a:xfrm>
            <a:off x="182836" y="3523428"/>
            <a:ext cx="1422689" cy="1138062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File connector</a:t>
            </a:r>
            <a:endParaRPr/>
          </a:p>
        </p:txBody>
      </p:sp>
      <p:sp>
        <p:nvSpPr>
          <p:cNvPr id="155" name="Google Shape;155;p30"/>
          <p:cNvSpPr/>
          <p:nvPr/>
        </p:nvSpPr>
        <p:spPr>
          <a:xfrm>
            <a:off x="1676523" y="3523428"/>
            <a:ext cx="6085243" cy="1138062"/>
          </a:xfrm>
          <a:prstGeom prst="rect">
            <a:avLst/>
          </a:prstGeom>
          <a:noFill/>
          <a:ln cap="flat" cmpd="sng" w="254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14313" lvl="0" marL="2143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n-GB" sz="1200" u="none" cap="none" strike="noStrike">
                <a:solidFill>
                  <a:srgbClr val="58595A"/>
                </a:solidFill>
                <a:latin typeface="Calibri"/>
                <a:ea typeface="Calibri"/>
                <a:cs typeface="Calibri"/>
                <a:sym typeface="Calibri"/>
              </a:rPr>
              <a:t>Anypoint Connector for File (File Connector) handles files and folders on a locally mounted file system. </a:t>
            </a:r>
            <a:endParaRPr/>
          </a:p>
          <a:p>
            <a:pPr indent="-214313" lvl="0" marL="2143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n-GB" sz="1200" u="none" cap="none" strike="noStrike">
                <a:solidFill>
                  <a:srgbClr val="58595A"/>
                </a:solidFill>
                <a:latin typeface="Calibri"/>
                <a:ea typeface="Calibri"/>
                <a:cs typeface="Calibri"/>
                <a:sym typeface="Calibri"/>
              </a:rPr>
              <a:t>Its main features include:</a:t>
            </a:r>
            <a:endParaRPr/>
          </a:p>
          <a:p>
            <a:pPr indent="-214312" lvl="1" marL="5572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▪"/>
            </a:pPr>
            <a:r>
              <a:rPr b="0" i="0" lang="en-GB" sz="1200" u="none" cap="none" strike="noStrike">
                <a:solidFill>
                  <a:srgbClr val="58595A"/>
                </a:solidFill>
                <a:latin typeface="Calibri"/>
                <a:ea typeface="Calibri"/>
                <a:cs typeface="Calibri"/>
                <a:sym typeface="Calibri"/>
              </a:rPr>
              <a:t>The ability to read files or fully list directory contents on demand.</a:t>
            </a:r>
            <a:endParaRPr/>
          </a:p>
          <a:p>
            <a:pPr indent="-214312" lvl="1" marL="5572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▪"/>
            </a:pPr>
            <a:r>
              <a:rPr b="0" i="0" lang="en-GB" sz="1200" u="none" cap="none" strike="noStrike">
                <a:solidFill>
                  <a:srgbClr val="58595A"/>
                </a:solidFill>
                <a:latin typeface="Calibri"/>
                <a:ea typeface="Calibri"/>
                <a:cs typeface="Calibri"/>
                <a:sym typeface="Calibri"/>
              </a:rPr>
              <a:t>Support for common FTP operations such as creating directories and copying, moving, renaming, and deleting files.</a:t>
            </a:r>
            <a:endParaRPr/>
          </a:p>
        </p:txBody>
      </p:sp>
      <p:sp>
        <p:nvSpPr>
          <p:cNvPr id="156" name="Google Shape;156;p30"/>
          <p:cNvSpPr txBox="1"/>
          <p:nvPr/>
        </p:nvSpPr>
        <p:spPr>
          <a:xfrm>
            <a:off x="96283" y="420653"/>
            <a:ext cx="6447501" cy="3935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Examples of Select Connectors 2/2</a:t>
            </a:r>
            <a:r>
              <a:rPr b="0" i="0" lang="en-GB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58595A"/>
                </a:solidFill>
                <a:latin typeface="Calibri"/>
                <a:ea typeface="Calibri"/>
                <a:cs typeface="Calibri"/>
                <a:sym typeface="Calibri"/>
              </a:rPr>
              <a:t>      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1"/>
          <p:cNvSpPr txBox="1"/>
          <p:nvPr>
            <p:ph type="ctrTitle"/>
          </p:nvPr>
        </p:nvSpPr>
        <p:spPr>
          <a:xfrm>
            <a:off x="1862642" y="805661"/>
            <a:ext cx="5516575" cy="57260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br>
              <a:rPr lang="en-GB" sz="3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3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Connector Types</a:t>
            </a:r>
            <a:endParaRPr/>
          </a:p>
        </p:txBody>
      </p:sp>
      <p:sp>
        <p:nvSpPr>
          <p:cNvPr id="162" name="Google Shape;162;p31"/>
          <p:cNvSpPr txBox="1"/>
          <p:nvPr>
            <p:ph idx="1" type="subTitle"/>
          </p:nvPr>
        </p:nvSpPr>
        <p:spPr>
          <a:xfrm>
            <a:off x="1149636" y="1340436"/>
            <a:ext cx="6942586" cy="4454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1800">
                <a:solidFill>
                  <a:srgbClr val="55565A"/>
                </a:solidFill>
                <a:latin typeface="Calibri"/>
                <a:ea typeface="Calibri"/>
                <a:cs typeface="Calibri"/>
                <a:sym typeface="Calibri"/>
              </a:rPr>
              <a:t>Anypoint Connectors follow semantic versioning and have 4 categories</a:t>
            </a:r>
            <a:endParaRPr/>
          </a:p>
          <a:p>
            <a:pPr indent="-36513" lvl="0" marL="21431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t/>
            </a:r>
            <a:endParaRPr sz="1800">
              <a:solidFill>
                <a:srgbClr val="55565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513" lvl="0" marL="21431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t/>
            </a:r>
            <a:endParaRPr sz="1800">
              <a:solidFill>
                <a:srgbClr val="55565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513" lvl="0" marL="21431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t/>
            </a:r>
            <a:endParaRPr sz="1800">
              <a:solidFill>
                <a:srgbClr val="55565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31"/>
          <p:cNvSpPr/>
          <p:nvPr/>
        </p:nvSpPr>
        <p:spPr>
          <a:xfrm>
            <a:off x="1960507" y="1939943"/>
            <a:ext cx="2443579" cy="972105"/>
          </a:xfrm>
          <a:prstGeom prst="rect">
            <a:avLst/>
          </a:prstGeom>
          <a:solidFill>
            <a:srgbClr val="FEEDD8"/>
          </a:solidFill>
          <a:ln cap="flat" cmpd="sng" w="254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Select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31"/>
          <p:cNvSpPr/>
          <p:nvPr/>
        </p:nvSpPr>
        <p:spPr>
          <a:xfrm>
            <a:off x="4935639" y="1939943"/>
            <a:ext cx="2443579" cy="972105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 Premium</a:t>
            </a:r>
            <a:endParaRPr/>
          </a:p>
        </p:txBody>
      </p:sp>
      <p:sp>
        <p:nvSpPr>
          <p:cNvPr id="165" name="Google Shape;165;p31"/>
          <p:cNvSpPr/>
          <p:nvPr/>
        </p:nvSpPr>
        <p:spPr>
          <a:xfrm>
            <a:off x="4935639" y="2968642"/>
            <a:ext cx="2443579" cy="972105"/>
          </a:xfrm>
          <a:prstGeom prst="rect">
            <a:avLst/>
          </a:prstGeom>
          <a:solidFill>
            <a:srgbClr val="FEEDD8"/>
          </a:solidFill>
          <a:ln cap="flat" cmpd="sng" w="254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Community</a:t>
            </a:r>
            <a:endParaRPr b="1" i="0" sz="18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31"/>
          <p:cNvSpPr/>
          <p:nvPr/>
        </p:nvSpPr>
        <p:spPr>
          <a:xfrm>
            <a:off x="1960506" y="2968642"/>
            <a:ext cx="2443579" cy="972105"/>
          </a:xfrm>
          <a:prstGeom prst="rect">
            <a:avLst/>
          </a:prstGeom>
          <a:solidFill>
            <a:srgbClr val="FEEDD8"/>
          </a:solidFill>
          <a:ln cap="flat" cmpd="sng" w="254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MuleSoft Certified</a:t>
            </a:r>
            <a:endParaRPr/>
          </a:p>
        </p:txBody>
      </p:sp>
      <p:sp>
        <p:nvSpPr>
          <p:cNvPr id="167" name="Google Shape;167;p31"/>
          <p:cNvSpPr/>
          <p:nvPr/>
        </p:nvSpPr>
        <p:spPr>
          <a:xfrm>
            <a:off x="1764782" y="2310067"/>
            <a:ext cx="270000" cy="2700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rgbClr val="9F59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68" name="Google Shape;168;p31"/>
          <p:cNvSpPr/>
          <p:nvPr/>
        </p:nvSpPr>
        <p:spPr>
          <a:xfrm>
            <a:off x="1764782" y="3319695"/>
            <a:ext cx="270000" cy="2700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rgbClr val="9F59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169" name="Google Shape;169;p31"/>
          <p:cNvSpPr/>
          <p:nvPr/>
        </p:nvSpPr>
        <p:spPr>
          <a:xfrm>
            <a:off x="4763501" y="3319695"/>
            <a:ext cx="270000" cy="2700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rgbClr val="9F59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170" name="Google Shape;170;p31"/>
          <p:cNvSpPr/>
          <p:nvPr/>
        </p:nvSpPr>
        <p:spPr>
          <a:xfrm>
            <a:off x="4763501" y="2310067"/>
            <a:ext cx="270000" cy="2700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rgbClr val="9F59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pic>
        <p:nvPicPr>
          <p:cNvPr id="171" name="Google Shape;17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78475" y="40200"/>
            <a:ext cx="898850" cy="120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2"/>
          <p:cNvSpPr txBox="1"/>
          <p:nvPr>
            <p:ph idx="1" type="body"/>
          </p:nvPr>
        </p:nvSpPr>
        <p:spPr>
          <a:xfrm>
            <a:off x="493232" y="324203"/>
            <a:ext cx="6447501" cy="3935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Connector Types - </a:t>
            </a:r>
            <a:r>
              <a:rPr lang="en-GB" sz="1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Premium Connectors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>
                <a:solidFill>
                  <a:srgbClr val="58595A"/>
                </a:solidFill>
                <a:latin typeface="Calibri"/>
                <a:ea typeface="Calibri"/>
                <a:cs typeface="Calibri"/>
                <a:sym typeface="Calibri"/>
              </a:rPr>
              <a:t>       </a:t>
            </a:r>
            <a:endParaRPr/>
          </a:p>
        </p:txBody>
      </p:sp>
      <p:sp>
        <p:nvSpPr>
          <p:cNvPr id="177" name="Google Shape;177;p32"/>
          <p:cNvSpPr/>
          <p:nvPr/>
        </p:nvSpPr>
        <p:spPr>
          <a:xfrm>
            <a:off x="493232" y="1125238"/>
            <a:ext cx="3572253" cy="39356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Description</a:t>
            </a:r>
            <a:endParaRPr/>
          </a:p>
        </p:txBody>
      </p:sp>
      <p:sp>
        <p:nvSpPr>
          <p:cNvPr id="178" name="Google Shape;178;p32"/>
          <p:cNvSpPr/>
          <p:nvPr/>
        </p:nvSpPr>
        <p:spPr>
          <a:xfrm>
            <a:off x="493232" y="1602195"/>
            <a:ext cx="3572253" cy="2991576"/>
          </a:xfrm>
          <a:prstGeom prst="rect">
            <a:avLst/>
          </a:prstGeom>
          <a:noFill/>
          <a:ln cap="flat" cmpd="sng" w="127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4313" lvl="0" marL="2143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GB" sz="1800" u="none" cap="none" strike="noStrike">
                <a:solidFill>
                  <a:srgbClr val="58595A"/>
                </a:solidFill>
                <a:latin typeface="Calibri"/>
                <a:ea typeface="Calibri"/>
                <a:cs typeface="Calibri"/>
                <a:sym typeface="Calibri"/>
              </a:rPr>
              <a:t>MuleSoft maintains Premium Connectors </a:t>
            </a:r>
            <a:endParaRPr/>
          </a:p>
          <a:p>
            <a:pPr indent="-214313" lvl="0" marL="2143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GB" sz="1800" u="none" cap="none" strike="noStrike">
                <a:solidFill>
                  <a:srgbClr val="58595A"/>
                </a:solidFill>
                <a:latin typeface="Calibri"/>
                <a:ea typeface="Calibri"/>
                <a:cs typeface="Calibri"/>
                <a:sym typeface="Calibri"/>
              </a:rPr>
              <a:t>We must have an active Cloud Hub Premium plan or an Enterprise subscription with an entitlement for the specific connector we wish to use</a:t>
            </a:r>
            <a:endParaRPr/>
          </a:p>
        </p:txBody>
      </p:sp>
      <p:sp>
        <p:nvSpPr>
          <p:cNvPr id="179" name="Google Shape;179;p32"/>
          <p:cNvSpPr/>
          <p:nvPr/>
        </p:nvSpPr>
        <p:spPr>
          <a:xfrm>
            <a:off x="223232" y="447772"/>
            <a:ext cx="270000" cy="2700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6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80" name="Google Shape;180;p32"/>
          <p:cNvSpPr/>
          <p:nvPr/>
        </p:nvSpPr>
        <p:spPr>
          <a:xfrm>
            <a:off x="4309929" y="1125238"/>
            <a:ext cx="3572253" cy="39356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Examples</a:t>
            </a:r>
            <a:endParaRPr/>
          </a:p>
        </p:txBody>
      </p:sp>
      <p:sp>
        <p:nvSpPr>
          <p:cNvPr id="181" name="Google Shape;181;p32"/>
          <p:cNvSpPr/>
          <p:nvPr/>
        </p:nvSpPr>
        <p:spPr>
          <a:xfrm>
            <a:off x="4309929" y="1602195"/>
            <a:ext cx="3572253" cy="2991576"/>
          </a:xfrm>
          <a:prstGeom prst="rect">
            <a:avLst/>
          </a:prstGeom>
          <a:noFill/>
          <a:ln cap="flat" cmpd="sng" w="127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b="0" i="0" lang="en-GB" sz="1800" u="none" cap="none" strike="noStrike">
                <a:solidFill>
                  <a:srgbClr val="58595A"/>
                </a:solidFill>
                <a:latin typeface="Calibri"/>
                <a:ea typeface="Calibri"/>
                <a:cs typeface="Calibri"/>
                <a:sym typeface="Calibri"/>
              </a:rPr>
              <a:t>AS2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8595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b="0" i="0" lang="en-GB" sz="1800" u="none" cap="none" strike="noStrike">
                <a:solidFill>
                  <a:srgbClr val="58595A"/>
                </a:solidFill>
                <a:latin typeface="Calibri"/>
                <a:ea typeface="Calibri"/>
                <a:cs typeface="Calibri"/>
                <a:sym typeface="Calibri"/>
              </a:rPr>
              <a:t>FTPS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8595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b="0" i="0" lang="en-GB" sz="1800" u="none" cap="none" strike="noStrike">
                <a:solidFill>
                  <a:srgbClr val="58595A"/>
                </a:solidFill>
                <a:latin typeface="Calibri"/>
                <a:ea typeface="Calibri"/>
                <a:cs typeface="Calibri"/>
                <a:sym typeface="Calibri"/>
              </a:rPr>
              <a:t>Anypoint Custom Metrics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8595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8595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3"/>
          <p:cNvSpPr/>
          <p:nvPr/>
        </p:nvSpPr>
        <p:spPr>
          <a:xfrm>
            <a:off x="351509" y="973181"/>
            <a:ext cx="1466152" cy="1053057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AS2</a:t>
            </a:r>
            <a:endParaRPr/>
          </a:p>
        </p:txBody>
      </p:sp>
      <p:sp>
        <p:nvSpPr>
          <p:cNvPr id="187" name="Google Shape;187;p33"/>
          <p:cNvSpPr/>
          <p:nvPr/>
        </p:nvSpPr>
        <p:spPr>
          <a:xfrm>
            <a:off x="1897229" y="973181"/>
            <a:ext cx="5822008" cy="1053057"/>
          </a:xfrm>
          <a:prstGeom prst="rect">
            <a:avLst/>
          </a:prstGeom>
          <a:noFill/>
          <a:ln cap="flat" cmpd="sng" w="254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14313" lvl="0" marL="2143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MuleSoft’s AS2 connector allows Anypoint customers to send and receive business transactions electronically with added security over HTTP or HTTPS protocols, from the Mule Application</a:t>
            </a:r>
            <a:endParaRPr b="0" i="0" sz="16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33"/>
          <p:cNvSpPr/>
          <p:nvPr/>
        </p:nvSpPr>
        <p:spPr>
          <a:xfrm>
            <a:off x="344647" y="2116313"/>
            <a:ext cx="1466152" cy="1053057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FTPS</a:t>
            </a:r>
            <a:endParaRPr/>
          </a:p>
        </p:txBody>
      </p:sp>
      <p:sp>
        <p:nvSpPr>
          <p:cNvPr id="189" name="Google Shape;189;p33"/>
          <p:cNvSpPr/>
          <p:nvPr/>
        </p:nvSpPr>
        <p:spPr>
          <a:xfrm>
            <a:off x="1897229" y="2116313"/>
            <a:ext cx="5822008" cy="1053057"/>
          </a:xfrm>
          <a:prstGeom prst="rect">
            <a:avLst/>
          </a:prstGeom>
          <a:noFill/>
          <a:ln cap="flat" cmpd="sng" w="254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14313" lvl="0" marL="2143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GB" sz="1600" u="none" cap="none" strike="noStrike">
                <a:solidFill>
                  <a:srgbClr val="58595A"/>
                </a:solidFill>
                <a:latin typeface="Calibri"/>
                <a:ea typeface="Calibri"/>
                <a:cs typeface="Calibri"/>
                <a:sym typeface="Calibri"/>
              </a:rPr>
              <a:t>Anypoint Connector for FTPS (FTPS Connector) connects to FTP servers</a:t>
            </a:r>
            <a:endParaRPr/>
          </a:p>
          <a:p>
            <a:pPr indent="-214313" lvl="0" marL="2143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GB" sz="1600" u="none" cap="none" strike="noStrike">
                <a:solidFill>
                  <a:srgbClr val="58595A"/>
                </a:solidFill>
                <a:latin typeface="Calibri"/>
                <a:ea typeface="Calibri"/>
                <a:cs typeface="Calibri"/>
                <a:sym typeface="Calibri"/>
              </a:rPr>
              <a:t>Adds support for Transport Layer Security</a:t>
            </a:r>
            <a:r>
              <a:rPr b="0" i="0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(TLS)</a:t>
            </a:r>
            <a:endParaRPr b="0" i="0" sz="16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33"/>
          <p:cNvSpPr/>
          <p:nvPr/>
        </p:nvSpPr>
        <p:spPr>
          <a:xfrm>
            <a:off x="344647" y="3259445"/>
            <a:ext cx="1466152" cy="1312554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Anypoint Custom Metrics</a:t>
            </a:r>
            <a:endParaRPr/>
          </a:p>
        </p:txBody>
      </p:sp>
      <p:sp>
        <p:nvSpPr>
          <p:cNvPr id="191" name="Google Shape;191;p33"/>
          <p:cNvSpPr/>
          <p:nvPr/>
        </p:nvSpPr>
        <p:spPr>
          <a:xfrm>
            <a:off x="1897229" y="3259445"/>
            <a:ext cx="5822008" cy="1312554"/>
          </a:xfrm>
          <a:prstGeom prst="rect">
            <a:avLst/>
          </a:prstGeom>
          <a:noFill/>
          <a:ln cap="flat" cmpd="sng" w="254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14313" lvl="0" marL="2143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GB" sz="1600" u="none" cap="none" strike="noStrike">
                <a:solidFill>
                  <a:srgbClr val="58595A"/>
                </a:solidFill>
                <a:latin typeface="Calibri"/>
                <a:ea typeface="Calibri"/>
                <a:cs typeface="Calibri"/>
                <a:sym typeface="Calibri"/>
              </a:rPr>
              <a:t>Anypoint Custom Metrics Connector enables us to send operational and business metric values from an application to an Anypoint Monitoring</a:t>
            </a:r>
            <a:endParaRPr/>
          </a:p>
          <a:p>
            <a:pPr indent="-214313" lvl="0" marL="2143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GB" sz="1600" u="none" cap="none" strike="noStrike">
                <a:solidFill>
                  <a:srgbClr val="58595A"/>
                </a:solidFill>
                <a:latin typeface="Calibri"/>
                <a:ea typeface="Calibri"/>
                <a:cs typeface="Calibri"/>
                <a:sym typeface="Calibri"/>
              </a:rPr>
              <a:t>Metrics can be visualized in real time using custom dashboards</a:t>
            </a:r>
            <a:endParaRPr b="0" i="0" sz="16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33"/>
          <p:cNvSpPr txBox="1"/>
          <p:nvPr/>
        </p:nvSpPr>
        <p:spPr>
          <a:xfrm>
            <a:off x="96283" y="420653"/>
            <a:ext cx="6447501" cy="3935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Examples of Premium connectors</a:t>
            </a:r>
            <a:endParaRPr b="0" i="0" sz="18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58595A"/>
                </a:solidFill>
                <a:latin typeface="Calibri"/>
                <a:ea typeface="Calibri"/>
                <a:cs typeface="Calibri"/>
                <a:sym typeface="Calibri"/>
              </a:rPr>
              <a:t>      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4"/>
          <p:cNvSpPr txBox="1"/>
          <p:nvPr>
            <p:ph type="ctrTitle"/>
          </p:nvPr>
        </p:nvSpPr>
        <p:spPr>
          <a:xfrm>
            <a:off x="1862642" y="805661"/>
            <a:ext cx="5516575" cy="57260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br>
              <a:rPr lang="en-GB" sz="3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3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Connector Types</a:t>
            </a:r>
            <a:endParaRPr/>
          </a:p>
        </p:txBody>
      </p:sp>
      <p:sp>
        <p:nvSpPr>
          <p:cNvPr id="198" name="Google Shape;198;p34"/>
          <p:cNvSpPr txBox="1"/>
          <p:nvPr>
            <p:ph idx="1" type="subTitle"/>
          </p:nvPr>
        </p:nvSpPr>
        <p:spPr>
          <a:xfrm>
            <a:off x="1149636" y="1340436"/>
            <a:ext cx="6942586" cy="4454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1800">
                <a:solidFill>
                  <a:srgbClr val="55565A"/>
                </a:solidFill>
                <a:latin typeface="Calibri"/>
                <a:ea typeface="Calibri"/>
                <a:cs typeface="Calibri"/>
                <a:sym typeface="Calibri"/>
              </a:rPr>
              <a:t>Anypoint Connectors follow semantic versioning and have 4 categories</a:t>
            </a:r>
            <a:endParaRPr/>
          </a:p>
          <a:p>
            <a:pPr indent="-36513" lvl="0" marL="21431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t/>
            </a:r>
            <a:endParaRPr sz="1800">
              <a:solidFill>
                <a:srgbClr val="55565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513" lvl="0" marL="21431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t/>
            </a:r>
            <a:endParaRPr sz="1800">
              <a:solidFill>
                <a:srgbClr val="55565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513" lvl="0" marL="21431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t/>
            </a:r>
            <a:endParaRPr sz="1800">
              <a:solidFill>
                <a:srgbClr val="55565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34"/>
          <p:cNvSpPr/>
          <p:nvPr/>
        </p:nvSpPr>
        <p:spPr>
          <a:xfrm>
            <a:off x="1960507" y="1939943"/>
            <a:ext cx="2443579" cy="972105"/>
          </a:xfrm>
          <a:prstGeom prst="rect">
            <a:avLst/>
          </a:prstGeom>
          <a:solidFill>
            <a:srgbClr val="FEEDD8"/>
          </a:solidFill>
          <a:ln cap="flat" cmpd="sng" w="254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Select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34"/>
          <p:cNvSpPr/>
          <p:nvPr/>
        </p:nvSpPr>
        <p:spPr>
          <a:xfrm>
            <a:off x="4935639" y="1939943"/>
            <a:ext cx="2443579" cy="972105"/>
          </a:xfrm>
          <a:prstGeom prst="rect">
            <a:avLst/>
          </a:prstGeom>
          <a:solidFill>
            <a:srgbClr val="FEEDD8"/>
          </a:solidFill>
          <a:ln cap="flat" cmpd="sng" w="254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 Premium</a:t>
            </a:r>
            <a:endParaRPr/>
          </a:p>
        </p:txBody>
      </p:sp>
      <p:sp>
        <p:nvSpPr>
          <p:cNvPr id="201" name="Google Shape;201;p34"/>
          <p:cNvSpPr/>
          <p:nvPr/>
        </p:nvSpPr>
        <p:spPr>
          <a:xfrm>
            <a:off x="4935639" y="2968642"/>
            <a:ext cx="2443579" cy="972105"/>
          </a:xfrm>
          <a:prstGeom prst="rect">
            <a:avLst/>
          </a:prstGeom>
          <a:solidFill>
            <a:srgbClr val="FEEDD8"/>
          </a:solidFill>
          <a:ln cap="flat" cmpd="sng" w="254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Community</a:t>
            </a:r>
            <a:endParaRPr b="1" i="0" sz="18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34"/>
          <p:cNvSpPr/>
          <p:nvPr/>
        </p:nvSpPr>
        <p:spPr>
          <a:xfrm>
            <a:off x="1960506" y="2968642"/>
            <a:ext cx="2443579" cy="972105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MuleSoft Certified</a:t>
            </a:r>
            <a:endParaRPr/>
          </a:p>
        </p:txBody>
      </p:sp>
      <p:sp>
        <p:nvSpPr>
          <p:cNvPr id="203" name="Google Shape;203;p34"/>
          <p:cNvSpPr/>
          <p:nvPr/>
        </p:nvSpPr>
        <p:spPr>
          <a:xfrm>
            <a:off x="1764782" y="2310067"/>
            <a:ext cx="270000" cy="2700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rgbClr val="9F59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204" name="Google Shape;204;p34"/>
          <p:cNvSpPr/>
          <p:nvPr/>
        </p:nvSpPr>
        <p:spPr>
          <a:xfrm>
            <a:off x="1764782" y="3319695"/>
            <a:ext cx="270000" cy="2700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rgbClr val="9F59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205" name="Google Shape;205;p34"/>
          <p:cNvSpPr/>
          <p:nvPr/>
        </p:nvSpPr>
        <p:spPr>
          <a:xfrm>
            <a:off x="4763501" y="3319695"/>
            <a:ext cx="270000" cy="2700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rgbClr val="9F59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206" name="Google Shape;206;p34"/>
          <p:cNvSpPr/>
          <p:nvPr/>
        </p:nvSpPr>
        <p:spPr>
          <a:xfrm>
            <a:off x="4763501" y="2310067"/>
            <a:ext cx="270000" cy="2700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rgbClr val="9F59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pic>
        <p:nvPicPr>
          <p:cNvPr id="207" name="Google Shape;20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78475" y="40200"/>
            <a:ext cx="898850" cy="120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