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2" r:id="rId2"/>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9/24/2016</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9/24/2016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9/24/2016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9/24/2016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9/24/2016</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9/24/2016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9/24/2016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9/24/2016</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514600"/>
            <a:ext cx="7772400" cy="990600"/>
          </a:xfrm>
        </p:spPr>
        <p:txBody>
          <a:bodyPr>
            <a:normAutofit/>
          </a:bodyPr>
          <a:lstStyle/>
          <a:p>
            <a:r>
              <a:rPr lang="en-US" sz="4000" dirty="0" smtClean="0"/>
              <a:t>OBJECT ORIENTED PROGRAMMING</a:t>
            </a:r>
            <a:endParaRPr lang="en-US" sz="4000" dirty="0"/>
          </a:p>
        </p:txBody>
      </p:sp>
      <p:sp>
        <p:nvSpPr>
          <p:cNvPr id="3" name="Subtitle 2"/>
          <p:cNvSpPr>
            <a:spLocks noGrp="1"/>
          </p:cNvSpPr>
          <p:nvPr>
            <p:ph type="subTitle" idx="1"/>
          </p:nvPr>
        </p:nvSpPr>
        <p:spPr>
          <a:xfrm>
            <a:off x="914400" y="3581400"/>
            <a:ext cx="7772400" cy="1219200"/>
          </a:xfrm>
        </p:spPr>
        <p:txBody>
          <a:bodyPr>
            <a:normAutofit lnSpcReduction="10000"/>
          </a:bodyPr>
          <a:lstStyle/>
          <a:p>
            <a:r>
              <a:rPr lang="en-US" sz="4000" dirty="0" smtClean="0"/>
              <a:t>&amp;</a:t>
            </a:r>
          </a:p>
          <a:p>
            <a:r>
              <a:rPr lang="en-US" sz="4000" dirty="0" smtClean="0"/>
              <a:t>Its Features</a:t>
            </a:r>
            <a:endParaRPr lang="en-US" sz="4000"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POLYMORPHISM</a:t>
            </a:r>
            <a:r>
              <a:rPr lang="en-US" dirty="0" smtClean="0"/>
              <a:t>: -</a:t>
            </a:r>
            <a:endParaRPr lang="en-US" dirty="0"/>
          </a:p>
        </p:txBody>
      </p:sp>
      <p:sp>
        <p:nvSpPr>
          <p:cNvPr id="3" name="Content Placeholder 2"/>
          <p:cNvSpPr>
            <a:spLocks noGrp="1"/>
          </p:cNvSpPr>
          <p:nvPr>
            <p:ph idx="1"/>
          </p:nvPr>
        </p:nvSpPr>
        <p:spPr>
          <a:xfrm>
            <a:off x="457200" y="2133600"/>
            <a:ext cx="8229600" cy="3703320"/>
          </a:xfrm>
        </p:spPr>
        <p:txBody>
          <a:bodyPr>
            <a:normAutofit/>
          </a:bodyPr>
          <a:lstStyle/>
          <a:p>
            <a:r>
              <a:rPr lang="en-US" sz="2600" dirty="0" smtClean="0">
                <a:latin typeface="Times New Roman" pitchFamily="18" charset="0"/>
                <a:cs typeface="Times New Roman" pitchFamily="18" charset="0"/>
              </a:rPr>
              <a:t>It is a Greek term means the ability to make more than one form. By this feature an operation may exhibit different behaviors in different instances.</a:t>
            </a:r>
          </a:p>
          <a:p>
            <a:r>
              <a:rPr lang="en-US" sz="2600" dirty="0" smtClean="0">
                <a:latin typeface="Times New Roman" pitchFamily="18" charset="0"/>
                <a:cs typeface="Times New Roman" pitchFamily="18" charset="0"/>
              </a:rPr>
              <a:t>Polymorphism 2 types: -</a:t>
            </a:r>
          </a:p>
          <a:p>
            <a:pPr lvl="1"/>
            <a:r>
              <a:rPr lang="en-US" sz="2600" dirty="0" smtClean="0">
                <a:latin typeface="Times New Roman" pitchFamily="18" charset="0"/>
                <a:cs typeface="Times New Roman" pitchFamily="18" charset="0"/>
              </a:rPr>
              <a:t>1. </a:t>
            </a:r>
            <a:r>
              <a:rPr lang="en-US" sz="2600" u="sng" dirty="0" smtClean="0">
                <a:latin typeface="Times New Roman" pitchFamily="18" charset="0"/>
                <a:cs typeface="Times New Roman" pitchFamily="18" charset="0"/>
              </a:rPr>
              <a:t>Operator Overloading</a:t>
            </a:r>
          </a:p>
          <a:p>
            <a:pPr lvl="2" indent="246888">
              <a:buNone/>
            </a:pPr>
            <a:r>
              <a:rPr lang="en-US" sz="1800" dirty="0" smtClean="0"/>
              <a:t>(The process of making an operator to exhibit different behavior in different instances.)</a:t>
            </a:r>
          </a:p>
          <a:p>
            <a:pPr lvl="1"/>
            <a:r>
              <a:rPr lang="en-US" dirty="0" smtClean="0"/>
              <a:t>2. </a:t>
            </a:r>
            <a:r>
              <a:rPr lang="en-US" sz="2400" u="sng" dirty="0" smtClean="0">
                <a:latin typeface="Times New Roman" pitchFamily="18" charset="0"/>
                <a:cs typeface="Times New Roman" pitchFamily="18" charset="0"/>
              </a:rPr>
              <a:t>Function Overloading</a:t>
            </a:r>
            <a:endParaRPr lang="en-US" sz="2400" dirty="0" smtClean="0">
              <a:latin typeface="Times New Roman" pitchFamily="18" charset="0"/>
              <a:cs typeface="Times New Roman" pitchFamily="18" charset="0"/>
            </a:endParaRPr>
          </a:p>
          <a:p>
            <a:pPr lvl="4">
              <a:buNone/>
            </a:pPr>
            <a:r>
              <a:rPr lang="en-US" sz="1800" dirty="0" smtClean="0"/>
              <a:t>(Using a single function name to perform different types of tasks.)</a:t>
            </a:r>
          </a:p>
          <a:p>
            <a:pPr lvl="1">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BINDING: -</a:t>
            </a:r>
            <a:endParaRPr lang="en-US" dirty="0"/>
          </a:p>
        </p:txBody>
      </p:sp>
      <p:sp>
        <p:nvSpPr>
          <p:cNvPr id="3" name="Content Placeholder 2"/>
          <p:cNvSpPr>
            <a:spLocks noGrp="1"/>
          </p:cNvSpPr>
          <p:nvPr>
            <p:ph idx="1"/>
          </p:nvPr>
        </p:nvSpPr>
        <p:spPr>
          <a:xfrm>
            <a:off x="457200" y="2286000"/>
            <a:ext cx="8229600" cy="2743200"/>
          </a:xfrm>
        </p:spPr>
        <p:txBody>
          <a:bodyPr>
            <a:normAutofit fontScale="92500"/>
          </a:bodyPr>
          <a:lstStyle/>
          <a:p>
            <a:pPr>
              <a:spcAft>
                <a:spcPts val="600"/>
              </a:spcAft>
            </a:pPr>
            <a:r>
              <a:rPr lang="en-US" dirty="0" smtClean="0">
                <a:latin typeface="Times New Roman" pitchFamily="18" charset="0"/>
                <a:cs typeface="Times New Roman" pitchFamily="18" charset="0"/>
              </a:rPr>
              <a:t>Binding refers to the link of a procedure call to the code to be executed in response to the call.</a:t>
            </a:r>
          </a:p>
          <a:p>
            <a:pPr>
              <a:spcAft>
                <a:spcPts val="600"/>
              </a:spcAft>
            </a:pPr>
            <a:r>
              <a:rPr lang="en-US" dirty="0" smtClean="0">
                <a:latin typeface="Times New Roman" pitchFamily="18" charset="0"/>
                <a:cs typeface="Times New Roman" pitchFamily="18" charset="0"/>
              </a:rPr>
              <a:t>Dynamic Binding (Late Binding) means that the code associated with a given procedure call is not known until the time of the call at run-time.</a:t>
            </a: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MESSAGE PASSING: -</a:t>
            </a:r>
            <a:endParaRPr lang="en-US" dirty="0"/>
          </a:p>
        </p:txBody>
      </p:sp>
      <p:sp>
        <p:nvSpPr>
          <p:cNvPr id="3" name="Content Placeholder 2"/>
          <p:cNvSpPr>
            <a:spLocks noGrp="1"/>
          </p:cNvSpPr>
          <p:nvPr>
            <p:ph idx="1"/>
          </p:nvPr>
        </p:nvSpPr>
        <p:spPr>
          <a:xfrm>
            <a:off x="457200" y="2133600"/>
            <a:ext cx="8229600" cy="1341120"/>
          </a:xfrm>
        </p:spPr>
        <p:txBody>
          <a:bodyPr>
            <a:normAutofit/>
          </a:bodyPr>
          <a:lstStyle/>
          <a:p>
            <a:r>
              <a:rPr lang="en-US" dirty="0" smtClean="0"/>
              <a:t>Objects are communicated with one another by sending and receiving information.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88"/>
            <a:ext cx="8229600" cy="1429512"/>
          </a:xfrm>
        </p:spPr>
        <p:txBody>
          <a:bodyPr>
            <a:normAutofit/>
          </a:bodyPr>
          <a:lstStyle/>
          <a:p>
            <a:r>
              <a:rPr lang="en-US" sz="6000" dirty="0" smtClean="0"/>
              <a:t>THANK YOU.</a:t>
            </a:r>
            <a:endParaRPr lang="en-US" sz="6000" dirty="0"/>
          </a:p>
        </p:txBody>
      </p:sp>
      <p:sp>
        <p:nvSpPr>
          <p:cNvPr id="3" name="Content Placeholder 2"/>
          <p:cNvSpPr>
            <a:spLocks noGrp="1"/>
          </p:cNvSpPr>
          <p:nvPr>
            <p:ph idx="1"/>
          </p:nvPr>
        </p:nvSpPr>
        <p:spPr>
          <a:xfrm>
            <a:off x="457200" y="2743200"/>
            <a:ext cx="8229600" cy="1569720"/>
          </a:xfrm>
        </p:spPr>
        <p:txBody>
          <a:bodyPr>
            <a:normAutofit lnSpcReduction="10000"/>
          </a:bodyPr>
          <a:lstStyle/>
          <a:p>
            <a:pPr algn="ctr">
              <a:buNone/>
            </a:pPr>
            <a:r>
              <a:rPr lang="en-US" dirty="0" smtClean="0"/>
              <a:t>Prepared by:~</a:t>
            </a:r>
          </a:p>
          <a:p>
            <a:pPr algn="r">
              <a:buNone/>
            </a:pPr>
            <a:r>
              <a:rPr lang="en-US" dirty="0" smtClean="0"/>
              <a:t>Name: Suman Ghosh. </a:t>
            </a:r>
          </a:p>
          <a:p>
            <a:pPr algn="r">
              <a:buNone/>
            </a:pPr>
            <a:r>
              <a:rPr lang="en-US" dirty="0" smtClean="0"/>
              <a:t>IT </a:t>
            </a:r>
            <a:r>
              <a:rPr lang="en-US" smtClean="0"/>
              <a:t>Faculty </a:t>
            </a:r>
            <a:r>
              <a:rPr lang="en-US" smtClean="0"/>
              <a:t>APTECH </a:t>
            </a:r>
            <a:r>
              <a:rPr lang="en-US" dirty="0" smtClean="0"/>
              <a:t>- </a:t>
            </a:r>
            <a:r>
              <a:rPr lang="en-US" dirty="0" err="1" smtClean="0"/>
              <a:t>Hazra</a:t>
            </a:r>
            <a:r>
              <a:rPr lang="en-US" dirty="0" smtClean="0"/>
              <a:t>.</a:t>
            </a:r>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OOPS?</a:t>
            </a:r>
            <a:endParaRPr lang="en-US" dirty="0"/>
          </a:p>
        </p:txBody>
      </p:sp>
      <p:sp>
        <p:nvSpPr>
          <p:cNvPr id="3" name="Content Placeholder 2"/>
          <p:cNvSpPr>
            <a:spLocks noGrp="1"/>
          </p:cNvSpPr>
          <p:nvPr>
            <p:ph idx="1"/>
          </p:nvPr>
        </p:nvSpPr>
        <p:spPr>
          <a:xfrm>
            <a:off x="457200" y="2133600"/>
            <a:ext cx="8229600" cy="3657600"/>
          </a:xfrm>
        </p:spPr>
        <p:txBody>
          <a:bodyPr>
            <a:normAutofit/>
          </a:bodyPr>
          <a:lstStyle/>
          <a:p>
            <a:pPr>
              <a:spcAft>
                <a:spcPts val="1200"/>
              </a:spcAft>
            </a:pPr>
            <a:r>
              <a:rPr lang="en-US" sz="2400" dirty="0" smtClean="0"/>
              <a:t>Object Oriented Programming (OOP) is an approach to program organization and development that attempts to eliminate some of the pitfalls of conventional programming methods by incorporating the best of structured programming features with several powerful new concepts.</a:t>
            </a:r>
          </a:p>
          <a:p>
            <a:pPr>
              <a:spcBef>
                <a:spcPts val="600"/>
              </a:spcBef>
            </a:pPr>
            <a:r>
              <a:rPr lang="en-US" sz="2400" dirty="0" smtClean="0"/>
              <a:t>It is a new way of organizing and developing programs and has nothing to do with any particular language.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POPS: -</a:t>
            </a:r>
            <a:endParaRPr lang="en-US" dirty="0"/>
          </a:p>
        </p:txBody>
      </p:sp>
      <p:sp>
        <p:nvSpPr>
          <p:cNvPr id="3" name="Content Placeholder 2"/>
          <p:cNvSpPr>
            <a:spLocks noGrp="1"/>
          </p:cNvSpPr>
          <p:nvPr>
            <p:ph idx="1"/>
          </p:nvPr>
        </p:nvSpPr>
        <p:spPr>
          <a:xfrm>
            <a:off x="457200" y="2286000"/>
            <a:ext cx="8229600" cy="2484120"/>
          </a:xfrm>
        </p:spPr>
        <p:txBody>
          <a:bodyPr>
            <a:normAutofit/>
          </a:bodyPr>
          <a:lstStyle/>
          <a:p>
            <a:r>
              <a:rPr lang="en-US" sz="2000" dirty="0" smtClean="0"/>
              <a:t>Emphasis is on doing things (Algorithms).</a:t>
            </a:r>
          </a:p>
          <a:p>
            <a:r>
              <a:rPr lang="en-US" sz="2000" dirty="0" smtClean="0"/>
              <a:t>Large programs are divided into smaller programs known as function.</a:t>
            </a:r>
          </a:p>
          <a:p>
            <a:r>
              <a:rPr lang="en-US" sz="2000" dirty="0" smtClean="0"/>
              <a:t>Most of the functions share global data.</a:t>
            </a:r>
          </a:p>
          <a:p>
            <a:r>
              <a:rPr lang="en-US" sz="2000" dirty="0" smtClean="0"/>
              <a:t>Data move openly around the system from function to function.</a:t>
            </a:r>
          </a:p>
          <a:p>
            <a:r>
              <a:rPr lang="en-US" sz="2000" dirty="0" smtClean="0"/>
              <a:t>Functions transform data from one form to another.</a:t>
            </a:r>
          </a:p>
          <a:p>
            <a:r>
              <a:rPr lang="en-US" sz="2000" dirty="0" smtClean="0"/>
              <a:t>Employs  TOP – DOWN approach.</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OOPS: -</a:t>
            </a:r>
            <a:endParaRPr lang="en-US" dirty="0"/>
          </a:p>
        </p:txBody>
      </p:sp>
      <p:sp>
        <p:nvSpPr>
          <p:cNvPr id="3" name="Content Placeholder 2"/>
          <p:cNvSpPr>
            <a:spLocks noGrp="1"/>
          </p:cNvSpPr>
          <p:nvPr>
            <p:ph idx="1"/>
          </p:nvPr>
        </p:nvSpPr>
        <p:spPr>
          <a:xfrm>
            <a:off x="457200" y="2209800"/>
            <a:ext cx="8229600" cy="3474720"/>
          </a:xfrm>
        </p:spPr>
        <p:txBody>
          <a:bodyPr>
            <a:normAutofit/>
          </a:bodyPr>
          <a:lstStyle/>
          <a:p>
            <a:r>
              <a:rPr lang="en-US" sz="2000" dirty="0" smtClean="0"/>
              <a:t>Emphasis is on data rather than procedure.</a:t>
            </a:r>
          </a:p>
          <a:p>
            <a:r>
              <a:rPr lang="en-US" sz="2000" dirty="0" smtClean="0"/>
              <a:t>Programs are divided into what are known as objects.</a:t>
            </a:r>
          </a:p>
          <a:p>
            <a:r>
              <a:rPr lang="en-US" sz="2000" dirty="0" smtClean="0"/>
              <a:t>Data structure are designed such that they characterize the objects.</a:t>
            </a:r>
          </a:p>
          <a:p>
            <a:r>
              <a:rPr lang="en-US" sz="2000" dirty="0" smtClean="0"/>
              <a:t>Functions that operate on the data of an object are tied together in the data structure.</a:t>
            </a:r>
          </a:p>
          <a:p>
            <a:r>
              <a:rPr lang="en-US" sz="2000" dirty="0" smtClean="0"/>
              <a:t>Data is hidden and cannot be accessed by external functions.</a:t>
            </a:r>
          </a:p>
          <a:p>
            <a:r>
              <a:rPr lang="en-US" sz="2000" dirty="0" smtClean="0"/>
              <a:t>Objects may communicate with each other through functions.</a:t>
            </a:r>
          </a:p>
          <a:p>
            <a:r>
              <a:rPr lang="en-US" sz="2000" dirty="0" smtClean="0"/>
              <a:t>New data and functions can be easily added whenever necessary.</a:t>
            </a:r>
          </a:p>
          <a:p>
            <a:r>
              <a:rPr lang="en-US" sz="2000" dirty="0" smtClean="0"/>
              <a:t>Follows BOTTOM – UP approach.</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of OOPS: -</a:t>
            </a:r>
            <a:endParaRPr lang="en-US" dirty="0"/>
          </a:p>
        </p:txBody>
      </p:sp>
      <p:sp>
        <p:nvSpPr>
          <p:cNvPr id="3" name="Content Placeholder 2"/>
          <p:cNvSpPr>
            <a:spLocks noGrp="1"/>
          </p:cNvSpPr>
          <p:nvPr>
            <p:ph idx="1"/>
          </p:nvPr>
        </p:nvSpPr>
        <p:spPr>
          <a:xfrm>
            <a:off x="457200" y="2133600"/>
            <a:ext cx="8229600" cy="3550920"/>
          </a:xfrm>
        </p:spPr>
        <p:txBody>
          <a:bodyPr>
            <a:normAutofit/>
          </a:bodyPr>
          <a:lstStyle/>
          <a:p>
            <a:r>
              <a:rPr lang="en-US" dirty="0" smtClean="0"/>
              <a:t>Objects</a:t>
            </a:r>
          </a:p>
          <a:p>
            <a:r>
              <a:rPr lang="en-US" dirty="0" smtClean="0"/>
              <a:t>Classes</a:t>
            </a:r>
          </a:p>
          <a:p>
            <a:r>
              <a:rPr lang="en-US" dirty="0" smtClean="0"/>
              <a:t>Data abstraction &amp; encapsulation</a:t>
            </a:r>
          </a:p>
          <a:p>
            <a:r>
              <a:rPr lang="en-US" dirty="0" smtClean="0"/>
              <a:t>Inheritance</a:t>
            </a:r>
          </a:p>
          <a:p>
            <a:r>
              <a:rPr lang="en-US" dirty="0" smtClean="0"/>
              <a:t>Polymorphism</a:t>
            </a:r>
          </a:p>
          <a:p>
            <a:r>
              <a:rPr lang="en-US" dirty="0" smtClean="0"/>
              <a:t>Dynamic binding</a:t>
            </a:r>
          </a:p>
          <a:p>
            <a:r>
              <a:rPr lang="en-US" dirty="0" smtClean="0"/>
              <a:t>Message passing</a:t>
            </a:r>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t>
            </a:r>
            <a:endParaRPr lang="en-US" dirty="0"/>
          </a:p>
        </p:txBody>
      </p:sp>
      <p:sp>
        <p:nvSpPr>
          <p:cNvPr id="3" name="Content Placeholder 2"/>
          <p:cNvSpPr>
            <a:spLocks noGrp="1"/>
          </p:cNvSpPr>
          <p:nvPr>
            <p:ph idx="1"/>
          </p:nvPr>
        </p:nvSpPr>
        <p:spPr>
          <a:xfrm>
            <a:off x="457200" y="2286000"/>
            <a:ext cx="8229600" cy="2438400"/>
          </a:xfrm>
        </p:spPr>
        <p:txBody>
          <a:bodyPr>
            <a:normAutofit fontScale="92500" lnSpcReduction="10000"/>
          </a:bodyPr>
          <a:lstStyle/>
          <a:p>
            <a:pPr>
              <a:spcAft>
                <a:spcPts val="1200"/>
              </a:spcAft>
            </a:pPr>
            <a:r>
              <a:rPr lang="en-US" dirty="0" smtClean="0">
                <a:latin typeface="Times New Roman" pitchFamily="18" charset="0"/>
                <a:cs typeface="Times New Roman" pitchFamily="18" charset="0"/>
              </a:rPr>
              <a:t>It is the basic run time entities in an object oriented system. It may represent a person, a place, a bank account etc.</a:t>
            </a:r>
          </a:p>
          <a:p>
            <a:r>
              <a:rPr lang="en-US" dirty="0" smtClean="0">
                <a:latin typeface="Times New Roman" pitchFamily="18" charset="0"/>
                <a:cs typeface="Times New Roman" pitchFamily="18" charset="0"/>
              </a:rPr>
              <a:t>Each object contains data and code to manipulate the data.</a:t>
            </a: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endParaRPr lang="en-US" dirty="0"/>
          </a:p>
        </p:txBody>
      </p:sp>
      <p:sp>
        <p:nvSpPr>
          <p:cNvPr id="3" name="Content Placeholder 2"/>
          <p:cNvSpPr>
            <a:spLocks noGrp="1"/>
          </p:cNvSpPr>
          <p:nvPr>
            <p:ph idx="1"/>
          </p:nvPr>
        </p:nvSpPr>
        <p:spPr>
          <a:xfrm>
            <a:off x="457200" y="2133600"/>
            <a:ext cx="8229600" cy="4191000"/>
          </a:xfrm>
        </p:spPr>
        <p:txBody>
          <a:bodyPr>
            <a:normAutofit fontScale="92500"/>
          </a:bodyPr>
          <a:lstStyle/>
          <a:p>
            <a:pPr>
              <a:spcAft>
                <a:spcPts val="600"/>
              </a:spcAft>
            </a:pPr>
            <a:r>
              <a:rPr lang="en-US" dirty="0" smtClean="0">
                <a:latin typeface="Times New Roman" pitchFamily="18" charset="0"/>
                <a:cs typeface="Times New Roman" pitchFamily="18" charset="0"/>
              </a:rPr>
              <a:t>The entire set of data and code of an object can be made a user defined data type with the help of a class.</a:t>
            </a:r>
          </a:p>
          <a:p>
            <a:pPr>
              <a:spcAft>
                <a:spcPts val="600"/>
              </a:spcAft>
            </a:pPr>
            <a:r>
              <a:rPr lang="en-US" dirty="0" smtClean="0">
                <a:latin typeface="Times New Roman" pitchFamily="18" charset="0"/>
                <a:cs typeface="Times New Roman" pitchFamily="18" charset="0"/>
              </a:rPr>
              <a:t>In fact objects are the variables of the type class.</a:t>
            </a:r>
          </a:p>
          <a:p>
            <a:pPr>
              <a:spcAft>
                <a:spcPts val="600"/>
              </a:spcAft>
            </a:pPr>
            <a:r>
              <a:rPr lang="en-US" dirty="0" smtClean="0">
                <a:latin typeface="Times New Roman" pitchFamily="18" charset="0"/>
                <a:cs typeface="Times New Roman" pitchFamily="18" charset="0"/>
              </a:rPr>
              <a:t>Once a class is defined we can create any number of objects belonging to that class.</a:t>
            </a:r>
          </a:p>
          <a:p>
            <a:pPr>
              <a:spcAft>
                <a:spcPts val="600"/>
              </a:spcAft>
            </a:pPr>
            <a:r>
              <a:rPr lang="en-US" dirty="0" smtClean="0">
                <a:latin typeface="Times New Roman" pitchFamily="18" charset="0"/>
                <a:cs typeface="Times New Roman" pitchFamily="18" charset="0"/>
              </a:rPr>
              <a:t>Example: - Mango, Apple, Orange are the members of the class Fruit.</a:t>
            </a: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534400" cy="1143000"/>
          </a:xfrm>
        </p:spPr>
        <p:txBody>
          <a:bodyPr>
            <a:normAutofit fontScale="90000"/>
          </a:bodyPr>
          <a:lstStyle/>
          <a:p>
            <a:r>
              <a:rPr lang="en-US" sz="3800" dirty="0" smtClean="0"/>
              <a:t>DATA ABSTRACTION &amp; ENCAPSULATION: -</a:t>
            </a:r>
            <a:endParaRPr lang="en-US" sz="3800" dirty="0"/>
          </a:p>
        </p:txBody>
      </p:sp>
      <p:sp>
        <p:nvSpPr>
          <p:cNvPr id="3" name="Content Placeholder 2"/>
          <p:cNvSpPr>
            <a:spLocks noGrp="1"/>
          </p:cNvSpPr>
          <p:nvPr>
            <p:ph idx="1"/>
          </p:nvPr>
        </p:nvSpPr>
        <p:spPr>
          <a:xfrm>
            <a:off x="457200" y="2209800"/>
            <a:ext cx="8229600" cy="3048000"/>
          </a:xfrm>
        </p:spPr>
        <p:txBody>
          <a:bodyPr>
            <a:normAutofit fontScale="85000" lnSpcReduction="10000"/>
          </a:bodyPr>
          <a:lstStyle/>
          <a:p>
            <a:pPr>
              <a:spcAft>
                <a:spcPts val="600"/>
              </a:spcAft>
            </a:pPr>
            <a:r>
              <a:rPr lang="en-US" dirty="0" smtClean="0">
                <a:latin typeface="Times New Roman" pitchFamily="18" charset="0"/>
                <a:cs typeface="Times New Roman" pitchFamily="18" charset="0"/>
              </a:rPr>
              <a:t>The wrapping up of data and functions into a single unit (CLASS) is known as Encapsulation.</a:t>
            </a:r>
          </a:p>
          <a:p>
            <a:pPr>
              <a:spcAft>
                <a:spcPts val="600"/>
              </a:spcAft>
            </a:pPr>
            <a:r>
              <a:rPr lang="en-US" dirty="0" smtClean="0">
                <a:latin typeface="Times New Roman" pitchFamily="18" charset="0"/>
                <a:cs typeface="Times New Roman" pitchFamily="18" charset="0"/>
              </a:rPr>
              <a:t>Insulation of data from direct access by the program is called Data Hiding or information Hiding.</a:t>
            </a:r>
          </a:p>
          <a:p>
            <a:pPr>
              <a:spcAft>
                <a:spcPts val="600"/>
              </a:spcAft>
            </a:pPr>
            <a:r>
              <a:rPr lang="en-US" dirty="0" smtClean="0">
                <a:latin typeface="Times New Roman" pitchFamily="18" charset="0"/>
                <a:cs typeface="Times New Roman" pitchFamily="18" charset="0"/>
              </a:rPr>
              <a:t>Abstraction refers to the act of representing essential features without including the background details or explanations.</a:t>
            </a: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INHERITANCE: -</a:t>
            </a:r>
            <a:endParaRPr lang="en-US" dirty="0"/>
          </a:p>
        </p:txBody>
      </p:sp>
      <p:sp>
        <p:nvSpPr>
          <p:cNvPr id="3" name="Content Placeholder 2"/>
          <p:cNvSpPr>
            <a:spLocks noGrp="1"/>
          </p:cNvSpPr>
          <p:nvPr>
            <p:ph idx="1"/>
          </p:nvPr>
        </p:nvSpPr>
        <p:spPr>
          <a:xfrm>
            <a:off x="457200" y="2209800"/>
            <a:ext cx="8229600" cy="2026920"/>
          </a:xfrm>
        </p:spPr>
        <p:txBody>
          <a:bodyPr>
            <a:noAutofit/>
          </a:bodyPr>
          <a:lstStyle/>
          <a:p>
            <a:r>
              <a:rPr lang="en-US" sz="3000" dirty="0" smtClean="0">
                <a:latin typeface="Times New Roman" pitchFamily="18" charset="0"/>
                <a:cs typeface="Times New Roman" pitchFamily="18" charset="0"/>
              </a:rPr>
              <a:t>It is the process by which object of one class acquires the properties of the objects of another class.</a:t>
            </a:r>
          </a:p>
          <a:p>
            <a:r>
              <a:rPr lang="en-US" sz="3000" dirty="0" smtClean="0">
                <a:latin typeface="Times New Roman" pitchFamily="18" charset="0"/>
                <a:cs typeface="Times New Roman" pitchFamily="18" charset="0"/>
              </a:rPr>
              <a:t>It supports the concept of Hierarchical Classification.</a:t>
            </a:r>
          </a:p>
          <a:p>
            <a:r>
              <a:rPr lang="en-US" sz="3000" dirty="0" smtClean="0">
                <a:latin typeface="Times New Roman" pitchFamily="18" charset="0"/>
                <a:cs typeface="Times New Roman" pitchFamily="18" charset="0"/>
              </a:rPr>
              <a:t>In OOPS Inheritance provides the idea of Reusability.</a:t>
            </a:r>
            <a:endParaRPr lang="en-US" sz="30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140</TotalTime>
  <Words>603</Words>
  <Application>Microsoft Office PowerPoint</Application>
  <PresentationFormat>On-screen Show (4:3)</PresentationFormat>
  <Paragraphs>62</Paragraphs>
  <Slides>13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Consolas</vt:lpstr>
      <vt:lpstr>Corbel</vt:lpstr>
      <vt:lpstr>Times New Roman</vt:lpstr>
      <vt:lpstr>Wingdings</vt:lpstr>
      <vt:lpstr>Wingdings 2</vt:lpstr>
      <vt:lpstr>Wingdings 3</vt:lpstr>
      <vt:lpstr>Module</vt:lpstr>
      <vt:lpstr>Metro</vt:lpstr>
      <vt:lpstr>OBJECT ORIENTED PROGRAMMING</vt:lpstr>
      <vt:lpstr>What is OOPS?</vt:lpstr>
      <vt:lpstr>Features of POPS: -</vt:lpstr>
      <vt:lpstr>Features of OOPS: -</vt:lpstr>
      <vt:lpstr>Concepts of OOPS: -</vt:lpstr>
      <vt:lpstr>OBJECT: -</vt:lpstr>
      <vt:lpstr>CLASS: -</vt:lpstr>
      <vt:lpstr>DATA ABSTRACTION &amp; ENCAPSULATION: -</vt:lpstr>
      <vt:lpstr>INHERITANCE: -</vt:lpstr>
      <vt:lpstr>POLYMORPHISM: -</vt:lpstr>
      <vt:lpstr>DYNAMIC BINDING: -</vt:lpstr>
      <vt:lpstr>MESSAGE PASSING: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
  <cp:lastModifiedBy>user</cp:lastModifiedBy>
  <cp:revision>27</cp:revision>
  <dcterms:created xsi:type="dcterms:W3CDTF">2006-08-16T00:00:00Z</dcterms:created>
  <dcterms:modified xsi:type="dcterms:W3CDTF">2016-09-24T10:35:32Z</dcterms:modified>
</cp:coreProperties>
</file>