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302" r:id="rId3"/>
    <p:sldId id="317" r:id="rId4"/>
    <p:sldId id="303" r:id="rId5"/>
    <p:sldId id="306" r:id="rId6"/>
    <p:sldId id="318" r:id="rId7"/>
    <p:sldId id="316" r:id="rId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98F19-F418-EC13-3936-E7052C1F8928}" v="645" dt="2024-07-22T15:54:13.827"/>
    <p1510:client id="{9B503D17-F496-963D-514A-E11CEB2B8562}" v="87" dt="2024-07-24T04:26:25.487"/>
    <p1510:client id="{BC20A688-90CE-B504-41F9-C39038E08D81}" v="446" dt="2024-07-22T16:55:18.026"/>
    <p1510:client id="{E56F1132-F00F-356A-937C-B79193BD95E0}" v="164" dt="2024-07-23T16:10:45.139"/>
    <p1510:client id="{F9640829-D5B7-DFDF-D517-3AB4C0FB4C80}" v="27" dt="2024-07-24T04:17:37.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CA39DC5-9262-4E1C-9B59-92B009FABF96}" type="datetimeFigureOut">
              <a:rPr lang="en-IN" smtClean="0"/>
              <a:t>23-07-2024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B863F6-27DD-4CCD-A0E3-E6B91D1DF13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BB863F6-27DD-4CCD-A0E3-E6B91D1DF13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8" cstate="prin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235557" y="6059775"/>
            <a:ext cx="1967483" cy="655319"/>
          </a:xfrm>
          <a:prstGeom prst="rect">
            <a:avLst/>
          </a:prstGeom>
        </p:spPr>
      </p:pic>
      <p:pic>
        <p:nvPicPr>
          <p:cNvPr id="8" name="Picture 7"/>
          <p:cNvPicPr>
            <a:picLocks noChangeAspect="1"/>
          </p:cNvPicPr>
          <p:nvPr/>
        </p:nvPicPr>
        <p:blipFill>
          <a:blip r:embed="rId4"/>
          <a:stretch>
            <a:fillRect/>
          </a:stretch>
        </p:blipFill>
        <p:spPr>
          <a:xfrm>
            <a:off x="3639671" y="236170"/>
            <a:ext cx="4876800" cy="873378"/>
          </a:xfrm>
          <a:prstGeom prst="rect">
            <a:avLst/>
          </a:prstGeom>
        </p:spPr>
      </p:pic>
      <p:sp>
        <p:nvSpPr>
          <p:cNvPr id="9" name="object 3"/>
          <p:cNvSpPr txBox="1"/>
          <p:nvPr/>
        </p:nvSpPr>
        <p:spPr>
          <a:xfrm>
            <a:off x="641500" y="1288664"/>
            <a:ext cx="10898240" cy="428322"/>
          </a:xfrm>
          <a:prstGeom prst="rect">
            <a:avLst/>
          </a:prstGeom>
          <a:noFill/>
          <a:ln w="0">
            <a:noFill/>
          </a:ln>
        </p:spPr>
        <p:txBody>
          <a:bodyPr vert="horz" wrap="square" lIns="0" tIns="12700" rIns="0" bIns="0" rtlCol="0" anchor="t">
            <a:sp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pPr algn="ctr" fontAlgn="base"/>
            <a:r>
              <a:rPr lang="en-US" sz="3000">
                <a:solidFill>
                  <a:schemeClr val="tx1"/>
                </a:solidFill>
                <a:latin typeface="Times New Roman"/>
                <a:cs typeface="Times New Roman"/>
              </a:rPr>
              <a:t>21AIE495 PROJECT PHASE - 1</a:t>
            </a:r>
          </a:p>
        </p:txBody>
      </p:sp>
      <p:sp>
        <p:nvSpPr>
          <p:cNvPr id="10" name="TextBox 9"/>
          <p:cNvSpPr txBox="1"/>
          <p:nvPr/>
        </p:nvSpPr>
        <p:spPr>
          <a:xfrm>
            <a:off x="-100853" y="1864371"/>
            <a:ext cx="12382544" cy="1169551"/>
          </a:xfrm>
          <a:prstGeom prst="rect">
            <a:avLst/>
          </a:prstGeom>
          <a:noFill/>
        </p:spPr>
        <p:txBody>
          <a:bodyPr wrap="square" lIns="91440" tIns="45720" rIns="91440" bIns="45720" rtlCol="0" anchor="t">
            <a:spAutoFit/>
          </a:bodyPr>
          <a:lstStyle/>
          <a:p>
            <a:pPr algn="ctr"/>
            <a:r>
              <a:rPr lang="en-US" sz="3500" dirty="0">
                <a:solidFill>
                  <a:schemeClr val="tx1"/>
                </a:solidFill>
                <a:latin typeface="Times New Roman"/>
                <a:cs typeface="Times New Roman"/>
              </a:rPr>
              <a:t>Transforming E-Learning with </a:t>
            </a:r>
            <a:r>
              <a:rPr lang="en-US" sz="3500" b="1" dirty="0" err="1">
                <a:solidFill>
                  <a:schemeClr val="tx1"/>
                </a:solidFill>
                <a:latin typeface="Times New Roman"/>
                <a:cs typeface="Times New Roman"/>
              </a:rPr>
              <a:t>VLearnUp</a:t>
            </a:r>
            <a:r>
              <a:rPr lang="en-US" sz="3500" b="1" dirty="0">
                <a:solidFill>
                  <a:schemeClr val="tx1"/>
                </a:solidFill>
                <a:latin typeface="Times New Roman"/>
                <a:cs typeface="Times New Roman"/>
              </a:rPr>
              <a:t>: </a:t>
            </a:r>
            <a:r>
              <a:rPr lang="en-US" sz="3500" dirty="0">
                <a:solidFill>
                  <a:schemeClr val="tx1"/>
                </a:solidFill>
                <a:latin typeface="Times New Roman"/>
                <a:cs typeface="Times New Roman"/>
              </a:rPr>
              <a:t>Cloud-Driven and AI-Powered Personalized Learning</a:t>
            </a:r>
          </a:p>
        </p:txBody>
      </p:sp>
      <p:sp>
        <p:nvSpPr>
          <p:cNvPr id="11" name="TextBox 10"/>
          <p:cNvSpPr txBox="1"/>
          <p:nvPr/>
        </p:nvSpPr>
        <p:spPr>
          <a:xfrm>
            <a:off x="3061987" y="3195078"/>
            <a:ext cx="6023407" cy="2677656"/>
          </a:xfrm>
          <a:prstGeom prst="rect">
            <a:avLst/>
          </a:prstGeom>
          <a:solidFill>
            <a:srgbClr val="AE1237"/>
          </a:solidFill>
        </p:spPr>
        <p:txBody>
          <a:bodyPr wrap="square" lIns="91440" tIns="45720" rIns="91440" bIns="45720" rtlCol="0" anchor="t">
            <a:spAutoFit/>
          </a:bodyPr>
          <a:lstStyle/>
          <a:p>
            <a:pPr algn="ctr"/>
            <a:endParaRPr lang="en-IN" sz="1200">
              <a:solidFill>
                <a:schemeClr val="bg1"/>
              </a:solidFill>
            </a:endParaRPr>
          </a:p>
          <a:p>
            <a:pPr algn="ctr"/>
            <a:r>
              <a:rPr lang="en-IN" sz="2400" b="1" dirty="0">
                <a:solidFill>
                  <a:schemeClr val="bg1"/>
                </a:solidFill>
                <a:latin typeface="Times New Roman" panose="02020603050405020304"/>
                <a:cs typeface="Times New Roman" panose="02020603050405020304"/>
              </a:rPr>
              <a:t>Team-A19</a:t>
            </a:r>
          </a:p>
          <a:p>
            <a:pPr algn="ctr"/>
            <a:endParaRPr lang="en-IN" sz="2400" b="1" dirty="0">
              <a:solidFill>
                <a:schemeClr val="bg1"/>
              </a:solidFill>
              <a:latin typeface="Times New Roman" panose="02020603050405020304"/>
              <a:cs typeface="Times New Roman" panose="02020603050405020304"/>
            </a:endParaRPr>
          </a:p>
          <a:p>
            <a:pPr algn="ctr"/>
            <a:r>
              <a:rPr lang="en-IN" dirty="0">
                <a:solidFill>
                  <a:schemeClr val="bg1"/>
                </a:solidFill>
                <a:latin typeface="Times New Roman" panose="02020603050405020304"/>
                <a:cs typeface="Times New Roman" panose="02020603050405020304"/>
              </a:rPr>
              <a:t>VISHAL AADIITH G –    CH.EN.U4AIE21063</a:t>
            </a:r>
            <a:endParaRPr lang="en-IN" dirty="0">
              <a:solidFill>
                <a:schemeClr val="bg1"/>
              </a:solidFill>
            </a:endParaRPr>
          </a:p>
          <a:p>
            <a:pPr algn="ctr"/>
            <a:r>
              <a:rPr lang="en-IN" dirty="0">
                <a:solidFill>
                  <a:schemeClr val="bg1"/>
                </a:solidFill>
                <a:latin typeface="Times New Roman" panose="02020603050405020304"/>
                <a:cs typeface="Times New Roman" panose="02020603050405020304"/>
              </a:rPr>
              <a:t>VISHNU KP                –    CH.EN.U4AIE21064</a:t>
            </a:r>
            <a:endParaRPr lang="en-IN" dirty="0">
              <a:solidFill>
                <a:schemeClr val="bg1"/>
              </a:solidFill>
            </a:endParaRPr>
          </a:p>
          <a:p>
            <a:pPr algn="ctr"/>
            <a:endParaRPr lang="en-IN" sz="2400">
              <a:solidFill>
                <a:schemeClr val="bg1"/>
              </a:solidFill>
              <a:latin typeface="Times New Roman" panose="02020603050405020304"/>
              <a:cs typeface="Times New Roman" panose="02020603050405020304"/>
            </a:endParaRPr>
          </a:p>
          <a:p>
            <a:pPr algn="ctr"/>
            <a:r>
              <a:rPr lang="en-IN" sz="2400" dirty="0">
                <a:solidFill>
                  <a:schemeClr val="bg1"/>
                </a:solidFill>
                <a:latin typeface="Times New Roman" panose="02020603050405020304"/>
                <a:cs typeface="Times New Roman" panose="02020603050405020304"/>
              </a:rPr>
              <a:t>        Coordinator: </a:t>
            </a:r>
            <a:r>
              <a:rPr lang="en-IN" sz="2400" dirty="0" err="1">
                <a:solidFill>
                  <a:schemeClr val="bg1"/>
                </a:solidFill>
                <a:latin typeface="Times New Roman" panose="02020603050405020304"/>
                <a:cs typeface="Times New Roman" panose="02020603050405020304"/>
              </a:rPr>
              <a:t>Dr.V.Vamsi</a:t>
            </a:r>
            <a:r>
              <a:rPr lang="en-IN" sz="2400" dirty="0">
                <a:solidFill>
                  <a:schemeClr val="bg1"/>
                </a:solidFill>
                <a:latin typeface="Times New Roman" panose="02020603050405020304"/>
                <a:cs typeface="Times New Roman" panose="02020603050405020304"/>
              </a:rPr>
              <a:t> Krishna		</a:t>
            </a:r>
          </a:p>
        </p:txBody>
      </p:sp>
      <p:sp>
        <p:nvSpPr>
          <p:cNvPr id="3" name="TextBox 2">
            <a:extLst>
              <a:ext uri="{FF2B5EF4-FFF2-40B4-BE49-F238E27FC236}">
                <a16:creationId xmlns:a16="http://schemas.microsoft.com/office/drawing/2014/main" id="{C5DC86B0-4321-25C3-CBC2-D0643F74C841}"/>
              </a:ext>
            </a:extLst>
          </p:cNvPr>
          <p:cNvSpPr txBox="1"/>
          <p:nvPr/>
        </p:nvSpPr>
        <p:spPr>
          <a:xfrm>
            <a:off x="11401778" y="6255926"/>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latin typeface="Times New Roman"/>
                <a:cs typeface="Times New Roman"/>
              </a:rPr>
              <a:t>1</a:t>
            </a:r>
            <a:endParaRPr lang="en-US" sz="1200">
              <a:solidFill>
                <a:srgbClr val="000000"/>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3" name="object 2"/>
          <p:cNvSpPr txBox="1">
            <a:spLocks noEditPoints="1"/>
          </p:cNvSpPr>
          <p:nvPr/>
        </p:nvSpPr>
        <p:spPr>
          <a:xfrm>
            <a:off x="457201" y="314195"/>
            <a:ext cx="4777885" cy="462947"/>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3000" dirty="0">
                <a:latin typeface="Times New Roman"/>
                <a:ea typeface="Arial Unicode MS"/>
                <a:cs typeface="Arial"/>
              </a:rPr>
              <a:t> PROBLEM STATEMENT</a:t>
            </a:r>
            <a:endParaRPr lang="en-US" dirty="0"/>
          </a:p>
        </p:txBody>
      </p:sp>
      <p:sp>
        <p:nvSpPr>
          <p:cNvPr id="5" name="TextBox 4"/>
          <p:cNvSpPr txBox="1"/>
          <p:nvPr/>
        </p:nvSpPr>
        <p:spPr>
          <a:xfrm>
            <a:off x="453309" y="1046698"/>
            <a:ext cx="10950309" cy="4770537"/>
          </a:xfrm>
          <a:prstGeom prst="rect">
            <a:avLst/>
          </a:prstGeom>
          <a:noFill/>
        </p:spPr>
        <p:txBody>
          <a:bodyPr wrap="square" lIns="91440" tIns="45720" rIns="91440" bIns="45720" anchor="t">
            <a:spAutoFit/>
          </a:bodyPr>
          <a:lstStyle/>
          <a:p>
            <a:pPr algn="just"/>
            <a:r>
              <a:rPr lang="en-US" sz="1600" dirty="0">
                <a:latin typeface="Times New Roman"/>
                <a:cs typeface="Times New Roman"/>
              </a:rPr>
              <a:t>The rapid growth of e-learning platforms has brought many advancements in online education. However, these platforms still face several critical issues that hinder their effectiveness and user satisfaction. Despite the technological advancements, many e-learning platforms struggle with integrating comprehensive tools to enhance the learning experience.</a:t>
            </a:r>
          </a:p>
          <a:p>
            <a:pPr algn="just"/>
            <a:endParaRPr lang="en-US" sz="1600" b="1">
              <a:latin typeface="Times New Roman"/>
              <a:cs typeface="Times New Roman"/>
            </a:endParaRPr>
          </a:p>
          <a:p>
            <a:pPr marL="285750" indent="-285750" algn="just">
              <a:buFont typeface="Wingdings"/>
              <a:buChar char="Ø"/>
            </a:pPr>
            <a:r>
              <a:rPr lang="en-US" sz="1600" dirty="0">
                <a:latin typeface="Times New Roman"/>
                <a:cs typeface="Times New Roman"/>
              </a:rPr>
              <a:t>Many platforms do not offer in-depth analytics to monitor student progress, making it difficult to identify learning gaps and provide timely interventions.</a:t>
            </a:r>
          </a:p>
          <a:p>
            <a:pPr marL="285750" indent="-285750" algn="just">
              <a:buFont typeface="Wingdings"/>
              <a:buChar char="Ø"/>
            </a:pPr>
            <a:endParaRPr lang="en-US" sz="1600">
              <a:latin typeface="Times New Roman"/>
              <a:cs typeface="Times New Roman"/>
            </a:endParaRPr>
          </a:p>
          <a:p>
            <a:pPr marL="285750" indent="-285750" algn="just">
              <a:buFont typeface="Wingdings"/>
              <a:buChar char="Ø"/>
            </a:pPr>
            <a:r>
              <a:rPr lang="en-US" sz="1600" dirty="0">
                <a:latin typeface="Times New Roman"/>
                <a:cs typeface="Times New Roman"/>
              </a:rPr>
              <a:t> Existing systems often fail to efficiently handle and enhance educational resources, such as class materials and handwritten notes, affecting the quality of learning.</a:t>
            </a:r>
          </a:p>
          <a:p>
            <a:pPr marL="285750" indent="-285750" algn="just">
              <a:buFont typeface="Wingdings"/>
              <a:buChar char="Ø"/>
            </a:pPr>
            <a:endParaRPr lang="en-US" sz="1600">
              <a:latin typeface="Times New Roman"/>
              <a:cs typeface="Times New Roman"/>
            </a:endParaRPr>
          </a:p>
          <a:p>
            <a:pPr marL="285750" indent="-285750" algn="just">
              <a:buFont typeface="Wingdings"/>
              <a:buChar char="Ø"/>
            </a:pPr>
            <a:r>
              <a:rPr lang="en-US" sz="1600" dirty="0">
                <a:latin typeface="Times New Roman"/>
                <a:cs typeface="Times New Roman"/>
              </a:rPr>
              <a:t>Traditional e-learning platforms frequently lack interactive features like quizzes and challenges, which can lead to reduced student motivation and engagement.</a:t>
            </a:r>
          </a:p>
          <a:p>
            <a:pPr marL="285750" indent="-285750" algn="just">
              <a:buFont typeface="Wingdings"/>
              <a:buChar char="Ø"/>
            </a:pPr>
            <a:endParaRPr lang="en-US" sz="1600">
              <a:latin typeface="Times New Roman"/>
              <a:cs typeface="Times New Roman"/>
            </a:endParaRPr>
          </a:p>
          <a:p>
            <a:pPr marL="285750" indent="-285750" algn="just">
              <a:buFont typeface="Wingdings"/>
              <a:buChar char="Ø"/>
            </a:pPr>
            <a:r>
              <a:rPr lang="en-US" sz="1600" dirty="0">
                <a:latin typeface="Times New Roman"/>
                <a:cs typeface="Times New Roman"/>
              </a:rPr>
              <a:t> There is often a lack of effective channels for providing personalized support and mentorship, which can leave students feeling unsupported.</a:t>
            </a:r>
          </a:p>
          <a:p>
            <a:pPr marL="285750" indent="-285750" algn="just">
              <a:buFont typeface="Wingdings"/>
              <a:buChar char="Ø"/>
            </a:pPr>
            <a:endParaRPr lang="en-US" sz="1600">
              <a:latin typeface="Times New Roman"/>
              <a:cs typeface="Times New Roman"/>
            </a:endParaRPr>
          </a:p>
          <a:p>
            <a:pPr marL="285750" indent="-285750" algn="just">
              <a:buFont typeface="Wingdings"/>
              <a:buChar char="Ø"/>
            </a:pPr>
            <a:r>
              <a:rPr lang="en-US" sz="1600" dirty="0">
                <a:latin typeface="Times New Roman"/>
                <a:cs typeface="Times New Roman"/>
              </a:rPr>
              <a:t>Many platforms struggle to keep users informed about the latest educational news and trends, leading to outdated content.</a:t>
            </a:r>
            <a:endParaRPr lang="en-US" dirty="0">
              <a:latin typeface="Times New Roman"/>
              <a:cs typeface="Times New Roman"/>
            </a:endParaRPr>
          </a:p>
          <a:p>
            <a:pPr marL="342900" indent="-342900" algn="l">
              <a:buFont typeface="Wingdings"/>
              <a:buChar char="Ø"/>
            </a:pPr>
            <a:endParaRPr lang="en-US" sz="1600">
              <a:latin typeface="Times New Roman"/>
              <a:cs typeface="Times New Roman"/>
            </a:endParaRPr>
          </a:p>
          <a:p>
            <a:endParaRPr lang="en-US" sz="1600">
              <a:solidFill>
                <a:srgbClr val="000000"/>
              </a:solidFill>
            </a:endParaRPr>
          </a:p>
        </p:txBody>
      </p:sp>
      <p:sp>
        <p:nvSpPr>
          <p:cNvPr id="8" name="TextBox 7">
            <a:extLst>
              <a:ext uri="{FF2B5EF4-FFF2-40B4-BE49-F238E27FC236}">
                <a16:creationId xmlns:a16="http://schemas.microsoft.com/office/drawing/2014/main" id="{31045108-0E4C-ADD6-CAF0-B600DC9D17DB}"/>
              </a:ext>
            </a:extLst>
          </p:cNvPr>
          <p:cNvSpPr txBox="1"/>
          <p:nvPr/>
        </p:nvSpPr>
        <p:spPr>
          <a:xfrm>
            <a:off x="11401778" y="6255926"/>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000000"/>
                </a:solidFill>
                <a:latin typeface="Times New Roman"/>
                <a:cs typeface="Times New Roman"/>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3" name="object 2"/>
          <p:cNvSpPr txBox="1">
            <a:spLocks noEditPoints="1"/>
          </p:cNvSpPr>
          <p:nvPr/>
        </p:nvSpPr>
        <p:spPr>
          <a:xfrm>
            <a:off x="457201" y="533400"/>
            <a:ext cx="5422776" cy="462947"/>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3000">
                <a:latin typeface="Times New Roman"/>
                <a:ea typeface="Arial Unicode MS"/>
                <a:cs typeface="Arial"/>
              </a:rPr>
              <a:t>PROBLEM IDENTIFICATION</a:t>
            </a:r>
            <a:endParaRPr lang="en-US"/>
          </a:p>
        </p:txBody>
      </p:sp>
      <p:sp>
        <p:nvSpPr>
          <p:cNvPr id="5" name="TextBox 4"/>
          <p:cNvSpPr txBox="1"/>
          <p:nvPr/>
        </p:nvSpPr>
        <p:spPr>
          <a:xfrm>
            <a:off x="453309" y="1265903"/>
            <a:ext cx="11046758" cy="4124206"/>
          </a:xfrm>
          <a:prstGeom prst="rect">
            <a:avLst/>
          </a:prstGeom>
          <a:noFill/>
        </p:spPr>
        <p:txBody>
          <a:bodyPr wrap="square" lIns="91440" tIns="45720" rIns="91440" bIns="45720" anchor="t">
            <a:spAutoFit/>
          </a:bodyPr>
          <a:lstStyle/>
          <a:p>
            <a:r>
              <a:rPr lang="en-US" sz="1600">
                <a:latin typeface="Times New Roman"/>
                <a:cs typeface="Times New Roman"/>
              </a:rPr>
              <a:t>To effectively address the shortcomings of current e-learning platforms, it is crucial to identify and analyze specific issues that impact both learners and educators. The key challenges often encountered include difficulties in performance tracking, resource management, and maintaining user engagement. Addressing these problems requires targeted solutions to enhance the learning environment.</a:t>
            </a:r>
          </a:p>
          <a:p>
            <a:endParaRPr lang="en-US" sz="1600">
              <a:latin typeface="Times New Roman"/>
              <a:cs typeface="Times New Roman"/>
            </a:endParaRPr>
          </a:p>
          <a:p>
            <a:pPr marL="285750" indent="-285750">
              <a:buFont typeface="Wingdings"/>
              <a:buChar char="q"/>
            </a:pPr>
            <a:r>
              <a:rPr lang="en-US" sz="1600">
                <a:latin typeface="Times New Roman"/>
                <a:cs typeface="Times New Roman"/>
              </a:rPr>
              <a:t>Lack of tools to monitor and evaluate student performance in detail, resulting in missed opportunities for timely and effective feedback.</a:t>
            </a:r>
          </a:p>
          <a:p>
            <a:pPr marL="285750" indent="-285750">
              <a:buFont typeface="Wingdings"/>
              <a:buChar char="q"/>
            </a:pPr>
            <a:endParaRPr lang="en-US" sz="1600">
              <a:latin typeface="Times New Roman"/>
              <a:cs typeface="Times New Roman"/>
            </a:endParaRPr>
          </a:p>
          <a:p>
            <a:pPr marL="285750" indent="-285750" algn="l">
              <a:buFont typeface="Wingdings"/>
              <a:buChar char="q"/>
            </a:pPr>
            <a:r>
              <a:rPr lang="en-US" sz="1600">
                <a:latin typeface="Times New Roman"/>
                <a:cs typeface="Times New Roman"/>
              </a:rPr>
              <a:t>Challenges with uploading, organizing, and enhancing educational materials, especially handwritten notes.</a:t>
            </a:r>
          </a:p>
          <a:p>
            <a:pPr marL="285750" indent="-285750" algn="l">
              <a:buFont typeface="Wingdings"/>
              <a:buChar char="q"/>
            </a:pPr>
            <a:endParaRPr lang="en-US" sz="1600">
              <a:latin typeface="Times New Roman"/>
              <a:cs typeface="Times New Roman"/>
            </a:endParaRPr>
          </a:p>
          <a:p>
            <a:pPr marL="285750" indent="-285750" algn="l">
              <a:buFont typeface="Wingdings"/>
              <a:buChar char="q"/>
            </a:pPr>
            <a:r>
              <a:rPr lang="en-US" sz="1600">
                <a:latin typeface="Times New Roman"/>
                <a:cs typeface="Times New Roman"/>
              </a:rPr>
              <a:t>Limited interactive features such as quizzes and challenges that fail to keep students engaged.</a:t>
            </a:r>
          </a:p>
          <a:p>
            <a:pPr marL="285750" indent="-285750" algn="l">
              <a:buFont typeface="Wingdings"/>
              <a:buChar char="q"/>
            </a:pPr>
            <a:endParaRPr lang="en-US" sz="1600">
              <a:latin typeface="Times New Roman"/>
              <a:cs typeface="Times New Roman"/>
            </a:endParaRPr>
          </a:p>
          <a:p>
            <a:pPr marL="285750" indent="-285750" algn="l">
              <a:buFont typeface="Wingdings"/>
              <a:buChar char="q"/>
            </a:pPr>
            <a:r>
              <a:rPr lang="en-US" sz="1600">
                <a:latin typeface="Times New Roman"/>
                <a:cs typeface="Times New Roman"/>
              </a:rPr>
              <a:t>Insufficient mechanisms for providing personalized mentorship and support to students.</a:t>
            </a:r>
          </a:p>
          <a:p>
            <a:pPr marL="285750" indent="-285750" algn="l">
              <a:buFont typeface="Wingdings"/>
              <a:buChar char="q"/>
            </a:pPr>
            <a:endParaRPr lang="en-US" sz="1600">
              <a:latin typeface="Times New Roman"/>
              <a:cs typeface="Times New Roman"/>
            </a:endParaRPr>
          </a:p>
          <a:p>
            <a:pPr marL="285750" indent="-285750">
              <a:buFont typeface="Wingdings"/>
              <a:buChar char="q"/>
            </a:pPr>
            <a:r>
              <a:rPr lang="en-US" sz="1600">
                <a:latin typeface="Times New Roman"/>
                <a:cs typeface="Times New Roman"/>
              </a:rPr>
              <a:t>Difficulty in accessing and staying updated with current educational news and trends.</a:t>
            </a:r>
          </a:p>
          <a:p>
            <a:endParaRPr lang="en-US" sz="1600">
              <a:latin typeface="Times New Roman"/>
              <a:cs typeface="Times New Roman"/>
            </a:endParaRPr>
          </a:p>
        </p:txBody>
      </p:sp>
      <p:sp>
        <p:nvSpPr>
          <p:cNvPr id="8" name="TextBox 7">
            <a:extLst>
              <a:ext uri="{FF2B5EF4-FFF2-40B4-BE49-F238E27FC236}">
                <a16:creationId xmlns:a16="http://schemas.microsoft.com/office/drawing/2014/main" id="{31045108-0E4C-ADD6-CAF0-B600DC9D17DB}"/>
              </a:ext>
            </a:extLst>
          </p:cNvPr>
          <p:cNvSpPr txBox="1"/>
          <p:nvPr/>
        </p:nvSpPr>
        <p:spPr>
          <a:xfrm>
            <a:off x="11401778" y="6255926"/>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000000"/>
                </a:solidFill>
                <a:latin typeface="Times New Roman"/>
                <a:cs typeface="Times New Roman"/>
              </a:rPr>
              <a:t>2</a:t>
            </a:r>
          </a:p>
        </p:txBody>
      </p:sp>
      <p:sp>
        <p:nvSpPr>
          <p:cNvPr id="4" name="TextBox 3">
            <a:extLst>
              <a:ext uri="{FF2B5EF4-FFF2-40B4-BE49-F238E27FC236}">
                <a16:creationId xmlns:a16="http://schemas.microsoft.com/office/drawing/2014/main" id="{372A4523-56F5-DF0E-E4B1-659669301495}"/>
              </a:ext>
            </a:extLst>
          </p:cNvPr>
          <p:cNvSpPr txBox="1"/>
          <p:nvPr/>
        </p:nvSpPr>
        <p:spPr>
          <a:xfrm>
            <a:off x="10554968" y="6093296"/>
            <a:ext cx="725608" cy="338554"/>
          </a:xfrm>
          <a:prstGeom prst="rect">
            <a:avLst/>
          </a:prstGeom>
          <a:solidFill>
            <a:srgbClr val="B81E52"/>
          </a:solidFill>
        </p:spPr>
        <p:txBody>
          <a:bodyPr wrap="square" rtlCol="0">
            <a:spAutoFit/>
          </a:bodyPr>
          <a:lstStyle/>
          <a:p>
            <a:r>
              <a:rPr lang="en-IN" sz="800"/>
              <a:t>School of Computing</a:t>
            </a:r>
          </a:p>
        </p:txBody>
      </p:sp>
    </p:spTree>
    <p:extLst>
      <p:ext uri="{BB962C8B-B14F-4D97-AF65-F5344CB8AC3E}">
        <p14:creationId xmlns:p14="http://schemas.microsoft.com/office/powerpoint/2010/main" val="128394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4" name="object 2"/>
          <p:cNvSpPr txBox="1">
            <a:spLocks noEditPoints="1"/>
          </p:cNvSpPr>
          <p:nvPr/>
        </p:nvSpPr>
        <p:spPr>
          <a:xfrm>
            <a:off x="457200" y="691829"/>
            <a:ext cx="2818467" cy="43217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800">
                <a:latin typeface="Times New Roman"/>
                <a:cs typeface="Times New Roman"/>
              </a:rPr>
              <a:t>SIGNIFICANCE </a:t>
            </a:r>
            <a:endParaRPr lang="en-US"/>
          </a:p>
        </p:txBody>
      </p:sp>
      <p:sp>
        <p:nvSpPr>
          <p:cNvPr id="5" name="TextBox 4"/>
          <p:cNvSpPr txBox="1"/>
          <p:nvPr/>
        </p:nvSpPr>
        <p:spPr>
          <a:xfrm>
            <a:off x="442685" y="1268760"/>
            <a:ext cx="10947875" cy="4801314"/>
          </a:xfrm>
          <a:prstGeom prst="rect">
            <a:avLst/>
          </a:prstGeom>
          <a:noFill/>
        </p:spPr>
        <p:txBody>
          <a:bodyPr wrap="square" lIns="91440" tIns="45720" rIns="91440" bIns="45720" anchor="t">
            <a:spAutoFit/>
          </a:bodyPr>
          <a:lstStyle/>
          <a:p>
            <a:pPr algn="l"/>
            <a:r>
              <a:rPr lang="en-US" sz="1600">
                <a:latin typeface="Times New Roman"/>
                <a:cs typeface="Times New Roman"/>
              </a:rPr>
              <a:t>The innovative features of </a:t>
            </a:r>
            <a:r>
              <a:rPr lang="en-US" sz="1600" err="1">
                <a:latin typeface="Times New Roman"/>
                <a:cs typeface="Times New Roman"/>
              </a:rPr>
              <a:t>VLearnUp</a:t>
            </a:r>
            <a:r>
              <a:rPr lang="en-US" sz="1600">
                <a:latin typeface="Times New Roman"/>
                <a:cs typeface="Times New Roman"/>
              </a:rPr>
              <a:t> bring substantial benefits by addressing key issues in e-learning platforms. These improvements have far-reaching implications for society, technology, and various stakeholders.</a:t>
            </a:r>
            <a:endParaRPr lang="en-US">
              <a:solidFill>
                <a:srgbClr val="0D0D0D"/>
              </a:solidFill>
              <a:highlight>
                <a:srgbClr val="FFFFFF"/>
              </a:highlight>
              <a:latin typeface="Times New Roman"/>
              <a:cs typeface="Times New Roman"/>
            </a:endParaRPr>
          </a:p>
          <a:p>
            <a:pPr algn="l"/>
            <a:endParaRPr lang="en-US" sz="1600">
              <a:latin typeface="Times New Roman"/>
              <a:cs typeface="Times New Roman"/>
            </a:endParaRPr>
          </a:p>
          <a:p>
            <a:pPr algn="l"/>
            <a:r>
              <a:rPr lang="en-US" sz="1600" b="1" u="sng">
                <a:latin typeface="Times New Roman"/>
                <a:cs typeface="Times New Roman"/>
              </a:rPr>
              <a:t>Impact on Society</a:t>
            </a:r>
            <a:endParaRPr lang="en-US" sz="1600" u="sng">
              <a:latin typeface="Times New Roman"/>
              <a:cs typeface="Times New Roman"/>
            </a:endParaRPr>
          </a:p>
          <a:p>
            <a:pPr marL="342900" indent="-342900" algn="l">
              <a:buFont typeface="Wingdings"/>
              <a:buChar char="v"/>
            </a:pPr>
            <a:r>
              <a:rPr lang="en-US" sz="1600" b="1">
                <a:latin typeface="Times New Roman"/>
                <a:cs typeface="Times New Roman"/>
              </a:rPr>
              <a:t>Enhanced Learning Experience:</a:t>
            </a:r>
            <a:r>
              <a:rPr lang="en-US" sz="1600">
                <a:latin typeface="Times New Roman"/>
                <a:cs typeface="Times New Roman"/>
              </a:rPr>
              <a:t> </a:t>
            </a:r>
            <a:r>
              <a:rPr lang="en-US" sz="1600" err="1">
                <a:latin typeface="Times New Roman"/>
                <a:cs typeface="Times New Roman"/>
              </a:rPr>
              <a:t>VLearnUp</a:t>
            </a:r>
            <a:r>
              <a:rPr lang="en-US" sz="1600">
                <a:latin typeface="Times New Roman"/>
                <a:cs typeface="Times New Roman"/>
              </a:rPr>
              <a:t> improves educational outcomes by providing detailed analytics and interactive elements, fostering a more effective and engaging learning environment for students.</a:t>
            </a:r>
          </a:p>
          <a:p>
            <a:pPr marL="342900" indent="-342900" algn="l">
              <a:buFont typeface="Wingdings"/>
              <a:buChar char="v"/>
            </a:pPr>
            <a:endParaRPr lang="en-US" sz="1600">
              <a:latin typeface="Times New Roman"/>
              <a:cs typeface="Times New Roman"/>
            </a:endParaRPr>
          </a:p>
          <a:p>
            <a:pPr algn="l"/>
            <a:r>
              <a:rPr lang="en-US" sz="1600" b="1" u="sng">
                <a:latin typeface="Times New Roman"/>
                <a:cs typeface="Times New Roman"/>
              </a:rPr>
              <a:t>Advancements in Technology</a:t>
            </a:r>
            <a:endParaRPr lang="en-US" sz="1600" u="sng">
              <a:latin typeface="Times New Roman"/>
              <a:cs typeface="Times New Roman"/>
            </a:endParaRPr>
          </a:p>
          <a:p>
            <a:pPr marL="342900" indent="-342900" algn="l">
              <a:buFont typeface="Wingdings"/>
              <a:buChar char="v"/>
            </a:pPr>
            <a:r>
              <a:rPr lang="en-US" sz="1600" b="1">
                <a:latin typeface="Times New Roman"/>
                <a:cs typeface="Times New Roman"/>
              </a:rPr>
              <a:t>Innovative Features:</a:t>
            </a:r>
            <a:r>
              <a:rPr lang="en-US" sz="1600">
                <a:latin typeface="Times New Roman"/>
                <a:cs typeface="Times New Roman"/>
              </a:rPr>
              <a:t> Incorporates advanced analytics, interactive quizzes, and personalized support, pushing the boundaries of current e-learning technology and setting new standards for educational platforms.</a:t>
            </a:r>
          </a:p>
          <a:p>
            <a:pPr marL="342900" indent="-342900" algn="l">
              <a:buFont typeface="Wingdings"/>
              <a:buChar char="v"/>
            </a:pPr>
            <a:endParaRPr lang="en-US" sz="1600" u="sng">
              <a:latin typeface="Times New Roman"/>
              <a:cs typeface="Times New Roman"/>
            </a:endParaRPr>
          </a:p>
          <a:p>
            <a:pPr algn="l"/>
            <a:r>
              <a:rPr lang="en-US" sz="1600" b="1" u="sng">
                <a:latin typeface="Times New Roman"/>
                <a:cs typeface="Times New Roman"/>
              </a:rPr>
              <a:t>Benefits for Stakeholders</a:t>
            </a:r>
            <a:endParaRPr lang="en-US" sz="1600" u="sng">
              <a:latin typeface="Times New Roman"/>
              <a:cs typeface="Times New Roman"/>
            </a:endParaRPr>
          </a:p>
          <a:p>
            <a:pPr marL="342900" indent="-342900" algn="l">
              <a:buFont typeface="Wingdings"/>
              <a:buChar char="v"/>
            </a:pPr>
            <a:r>
              <a:rPr lang="en-US" sz="1600" b="1">
                <a:latin typeface="Times New Roman"/>
                <a:cs typeface="Times New Roman"/>
              </a:rPr>
              <a:t>Educators and Institutions:</a:t>
            </a:r>
            <a:r>
              <a:rPr lang="en-US" sz="1600">
                <a:latin typeface="Times New Roman"/>
                <a:cs typeface="Times New Roman"/>
              </a:rPr>
              <a:t> Offers tools for better student tracking and resource management, enhancing teaching effectiveness and institutional performance.</a:t>
            </a:r>
          </a:p>
          <a:p>
            <a:pPr marL="342900" indent="-342900" algn="l">
              <a:buFont typeface="Wingdings"/>
              <a:buChar char="v"/>
            </a:pPr>
            <a:endParaRPr lang="en-US" sz="1600">
              <a:latin typeface="Times New Roman"/>
              <a:cs typeface="Times New Roman"/>
            </a:endParaRPr>
          </a:p>
          <a:p>
            <a:pPr algn="l"/>
            <a:r>
              <a:rPr lang="en-US" sz="1600" b="1" u="sng">
                <a:latin typeface="Times New Roman"/>
                <a:cs typeface="Times New Roman"/>
              </a:rPr>
              <a:t>Practical Applications</a:t>
            </a:r>
            <a:endParaRPr lang="en-US" sz="1600" u="sng">
              <a:latin typeface="Times New Roman"/>
              <a:cs typeface="Times New Roman"/>
            </a:endParaRPr>
          </a:p>
          <a:p>
            <a:pPr marL="342900" indent="-342900" algn="l">
              <a:buFont typeface="Wingdings"/>
              <a:buChar char="v"/>
            </a:pPr>
            <a:r>
              <a:rPr lang="en-US" sz="1600" b="1">
                <a:latin typeface="Times New Roman"/>
                <a:cs typeface="Times New Roman"/>
              </a:rPr>
              <a:t>Versatile Use:</a:t>
            </a:r>
            <a:r>
              <a:rPr lang="en-US" sz="1600">
                <a:latin typeface="Times New Roman"/>
                <a:cs typeface="Times New Roman"/>
              </a:rPr>
              <a:t> Suitable for educational institutions, corporate training programs, and individual learners, making it a flexible solution for various learning needs.</a:t>
            </a:r>
          </a:p>
          <a:p>
            <a:endParaRPr lang="en-US" b="1">
              <a:solidFill>
                <a:srgbClr val="000000"/>
              </a:solidFill>
            </a:endParaRPr>
          </a:p>
        </p:txBody>
      </p:sp>
      <p:sp>
        <p:nvSpPr>
          <p:cNvPr id="6" name="TextBox 5">
            <a:extLst>
              <a:ext uri="{FF2B5EF4-FFF2-40B4-BE49-F238E27FC236}">
                <a16:creationId xmlns:a16="http://schemas.microsoft.com/office/drawing/2014/main" id="{164F1946-0B1B-BC74-874C-9B1231749FE4}"/>
              </a:ext>
            </a:extLst>
          </p:cNvPr>
          <p:cNvSpPr txBox="1"/>
          <p:nvPr/>
        </p:nvSpPr>
        <p:spPr>
          <a:xfrm>
            <a:off x="11401778" y="6246519"/>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000000"/>
                </a:solidFill>
                <a:latin typeface="Times New Roman"/>
                <a:cs typeface="Times New Roman"/>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4" name="object 2"/>
          <p:cNvSpPr txBox="1">
            <a:spLocks noEditPoints="1"/>
          </p:cNvSpPr>
          <p:nvPr/>
        </p:nvSpPr>
        <p:spPr>
          <a:xfrm>
            <a:off x="325016" y="381000"/>
            <a:ext cx="2570584" cy="43217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800">
                <a:latin typeface="Times New Roman"/>
                <a:cs typeface="Times New Roman"/>
              </a:rPr>
              <a:t>OBJECTIVE</a:t>
            </a:r>
            <a:endParaRPr lang="en-US"/>
          </a:p>
        </p:txBody>
      </p:sp>
      <p:sp>
        <p:nvSpPr>
          <p:cNvPr id="6" name="TextBox 5">
            <a:extLst>
              <a:ext uri="{FF2B5EF4-FFF2-40B4-BE49-F238E27FC236}">
                <a16:creationId xmlns:a16="http://schemas.microsoft.com/office/drawing/2014/main" id="{2965697A-B531-0767-D60E-07202223C57A}"/>
              </a:ext>
            </a:extLst>
          </p:cNvPr>
          <p:cNvSpPr txBox="1"/>
          <p:nvPr/>
        </p:nvSpPr>
        <p:spPr>
          <a:xfrm>
            <a:off x="11401778" y="6255926"/>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solidFill>
                  <a:srgbClr val="000000"/>
                </a:solidFill>
                <a:latin typeface="Times New Roman"/>
                <a:cs typeface="Times New Roman"/>
              </a:rPr>
              <a:t>4</a:t>
            </a:r>
          </a:p>
        </p:txBody>
      </p:sp>
      <p:sp>
        <p:nvSpPr>
          <p:cNvPr id="9" name="Rectangle 4">
            <a:extLst>
              <a:ext uri="{FF2B5EF4-FFF2-40B4-BE49-F238E27FC236}">
                <a16:creationId xmlns:a16="http://schemas.microsoft.com/office/drawing/2014/main" id="{5D14883A-97C2-78E6-C6C1-17EF14F50C53}"/>
              </a:ext>
            </a:extLst>
          </p:cNvPr>
          <p:cNvSpPr>
            <a:spLocks noChangeArrowheads="1"/>
          </p:cNvSpPr>
          <p:nvPr/>
        </p:nvSpPr>
        <p:spPr bwMode="auto">
          <a:xfrm>
            <a:off x="325016" y="921724"/>
            <a:ext cx="1058517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600" b="1" u="sng" dirty="0">
                <a:solidFill>
                  <a:schemeClr val="tx1"/>
                </a:solidFill>
                <a:latin typeface="Times New Roman"/>
                <a:cs typeface="Times New Roman"/>
              </a:rPr>
              <a:t>To Develop a Comprehensive E-Learning Solution</a:t>
            </a:r>
          </a:p>
          <a:p>
            <a:pPr algn="l"/>
            <a:endParaRPr lang="en-US" sz="1600">
              <a:solidFill>
                <a:schemeClr val="tx1"/>
              </a:solidFill>
              <a:latin typeface="Times New Roman"/>
              <a:cs typeface="Times New Roman"/>
            </a:endParaRPr>
          </a:p>
          <a:p>
            <a:pPr marL="342900" indent="-342900" algn="l">
              <a:buFont typeface="Wingdings"/>
              <a:buChar char="ü"/>
            </a:pPr>
            <a:r>
              <a:rPr lang="en-US" sz="1600" dirty="0" err="1">
                <a:solidFill>
                  <a:schemeClr val="tx1"/>
                </a:solidFill>
                <a:latin typeface="Times New Roman"/>
                <a:cs typeface="Times New Roman"/>
              </a:rPr>
              <a:t>VLearnUp</a:t>
            </a:r>
            <a:r>
              <a:rPr lang="en-US" sz="1600" dirty="0">
                <a:solidFill>
                  <a:schemeClr val="tx1"/>
                </a:solidFill>
                <a:latin typeface="Times New Roman"/>
                <a:cs typeface="Times New Roman"/>
              </a:rPr>
              <a:t> aims to create a robust platform that integrates advanced analytics, interactive learning tools, and personalized support features.</a:t>
            </a:r>
          </a:p>
          <a:p>
            <a:pPr marL="342900" indent="-342900" algn="l">
              <a:buFont typeface="Wingdings"/>
              <a:buChar char="ü"/>
            </a:pPr>
            <a:endParaRPr lang="en-US" sz="1600" b="1" u="sng">
              <a:solidFill>
                <a:schemeClr val="tx1"/>
              </a:solidFill>
              <a:latin typeface="Times New Roman"/>
              <a:cs typeface="Times New Roman"/>
            </a:endParaRPr>
          </a:p>
          <a:p>
            <a:pPr algn="l"/>
            <a:r>
              <a:rPr lang="en-US" sz="1600" b="1" u="sng" dirty="0">
                <a:solidFill>
                  <a:schemeClr val="tx1"/>
                </a:solidFill>
                <a:latin typeface="Times New Roman"/>
                <a:cs typeface="Times New Roman"/>
              </a:rPr>
              <a:t>To Improve Handwritten Note Utilization</a:t>
            </a:r>
            <a:endParaRPr lang="en-US" b="1" u="sng" dirty="0">
              <a:solidFill>
                <a:schemeClr val="tx1"/>
              </a:solidFill>
              <a:latin typeface="Times New Roman"/>
              <a:cs typeface="Times New Roman"/>
            </a:endParaRPr>
          </a:p>
          <a:p>
            <a:pPr algn="l"/>
            <a:endParaRPr lang="en-US" sz="1600" dirty="0">
              <a:solidFill>
                <a:schemeClr val="tx1"/>
              </a:solidFill>
              <a:latin typeface="Times New Roman"/>
              <a:cs typeface="Times New Roman"/>
            </a:endParaRPr>
          </a:p>
          <a:p>
            <a:pPr marL="342900" indent="-342900" algn="l">
              <a:buFont typeface="Wingdings"/>
              <a:buChar char="ü"/>
            </a:pPr>
            <a:r>
              <a:rPr lang="en-US" sz="1600" dirty="0">
                <a:solidFill>
                  <a:schemeClr val="tx1"/>
                </a:solidFill>
                <a:latin typeface="Times New Roman"/>
                <a:cs typeface="Times New Roman"/>
              </a:rPr>
              <a:t>Leverage OCR technology to digitize handwritten notes, identify missing parts, provide suggestions, and create quizzes based on the content of the notes.</a:t>
            </a:r>
            <a:endParaRPr lang="en-US" dirty="0">
              <a:solidFill>
                <a:schemeClr val="tx1"/>
              </a:solidFill>
              <a:latin typeface="Times New Roman"/>
              <a:cs typeface="Times New Roman"/>
            </a:endParaRPr>
          </a:p>
          <a:p>
            <a:pPr marL="342900" indent="-342900" algn="l">
              <a:buFont typeface="Wingdings"/>
              <a:buChar char="ü"/>
            </a:pPr>
            <a:endParaRPr lang="en-US" sz="1600">
              <a:solidFill>
                <a:schemeClr val="tx1"/>
              </a:solidFill>
              <a:latin typeface="Times New Roman"/>
              <a:cs typeface="Times New Roman"/>
            </a:endParaRPr>
          </a:p>
          <a:p>
            <a:pPr algn="l"/>
            <a:r>
              <a:rPr lang="en-US" sz="1600" b="1" u="sng" dirty="0">
                <a:solidFill>
                  <a:schemeClr val="tx1"/>
                </a:solidFill>
                <a:latin typeface="Times New Roman"/>
                <a:cs typeface="Times New Roman"/>
              </a:rPr>
              <a:t>To Enhance Learning Engagement and Effectiveness</a:t>
            </a:r>
          </a:p>
          <a:p>
            <a:pPr algn="l"/>
            <a:endParaRPr lang="en-US" sz="1600">
              <a:solidFill>
                <a:schemeClr val="tx1"/>
              </a:solidFill>
              <a:latin typeface="Times New Roman"/>
              <a:cs typeface="Times New Roman"/>
            </a:endParaRPr>
          </a:p>
          <a:p>
            <a:pPr marL="342900" indent="-342900" algn="l">
              <a:buFont typeface="Wingdings"/>
              <a:buChar char="ü"/>
            </a:pPr>
            <a:r>
              <a:rPr lang="en-US" sz="1600" dirty="0">
                <a:solidFill>
                  <a:schemeClr val="tx1"/>
                </a:solidFill>
                <a:latin typeface="Times New Roman"/>
                <a:cs typeface="Times New Roman"/>
              </a:rPr>
              <a:t>Utilize interactive quizzes, a reward system, and personalized support to increase student motivation, participation, and overall learning outcomes.</a:t>
            </a:r>
          </a:p>
          <a:p>
            <a:pPr marL="342900" indent="-342900" algn="l">
              <a:buFont typeface="Wingdings"/>
              <a:buChar char="ü"/>
            </a:pPr>
            <a:endParaRPr lang="en-US" sz="1600">
              <a:solidFill>
                <a:schemeClr val="tx1"/>
              </a:solidFill>
              <a:latin typeface="Times New Roman"/>
              <a:cs typeface="Times New Roman"/>
            </a:endParaRPr>
          </a:p>
          <a:p>
            <a:pPr algn="l"/>
            <a:r>
              <a:rPr lang="en-US" sz="1600" b="1" u="sng" dirty="0">
                <a:solidFill>
                  <a:schemeClr val="tx1"/>
                </a:solidFill>
                <a:latin typeface="Times New Roman"/>
                <a:cs typeface="Times New Roman"/>
              </a:rPr>
              <a:t>To Provide Up-to-Date Educational Content</a:t>
            </a:r>
          </a:p>
          <a:p>
            <a:pPr algn="l"/>
            <a:endParaRPr lang="en-US" sz="1600">
              <a:solidFill>
                <a:schemeClr val="tx1"/>
              </a:solidFill>
              <a:latin typeface="Times New Roman"/>
              <a:cs typeface="Times New Roman"/>
            </a:endParaRPr>
          </a:p>
          <a:p>
            <a:pPr marL="342900" indent="-342900" algn="l">
              <a:buFont typeface="Wingdings"/>
              <a:buChar char="ü"/>
            </a:pPr>
            <a:r>
              <a:rPr lang="en-US" sz="1600" dirty="0">
                <a:solidFill>
                  <a:schemeClr val="tx1"/>
                </a:solidFill>
                <a:latin typeface="Times New Roman"/>
                <a:cs typeface="Times New Roman"/>
              </a:rPr>
              <a:t>Incorporate a news feed to ensure that users have access to the latest educational developments and trends.</a:t>
            </a:r>
          </a:p>
          <a:p>
            <a:pPr algn="l"/>
            <a:endParaRPr lang="en-US" sz="1600">
              <a:solidFill>
                <a:schemeClr val="tx1"/>
              </a:solidFill>
            </a:endParaRPr>
          </a:p>
          <a:p>
            <a:pPr marL="285750" indent="-285750" algn="l">
              <a:buFont typeface="Wingdings"/>
              <a:buChar char="ü"/>
            </a:pPr>
            <a:endParaRPr lang="en-US" sz="1600">
              <a:solidFill>
                <a:schemeClr val="tx1"/>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4" name="object 2"/>
          <p:cNvSpPr txBox="1">
            <a:spLocks noEditPoints="1"/>
          </p:cNvSpPr>
          <p:nvPr/>
        </p:nvSpPr>
        <p:spPr>
          <a:xfrm>
            <a:off x="325016" y="381000"/>
            <a:ext cx="1388677" cy="43217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800" dirty="0">
                <a:latin typeface="Times New Roman"/>
                <a:cs typeface="Times New Roman"/>
              </a:rPr>
              <a:t> SCOPE</a:t>
            </a:r>
          </a:p>
        </p:txBody>
      </p:sp>
      <p:sp>
        <p:nvSpPr>
          <p:cNvPr id="6" name="TextBox 5">
            <a:extLst>
              <a:ext uri="{FF2B5EF4-FFF2-40B4-BE49-F238E27FC236}">
                <a16:creationId xmlns:a16="http://schemas.microsoft.com/office/drawing/2014/main" id="{3E661880-6DBD-B5F8-AF0A-DB1AE1E80233}"/>
              </a:ext>
            </a:extLst>
          </p:cNvPr>
          <p:cNvSpPr txBox="1"/>
          <p:nvPr/>
        </p:nvSpPr>
        <p:spPr>
          <a:xfrm>
            <a:off x="11401778" y="6255926"/>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latin typeface="Times New Roman"/>
                <a:cs typeface="Times New Roman"/>
              </a:rPr>
              <a:t>5</a:t>
            </a:r>
            <a:endParaRPr lang="en-US" sz="1200">
              <a:solidFill>
                <a:srgbClr val="000000"/>
              </a:solidFill>
              <a:latin typeface="Times New Roman"/>
              <a:cs typeface="Times New Roman"/>
            </a:endParaRPr>
          </a:p>
        </p:txBody>
      </p:sp>
      <p:sp>
        <p:nvSpPr>
          <p:cNvPr id="7" name="TextBox 6">
            <a:extLst>
              <a:ext uri="{FF2B5EF4-FFF2-40B4-BE49-F238E27FC236}">
                <a16:creationId xmlns:a16="http://schemas.microsoft.com/office/drawing/2014/main" id="{F9AD3433-F313-9464-DD9C-74F5AC5C3783}"/>
              </a:ext>
            </a:extLst>
          </p:cNvPr>
          <p:cNvSpPr txBox="1"/>
          <p:nvPr/>
        </p:nvSpPr>
        <p:spPr>
          <a:xfrm>
            <a:off x="324156" y="818047"/>
            <a:ext cx="11066546" cy="6063198"/>
          </a:xfrm>
          <a:prstGeom prst="rect">
            <a:avLst/>
          </a:prstGeom>
          <a:noFill/>
        </p:spPr>
        <p:txBody>
          <a:bodyPr wrap="square" lIns="91440" tIns="45720" rIns="91440" bIns="45720" anchor="t">
            <a:spAutoFit/>
          </a:bodyPr>
          <a:lstStyle/>
          <a:p>
            <a:r>
              <a:rPr lang="en-US" sz="1600" b="1" dirty="0">
                <a:latin typeface="Times New Roman"/>
                <a:cs typeface="Times New Roman"/>
              </a:rPr>
              <a:t>Advanced Analytics</a:t>
            </a:r>
            <a:endParaRPr lang="en-US" sz="1600" b="1" dirty="0">
              <a:solidFill>
                <a:srgbClr val="000000"/>
              </a:solidFill>
              <a:latin typeface="Times New Roman"/>
              <a:cs typeface="Times New Roman"/>
            </a:endParaRPr>
          </a:p>
          <a:p>
            <a:pPr marL="228600" lvl="1" indent="-228600">
              <a:buFont typeface=""/>
              <a:buChar char="•"/>
            </a:pPr>
            <a:r>
              <a:rPr lang="en-US" sz="1600" dirty="0">
                <a:latin typeface="Times New Roman"/>
                <a:cs typeface="Times New Roman"/>
              </a:rPr>
              <a:t>Integrate detailed analytics to monitor student progress and performance.</a:t>
            </a:r>
          </a:p>
          <a:p>
            <a:pPr marL="228600" lvl="1" indent="-228600">
              <a:buFont typeface=""/>
              <a:buChar char="•"/>
            </a:pPr>
            <a:r>
              <a:rPr lang="en-US" sz="1600" dirty="0">
                <a:latin typeface="Times New Roman"/>
                <a:cs typeface="Times New Roman"/>
              </a:rPr>
              <a:t>Provide insights and predictive analysis to identify learning gaps and recommend interventions.</a:t>
            </a:r>
          </a:p>
          <a:p>
            <a:pPr marL="228600" lvl="1" indent="-228600">
              <a:buFont typeface=""/>
              <a:buChar char="•"/>
            </a:pPr>
            <a:endParaRPr lang="en-US" sz="1600" dirty="0">
              <a:latin typeface="Times New Roman"/>
              <a:cs typeface="Times New Roman"/>
            </a:endParaRPr>
          </a:p>
          <a:p>
            <a:r>
              <a:rPr lang="en-US" sz="1600" b="1" dirty="0">
                <a:latin typeface="Times New Roman"/>
                <a:cs typeface="Times New Roman"/>
              </a:rPr>
              <a:t>Resource Management</a:t>
            </a:r>
          </a:p>
          <a:p>
            <a:pPr marL="228600" lvl="1" indent="-228600">
              <a:buFont typeface=""/>
              <a:buChar char="•"/>
            </a:pPr>
            <a:r>
              <a:rPr lang="en-US" sz="1600" dirty="0">
                <a:latin typeface="Times New Roman"/>
                <a:cs typeface="Times New Roman"/>
              </a:rPr>
              <a:t>Enable uploading, organizing, and enhancing of class materials, including handwritten notes.</a:t>
            </a:r>
          </a:p>
          <a:p>
            <a:pPr marL="228600" lvl="1" indent="-228600">
              <a:buFont typeface=""/>
              <a:buChar char="•"/>
            </a:pPr>
            <a:r>
              <a:rPr lang="en-US" sz="1600" dirty="0">
                <a:latin typeface="Times New Roman"/>
                <a:cs typeface="Times New Roman"/>
              </a:rPr>
              <a:t>Implement tools to detect and fill gaps in handwritten notes.</a:t>
            </a:r>
          </a:p>
          <a:p>
            <a:pPr marL="228600" lvl="1" indent="-228600">
              <a:buFont typeface=""/>
              <a:buChar char="•"/>
            </a:pPr>
            <a:endParaRPr lang="en-US" sz="1600" dirty="0">
              <a:latin typeface="Times New Roman"/>
              <a:cs typeface="Times New Roman"/>
            </a:endParaRPr>
          </a:p>
          <a:p>
            <a:pPr lvl="1" algn="l"/>
            <a:r>
              <a:rPr lang="en-US" sz="1600" b="1" dirty="0">
                <a:latin typeface="Times New Roman"/>
                <a:cs typeface="Times New Roman"/>
              </a:rPr>
              <a:t>Personalized Support</a:t>
            </a:r>
            <a:endParaRPr lang="en-US" sz="1600" dirty="0">
              <a:latin typeface="Times New Roman"/>
              <a:cs typeface="Times New Roman"/>
            </a:endParaRPr>
          </a:p>
          <a:p>
            <a:pPr marL="342900" indent="-342900" algn="l">
              <a:buChar char="•"/>
            </a:pPr>
            <a:r>
              <a:rPr lang="en-US" sz="1600" dirty="0">
                <a:latin typeface="Times New Roman"/>
                <a:cs typeface="Times New Roman"/>
              </a:rPr>
              <a:t>Create private discussion rooms for one-on-one mentorship and support.</a:t>
            </a:r>
          </a:p>
          <a:p>
            <a:pPr marL="342900" indent="-342900" algn="l">
              <a:buChar char="•"/>
            </a:pPr>
            <a:r>
              <a:rPr lang="en-US" sz="1600" dirty="0">
                <a:latin typeface="Times New Roman"/>
                <a:cs typeface="Times New Roman"/>
              </a:rPr>
              <a:t>Implement scheduling features for virtual office hours and appointments.</a:t>
            </a:r>
          </a:p>
          <a:p>
            <a:pPr marL="342900" indent="-342900" algn="l">
              <a:buChar char="•"/>
            </a:pPr>
            <a:endParaRPr lang="en-US" sz="1600" dirty="0">
              <a:latin typeface="Times New Roman"/>
              <a:cs typeface="Times New Roman"/>
            </a:endParaRPr>
          </a:p>
          <a:p>
            <a:pPr algn="l"/>
            <a:r>
              <a:rPr lang="en-US" sz="1600" b="1" dirty="0">
                <a:latin typeface="Times New Roman"/>
                <a:cs typeface="Times New Roman"/>
              </a:rPr>
              <a:t>Real-Time Assistance</a:t>
            </a:r>
            <a:endParaRPr lang="en-US" sz="1600" dirty="0">
              <a:latin typeface="Times New Roman"/>
              <a:cs typeface="Times New Roman"/>
            </a:endParaRPr>
          </a:p>
          <a:p>
            <a:pPr marL="342900" indent="-342900" algn="l">
              <a:buChar char="•"/>
            </a:pPr>
            <a:r>
              <a:rPr lang="en-US" sz="1600" dirty="0">
                <a:latin typeface="Times New Roman"/>
                <a:cs typeface="Times New Roman"/>
              </a:rPr>
              <a:t>Integrate a chatbot for instant assistance and support with common queries and issues.</a:t>
            </a:r>
          </a:p>
          <a:p>
            <a:pPr marL="342900" indent="-342900" algn="l">
              <a:buChar char="•"/>
            </a:pPr>
            <a:endParaRPr lang="en-US" sz="1600" dirty="0">
              <a:latin typeface="Times New Roman"/>
              <a:cs typeface="Times New Roman"/>
            </a:endParaRPr>
          </a:p>
          <a:p>
            <a:pPr algn="l"/>
            <a:r>
              <a:rPr lang="en-US" sz="1600" b="1" dirty="0">
                <a:latin typeface="Times New Roman"/>
                <a:cs typeface="Times New Roman"/>
              </a:rPr>
              <a:t>Educational News Feed</a:t>
            </a:r>
            <a:endParaRPr lang="en-US" sz="1600" dirty="0">
              <a:latin typeface="Times New Roman"/>
              <a:cs typeface="Times New Roman"/>
            </a:endParaRPr>
          </a:p>
          <a:p>
            <a:pPr marL="342900" indent="-342900" algn="l">
              <a:buChar char="•"/>
            </a:pPr>
            <a:r>
              <a:rPr lang="en-US" sz="1600" dirty="0">
                <a:latin typeface="Times New Roman"/>
                <a:cs typeface="Times New Roman"/>
              </a:rPr>
              <a:t>Provide a news feed with the latest educational updates, trends, and articles.</a:t>
            </a:r>
          </a:p>
          <a:p>
            <a:pPr marL="342900" indent="-342900" algn="l">
              <a:buChar char="•"/>
            </a:pPr>
            <a:endParaRPr lang="en-US" sz="1600" dirty="0">
              <a:latin typeface="Times New Roman"/>
              <a:cs typeface="Times New Roman"/>
            </a:endParaRPr>
          </a:p>
          <a:p>
            <a:pPr algn="l"/>
            <a:r>
              <a:rPr lang="en-US" sz="1600" b="1" dirty="0">
                <a:latin typeface="Times New Roman"/>
                <a:cs typeface="Times New Roman"/>
              </a:rPr>
              <a:t>Interactive Learning Tools</a:t>
            </a:r>
            <a:endParaRPr lang="en-US" dirty="0">
              <a:latin typeface="Times New Roman"/>
              <a:cs typeface="Times New Roman"/>
            </a:endParaRPr>
          </a:p>
          <a:p>
            <a:pPr marL="342900" indent="-342900" algn="l">
              <a:buChar char="•"/>
            </a:pPr>
            <a:r>
              <a:rPr lang="en-US" sz="1600" dirty="0">
                <a:latin typeface="Times New Roman"/>
                <a:cs typeface="Times New Roman"/>
              </a:rPr>
              <a:t>Develop interactive quizzes and challenges tailored to individual learning journeys.</a:t>
            </a:r>
            <a:endParaRPr lang="en-US" dirty="0">
              <a:latin typeface="Times New Roman"/>
              <a:cs typeface="Times New Roman"/>
            </a:endParaRPr>
          </a:p>
          <a:p>
            <a:pPr marL="342900" indent="-342900" algn="l">
              <a:buChar char="•"/>
            </a:pPr>
            <a:r>
              <a:rPr lang="en-US" sz="1600" dirty="0">
                <a:latin typeface="Times New Roman"/>
                <a:cs typeface="Times New Roman"/>
              </a:rPr>
              <a:t>Introduce a reward system with badges, points, and certificates to boost engagement.</a:t>
            </a:r>
            <a:endParaRPr lang="en-US" dirty="0">
              <a:latin typeface="Times New Roman"/>
              <a:cs typeface="Times New Roman"/>
            </a:endParaRPr>
          </a:p>
          <a:p>
            <a:pPr marL="342900" indent="-342900" algn="l">
              <a:buChar char="•"/>
            </a:pPr>
            <a:endParaRPr lang="en-US"/>
          </a:p>
          <a:p>
            <a:pPr algn="l"/>
            <a:endParaRPr lang="en-US" sz="1600" dirty="0">
              <a:latin typeface="Times New Roman"/>
              <a:cs typeface="Times New Roman"/>
            </a:endParaRPr>
          </a:p>
          <a:p>
            <a:pPr lvl="1"/>
            <a:endParaRPr lang="en-US" dirty="0"/>
          </a:p>
        </p:txBody>
      </p:sp>
    </p:spTree>
    <p:extLst>
      <p:ext uri="{BB962C8B-B14F-4D97-AF65-F5344CB8AC3E}">
        <p14:creationId xmlns:p14="http://schemas.microsoft.com/office/powerpoint/2010/main" val="164161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35557" y="6059775"/>
            <a:ext cx="1967483" cy="655319"/>
          </a:xfrm>
          <a:prstGeom prst="rect">
            <a:avLst/>
          </a:prstGeom>
        </p:spPr>
      </p:pic>
      <p:sp>
        <p:nvSpPr>
          <p:cNvPr id="4" name="object 2"/>
          <p:cNvSpPr txBox="1">
            <a:spLocks noEditPoints="1"/>
          </p:cNvSpPr>
          <p:nvPr/>
        </p:nvSpPr>
        <p:spPr>
          <a:xfrm>
            <a:off x="325016" y="381000"/>
            <a:ext cx="2757489" cy="43217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800">
                <a:latin typeface="Times New Roman"/>
                <a:cs typeface="Times New Roman"/>
              </a:rPr>
              <a:t>GANTT CHART</a:t>
            </a:r>
            <a:endParaRPr lang="en-US"/>
          </a:p>
        </p:txBody>
      </p:sp>
      <p:sp>
        <p:nvSpPr>
          <p:cNvPr id="6" name="TextBox 5">
            <a:extLst>
              <a:ext uri="{FF2B5EF4-FFF2-40B4-BE49-F238E27FC236}">
                <a16:creationId xmlns:a16="http://schemas.microsoft.com/office/drawing/2014/main" id="{3E661880-6DBD-B5F8-AF0A-DB1AE1E80233}"/>
              </a:ext>
            </a:extLst>
          </p:cNvPr>
          <p:cNvSpPr txBox="1"/>
          <p:nvPr/>
        </p:nvSpPr>
        <p:spPr>
          <a:xfrm>
            <a:off x="11401778" y="6255926"/>
            <a:ext cx="188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latin typeface="Times New Roman"/>
                <a:cs typeface="Times New Roman"/>
              </a:rPr>
              <a:t>5</a:t>
            </a:r>
            <a:endParaRPr lang="en-US" sz="1200">
              <a:solidFill>
                <a:srgbClr val="000000"/>
              </a:solidFill>
              <a:latin typeface="Times New Roman"/>
              <a:cs typeface="Times New Roman"/>
            </a:endParaRPr>
          </a:p>
        </p:txBody>
      </p:sp>
      <p:pic>
        <p:nvPicPr>
          <p:cNvPr id="3" name="Picture 2">
            <a:extLst>
              <a:ext uri="{FF2B5EF4-FFF2-40B4-BE49-F238E27FC236}">
                <a16:creationId xmlns:a16="http://schemas.microsoft.com/office/drawing/2014/main" id="{5B78E8FD-7C19-8E0B-3564-A12C19A4C5EB}"/>
              </a:ext>
            </a:extLst>
          </p:cNvPr>
          <p:cNvPicPr>
            <a:picLocks noChangeAspect="1"/>
          </p:cNvPicPr>
          <p:nvPr/>
        </p:nvPicPr>
        <p:blipFill>
          <a:blip r:embed="rId3"/>
          <a:stretch>
            <a:fillRect/>
          </a:stretch>
        </p:blipFill>
        <p:spPr>
          <a:xfrm>
            <a:off x="1112761" y="804931"/>
            <a:ext cx="8769047" cy="4969949"/>
          </a:xfrm>
          <a:prstGeom prst="rect">
            <a:avLst/>
          </a:prstGeom>
        </p:spPr>
      </p:pic>
    </p:spTree>
    <p:extLst>
      <p:ext uri="{BB962C8B-B14F-4D97-AF65-F5344CB8AC3E}">
        <p14:creationId xmlns:p14="http://schemas.microsoft.com/office/powerpoint/2010/main" val="245106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revision>122</cp:revision>
  <dcterms:created xsi:type="dcterms:W3CDTF">2022-11-08T06:15:00Z</dcterms:created>
  <dcterms:modified xsi:type="dcterms:W3CDTF">2024-07-24T04:26:32Z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2022-03-30T05:30:00Z</vt:filetime>
  </property>
  <property fmtid="{D5CDD505-2E9C-101B-9397-08002B2CF9AE}" pid="3" name="Creator">
    <vt:lpwstr>Microsoft® PowerPoint® for Microsoft 365</vt:lpwstr>
  </property>
  <property fmtid="{D5CDD505-2E9C-101B-9397-08002B2CF9AE}" pid="4" name="LastSaved">
    <vt:filetime>2022-11-08T05:30:00Z</vt:filetime>
  </property>
  <property fmtid="{D5CDD505-2E9C-101B-9397-08002B2CF9AE}" pid="5" name="Producer">
    <vt:lpwstr>Microsoft® PowerPoint® for Microsoft 365</vt:lpwstr>
  </property>
  <property fmtid="{D5CDD505-2E9C-101B-9397-08002B2CF9AE}" pid="6" name="ICV">
    <vt:lpwstr>19FC597E578542239E5B5276DF354C10_12</vt:lpwstr>
  </property>
  <property fmtid="{D5CDD505-2E9C-101B-9397-08002B2CF9AE}" pid="7" name="KSOProductBuildVer">
    <vt:lpwstr>1033-12.2.0.17153</vt:lpwstr>
  </property>
</Properties>
</file>