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sldIdLst>
    <p:sldId id="256" r:id="rId2"/>
    <p:sldId id="28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20" r:id="rId38"/>
    <p:sldId id="318" r:id="rId39"/>
    <p:sldId id="319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50" d="100"/>
          <a:sy n="50" d="100"/>
        </p:scale>
        <p:origin x="-706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A8CB0-5044-49D9-996F-5F534100FF87}" type="datetimeFigureOut">
              <a:rPr lang="en-US" smtClean="0"/>
              <a:pPr/>
              <a:t>25-Jan-19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33CC-527B-4970-BF14-8CCEF7D35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33CC-527B-4970-BF14-8CCEF7D35D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1F32-824B-42D9-9FAD-28569162A5EF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031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3593-2533-47E3-9657-949A3FFD7AA2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325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D1A9-923D-4048-9FA7-DF74135885E4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935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F6D-62E6-433F-9678-055FE7306B6F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688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D1EB-6923-428A-AB8A-2FA2950E9869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250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A146-296B-4BF7-9A7E-200A21F23630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923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1B2-27AF-4C00-AF7A-263E455047C0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856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DB45-92CC-474C-9190-53A7DB6A458D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585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8486-F29E-4BA7-BCBA-9F15018C0A6D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63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A569-E246-4AE9-A0CB-8341245B0BE6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359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B27-6352-4E4B-A16A-D3DCDDBEA6A5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591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EC5D-F83B-4A60-B1D2-ADD5C4BCC514}" type="datetime1">
              <a:rPr lang="en-US" smtClean="0"/>
              <a:pPr/>
              <a:t>25-Jan-19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5191-F12E-423B-8659-2208485FE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7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1999" cy="6858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endParaRPr lang="en-US" sz="6000" b="1" dirty="0" smtClean="0">
              <a:latin typeface="Book Antiqua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13800" b="1" dirty="0" smtClean="0">
                <a:latin typeface="Book Antiqua" pitchFamily="18" charset="0"/>
                <a:cs typeface="Times New Roman" panose="02020603050405020304" pitchFamily="18" charset="0"/>
              </a:rPr>
              <a:t>Unit - IV</a:t>
            </a:r>
            <a:endParaRPr lang="en-US" sz="13800" b="1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Antilock Braking System contd……</a:t>
            </a:r>
            <a:endParaRPr lang="en-US" sz="3200" b="1" dirty="0"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9" y="883920"/>
            <a:ext cx="10818056" cy="572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Antilock Braking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6091311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addition to the normal brake components, including brake pedal, master cylinder, vacuum boost, wheel cylinders, calipers/disks, and brake lines, this system has a set of </a:t>
            </a:r>
            <a:r>
              <a:rPr lang="en-US" b="1" dirty="0" smtClean="0">
                <a:latin typeface="Book Antiqua" pitchFamily="18" charset="0"/>
              </a:rPr>
              <a:t>angular speed sensors</a:t>
            </a:r>
            <a:r>
              <a:rPr lang="en-US" dirty="0" smtClean="0">
                <a:latin typeface="Book Antiqua" pitchFamily="18" charset="0"/>
              </a:rPr>
              <a:t> at each wheel, an </a:t>
            </a:r>
            <a:r>
              <a:rPr lang="en-US" b="1" dirty="0" smtClean="0">
                <a:latin typeface="Book Antiqua" pitchFamily="18" charset="0"/>
              </a:rPr>
              <a:t>electronic control module</a:t>
            </a:r>
            <a:r>
              <a:rPr lang="en-US" dirty="0" smtClean="0">
                <a:latin typeface="Book Antiqua" pitchFamily="18" charset="0"/>
              </a:rPr>
              <a:t>, and a </a:t>
            </a:r>
            <a:r>
              <a:rPr lang="en-US" b="1" dirty="0" smtClean="0">
                <a:latin typeface="Book Antiqua" pitchFamily="18" charset="0"/>
              </a:rPr>
              <a:t>hydraulic brake pressure modulator </a:t>
            </a:r>
            <a:r>
              <a:rPr lang="en-US" dirty="0" smtClean="0">
                <a:latin typeface="Book Antiqua" pitchFamily="18" charset="0"/>
              </a:rPr>
              <a:t>(regulator).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Figure illustrates the </a:t>
            </a:r>
            <a:r>
              <a:rPr lang="en-US" b="1" dirty="0" smtClean="0">
                <a:latin typeface="Book Antiqua" pitchFamily="18" charset="0"/>
              </a:rPr>
              <a:t>forces applied to the wheel by the road during braking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8086" y="1392702"/>
            <a:ext cx="5205046" cy="482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Antilock Braking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car is traveling </a:t>
            </a:r>
            <a:r>
              <a:rPr lang="en-US" dirty="0" smtClean="0">
                <a:latin typeface="Book Antiqua" pitchFamily="18" charset="0"/>
              </a:rPr>
              <a:t>at a </a:t>
            </a:r>
            <a:r>
              <a:rPr lang="en-US" b="1" dirty="0" smtClean="0">
                <a:latin typeface="Book Antiqua" pitchFamily="18" charset="0"/>
              </a:rPr>
              <a:t>speed U</a:t>
            </a:r>
            <a:r>
              <a:rPr lang="en-US" dirty="0" smtClean="0">
                <a:latin typeface="Book Antiqua" pitchFamily="18" charset="0"/>
              </a:rPr>
              <a:t> and the wheels are rotating at an </a:t>
            </a:r>
            <a:r>
              <a:rPr lang="en-US" b="1" dirty="0" smtClean="0">
                <a:latin typeface="Book Antiqua" pitchFamily="18" charset="0"/>
              </a:rPr>
              <a:t>angular speed </a:t>
            </a:r>
            <a:r>
              <a:rPr lang="el-GR" b="1" dirty="0" smtClean="0">
                <a:latin typeface="Book Antiqua" pitchFamily="18" charset="0"/>
              </a:rPr>
              <a:t>ω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where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Book Antiqua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and where </a:t>
            </a:r>
            <a:r>
              <a:rPr lang="en-US" b="1" dirty="0" smtClean="0">
                <a:latin typeface="Book Antiqua" pitchFamily="18" charset="0"/>
              </a:rPr>
              <a:t>RPM is the wheel revolutions per minute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When the </a:t>
            </a:r>
            <a:r>
              <a:rPr lang="en-US" b="1" dirty="0" smtClean="0">
                <a:latin typeface="Book Antiqua" pitchFamily="18" charset="0"/>
              </a:rPr>
              <a:t>wheel is rolling </a:t>
            </a:r>
            <a:r>
              <a:rPr lang="en-US" dirty="0" smtClean="0">
                <a:latin typeface="Book Antiqua" pitchFamily="18" charset="0"/>
              </a:rPr>
              <a:t>(no applied brakes),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where </a:t>
            </a:r>
            <a:r>
              <a:rPr lang="en-US" b="1" dirty="0" smtClean="0">
                <a:latin typeface="Book Antiqua" pitchFamily="18" charset="0"/>
              </a:rPr>
              <a:t>R is the tire radius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When the </a:t>
            </a:r>
            <a:r>
              <a:rPr lang="en-US" b="1" dirty="0" smtClean="0">
                <a:latin typeface="Book Antiqua" pitchFamily="18" charset="0"/>
              </a:rPr>
              <a:t>brake pedal is depressed</a:t>
            </a:r>
            <a:r>
              <a:rPr lang="en-US" dirty="0" smtClean="0">
                <a:latin typeface="Book Antiqua" pitchFamily="18" charset="0"/>
              </a:rPr>
              <a:t>, the </a:t>
            </a:r>
            <a:r>
              <a:rPr lang="en-US" b="1" dirty="0" smtClean="0">
                <a:latin typeface="Book Antiqua" pitchFamily="18" charset="0"/>
              </a:rPr>
              <a:t>calipers are forced by hydraulic pressure against the disk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1324" y="1842869"/>
            <a:ext cx="1828799" cy="87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0474" y="4018304"/>
            <a:ext cx="1485974" cy="51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Antilock Braking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force acts as a </a:t>
            </a:r>
            <a:r>
              <a:rPr lang="en-US" b="1" dirty="0" smtClean="0">
                <a:latin typeface="Book Antiqua" pitchFamily="18" charset="0"/>
              </a:rPr>
              <a:t>torque T</a:t>
            </a:r>
            <a:r>
              <a:rPr lang="en-US" b="1" baseline="-25000" dirty="0" smtClean="0">
                <a:latin typeface="Book Antiqua" pitchFamily="18" charset="0"/>
              </a:rPr>
              <a:t>b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in opposition to the wheel rotation.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actual force </a:t>
            </a:r>
            <a:r>
              <a:rPr lang="en-US" dirty="0" smtClean="0">
                <a:latin typeface="Book Antiqua" pitchFamily="18" charset="0"/>
              </a:rPr>
              <a:t>that decelerates the car is shown as </a:t>
            </a:r>
            <a:r>
              <a:rPr lang="en-US" b="1" dirty="0" smtClean="0">
                <a:latin typeface="Book Antiqua" pitchFamily="18" charset="0"/>
              </a:rPr>
              <a:t>F</a:t>
            </a:r>
            <a:r>
              <a:rPr lang="en-US" b="1" baseline="-25000" dirty="0" smtClean="0">
                <a:latin typeface="Book Antiqua" pitchFamily="18" charset="0"/>
              </a:rPr>
              <a:t>b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lateral force </a:t>
            </a:r>
            <a:r>
              <a:rPr lang="en-US" dirty="0" smtClean="0">
                <a:latin typeface="Book Antiqua" pitchFamily="18" charset="0"/>
              </a:rPr>
              <a:t>that maintains directional control of the car is shown as </a:t>
            </a:r>
            <a:r>
              <a:rPr lang="en-US" b="1" dirty="0" smtClean="0">
                <a:latin typeface="Book Antiqua" pitchFamily="18" charset="0"/>
              </a:rPr>
              <a:t>F</a:t>
            </a:r>
            <a:r>
              <a:rPr lang="en-US" b="1" baseline="-25000" dirty="0" smtClean="0">
                <a:latin typeface="Book Antiqua" pitchFamily="18" charset="0"/>
              </a:rPr>
              <a:t>L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 wheel </a:t>
            </a:r>
            <a:r>
              <a:rPr lang="en-US" b="1" dirty="0" smtClean="0">
                <a:latin typeface="Book Antiqua" pitchFamily="18" charset="0"/>
              </a:rPr>
              <a:t>angular speed begins to decrease</a:t>
            </a:r>
            <a:r>
              <a:rPr lang="en-US" dirty="0" smtClean="0">
                <a:latin typeface="Book Antiqua" pitchFamily="18" charset="0"/>
              </a:rPr>
              <a:t>, causing a </a:t>
            </a:r>
            <a:r>
              <a:rPr lang="en-US" b="1" dirty="0" smtClean="0">
                <a:latin typeface="Book Antiqua" pitchFamily="18" charset="0"/>
              </a:rPr>
              <a:t>difference between the vehicle speed U and the tire speed</a:t>
            </a:r>
            <a:r>
              <a:rPr lang="en-US" dirty="0" smtClean="0">
                <a:latin typeface="Book Antiqua" pitchFamily="18" charset="0"/>
              </a:rPr>
              <a:t> over the road (i.e., </a:t>
            </a:r>
            <a:r>
              <a:rPr lang="el-GR" dirty="0" smtClean="0">
                <a:latin typeface="Book Antiqua" pitchFamily="18" charset="0"/>
              </a:rPr>
              <a:t>ω</a:t>
            </a:r>
            <a:r>
              <a:rPr lang="en-US" dirty="0" smtClean="0">
                <a:latin typeface="Book Antiqua" pitchFamily="18" charset="0"/>
              </a:rPr>
              <a:t>R).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effect, the </a:t>
            </a:r>
            <a:r>
              <a:rPr lang="en-US" b="1" dirty="0" smtClean="0">
                <a:latin typeface="Book Antiqua" pitchFamily="18" charset="0"/>
              </a:rPr>
              <a:t>tire slips relative to the road surface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amount of slip (S) </a:t>
            </a:r>
            <a:r>
              <a:rPr lang="en-US" dirty="0" smtClean="0">
                <a:latin typeface="Book Antiqua" pitchFamily="18" charset="0"/>
              </a:rPr>
              <a:t>determines the </a:t>
            </a:r>
            <a:r>
              <a:rPr lang="en-US" b="1" dirty="0" smtClean="0">
                <a:latin typeface="Book Antiqua" pitchFamily="18" charset="0"/>
              </a:rPr>
              <a:t>braking force and lateral force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 </a:t>
            </a:r>
            <a:r>
              <a:rPr lang="en-US" b="1" dirty="0" smtClean="0">
                <a:latin typeface="Book Antiqua" pitchFamily="18" charset="0"/>
              </a:rPr>
              <a:t>slip, as a percentage of car speed</a:t>
            </a:r>
            <a:r>
              <a:rPr lang="en-US" dirty="0" smtClean="0">
                <a:latin typeface="Book Antiqua" pitchFamily="18" charset="0"/>
              </a:rPr>
              <a:t>, is given by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4013" y="5458265"/>
            <a:ext cx="2405576" cy="9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Antilock Braking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braking and lateral forces</a:t>
            </a:r>
            <a:r>
              <a:rPr lang="en-US" dirty="0" smtClean="0">
                <a:latin typeface="Book Antiqua" pitchFamily="18" charset="0"/>
              </a:rPr>
              <a:t> are </a:t>
            </a:r>
            <a:r>
              <a:rPr lang="en-US" b="1" dirty="0" smtClean="0">
                <a:latin typeface="Book Antiqua" pitchFamily="18" charset="0"/>
              </a:rPr>
              <a:t>proportional to the normal force </a:t>
            </a:r>
            <a:r>
              <a:rPr lang="en-US" dirty="0" smtClean="0">
                <a:latin typeface="Book Antiqua" pitchFamily="18" charset="0"/>
              </a:rPr>
              <a:t>(from the weight of the car) acting on the tire/road interface (N) and the </a:t>
            </a:r>
            <a:r>
              <a:rPr lang="en-US" b="1" dirty="0" smtClean="0">
                <a:latin typeface="Book Antiqua" pitchFamily="18" charset="0"/>
              </a:rPr>
              <a:t>friction coefficients for braking force (F</a:t>
            </a:r>
            <a:r>
              <a:rPr lang="en-US" b="1" baseline="-25000" dirty="0" smtClean="0">
                <a:latin typeface="Book Antiqua" pitchFamily="18" charset="0"/>
              </a:rPr>
              <a:t>b</a:t>
            </a:r>
            <a:r>
              <a:rPr lang="en-US" b="1" dirty="0" smtClean="0">
                <a:latin typeface="Book Antiqua" pitchFamily="18" charset="0"/>
              </a:rPr>
              <a:t>) and lateral force (F</a:t>
            </a:r>
            <a:r>
              <a:rPr lang="en-US" b="1" baseline="-25000" dirty="0" smtClean="0">
                <a:latin typeface="Book Antiqua" pitchFamily="18" charset="0"/>
              </a:rPr>
              <a:t>L</a:t>
            </a:r>
            <a:r>
              <a:rPr lang="en-US" b="1" dirty="0" smtClean="0">
                <a:latin typeface="Book Antiqua" pitchFamily="18" charset="0"/>
              </a:rPr>
              <a:t>)</a:t>
            </a:r>
            <a:r>
              <a:rPr lang="en-US" dirty="0" smtClean="0">
                <a:latin typeface="Book Antiqua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These coefficients </a:t>
            </a:r>
            <a:r>
              <a:rPr lang="en-US" b="1" dirty="0" smtClean="0">
                <a:latin typeface="Book Antiqua" pitchFamily="18" charset="0"/>
              </a:rPr>
              <a:t>depend</a:t>
            </a:r>
            <a:r>
              <a:rPr lang="en-US" dirty="0" smtClean="0">
                <a:latin typeface="Book Antiqua" pitchFamily="18" charset="0"/>
              </a:rPr>
              <a:t> markedly </a:t>
            </a:r>
            <a:r>
              <a:rPr lang="en-US" b="1" dirty="0" smtClean="0">
                <a:latin typeface="Book Antiqua" pitchFamily="18" charset="0"/>
              </a:rPr>
              <a:t>on slip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 smtClean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74388"/>
            <a:ext cx="8117057" cy="256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Antilock Braking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</a:t>
            </a:r>
            <a:r>
              <a:rPr lang="en-US" b="1" dirty="0" smtClean="0">
                <a:latin typeface="Book Antiqua" pitchFamily="18" charset="0"/>
              </a:rPr>
              <a:t>ABS-equipped cars under marginal or poor braking conditions</a:t>
            </a:r>
            <a:r>
              <a:rPr lang="en-US" dirty="0" smtClean="0">
                <a:latin typeface="Book Antiqua" pitchFamily="18" charset="0"/>
              </a:rPr>
              <a:t>, the driver simply applies a </a:t>
            </a:r>
            <a:r>
              <a:rPr lang="en-US" b="1" dirty="0" smtClean="0">
                <a:latin typeface="Book Antiqua" pitchFamily="18" charset="0"/>
              </a:rPr>
              <a:t>steady brake force</a:t>
            </a:r>
            <a:r>
              <a:rPr lang="en-US" dirty="0" smtClean="0">
                <a:latin typeface="Book Antiqua" pitchFamily="18" charset="0"/>
              </a:rPr>
              <a:t> and the </a:t>
            </a:r>
            <a:r>
              <a:rPr lang="en-US" b="1" dirty="0" smtClean="0">
                <a:latin typeface="Book Antiqua" pitchFamily="18" charset="0"/>
              </a:rPr>
              <a:t>system adjusts tire slip to optimum value automatically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During </a:t>
            </a:r>
            <a:r>
              <a:rPr lang="en-US" b="1" dirty="0" smtClean="0">
                <a:latin typeface="Book Antiqua" pitchFamily="18" charset="0"/>
              </a:rPr>
              <a:t>heavy braking under marginal conditions</a:t>
            </a:r>
            <a:r>
              <a:rPr lang="en-US" dirty="0" smtClean="0">
                <a:latin typeface="Book Antiqua" pitchFamily="18" charset="0"/>
              </a:rPr>
              <a:t>, sufficient braking </a:t>
            </a:r>
            <a:r>
              <a:rPr lang="en-US" b="1" dirty="0" smtClean="0">
                <a:latin typeface="Book Antiqua" pitchFamily="18" charset="0"/>
              </a:rPr>
              <a:t>force is applied to cause wheel lock-up</a:t>
            </a:r>
            <a:r>
              <a:rPr lang="en-US" dirty="0" smtClean="0">
                <a:latin typeface="Book Antiqua" pitchFamily="18" charset="0"/>
              </a:rPr>
              <a:t> (in the absence of ABS control).</a:t>
            </a:r>
          </a:p>
          <a:p>
            <a:pPr lvl="1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 Consequently, the </a:t>
            </a:r>
            <a:r>
              <a:rPr lang="en-US" sz="2400" b="1" dirty="0" smtClean="0">
                <a:latin typeface="Book Antiqua" pitchFamily="18" charset="0"/>
              </a:rPr>
              <a:t>wheel torque reaches a maximum value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After the </a:t>
            </a:r>
            <a:r>
              <a:rPr lang="en-US" b="1" dirty="0" smtClean="0">
                <a:latin typeface="Book Antiqua" pitchFamily="18" charset="0"/>
              </a:rPr>
              <a:t>peak wheel torque is sensed</a:t>
            </a:r>
            <a:r>
              <a:rPr lang="en-US" dirty="0" smtClean="0">
                <a:latin typeface="Book Antiqua" pitchFamily="18" charset="0"/>
              </a:rPr>
              <a:t> electronically, the electronic control system commands that </a:t>
            </a:r>
            <a:r>
              <a:rPr lang="en-US" b="1" dirty="0" smtClean="0">
                <a:latin typeface="Book Antiqua" pitchFamily="18" charset="0"/>
              </a:rPr>
              <a:t>brake pressure be reduced </a:t>
            </a:r>
            <a:r>
              <a:rPr lang="en-US" dirty="0" smtClean="0">
                <a:latin typeface="Book Antiqua" pitchFamily="18" charset="0"/>
              </a:rPr>
              <a:t>(via the brake pressure modulator).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Suspension System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30"/>
            <a:ext cx="12191999" cy="599987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Automotive suspension</a:t>
            </a:r>
            <a:r>
              <a:rPr lang="en-US" dirty="0" smtClean="0">
                <a:latin typeface="Book Antiqua" pitchFamily="18" charset="0"/>
              </a:rPr>
              <a:t> systems consist of </a:t>
            </a:r>
            <a:r>
              <a:rPr lang="en-US" b="1" dirty="0" smtClean="0">
                <a:latin typeface="Book Antiqua" pitchFamily="18" charset="0"/>
              </a:rPr>
              <a:t>springs, shock absorbers, and various linkages</a:t>
            </a:r>
            <a:r>
              <a:rPr lang="en-US" dirty="0" smtClean="0">
                <a:latin typeface="Book Antiqua" pitchFamily="18" charset="0"/>
              </a:rPr>
              <a:t> to connect the wheel assembly to the car frame.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purpose of the suspension system is to </a:t>
            </a:r>
            <a:r>
              <a:rPr lang="en-US" b="1" dirty="0" smtClean="0">
                <a:latin typeface="Book Antiqua" pitchFamily="18" charset="0"/>
              </a:rPr>
              <a:t>isolate the car body motion</a:t>
            </a:r>
            <a:r>
              <a:rPr lang="en-US" dirty="0" smtClean="0">
                <a:latin typeface="Book Antiqua" pitchFamily="18" charset="0"/>
              </a:rPr>
              <a:t> as much as possible </a:t>
            </a:r>
            <a:r>
              <a:rPr lang="en-US" b="1" dirty="0" smtClean="0">
                <a:latin typeface="Book Antiqua" pitchFamily="18" charset="0"/>
              </a:rPr>
              <a:t>from wheel motion due to rough road input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performance of the suspension system</a:t>
            </a:r>
            <a:r>
              <a:rPr lang="en-US" dirty="0" smtClean="0">
                <a:latin typeface="Book Antiqua" pitchFamily="18" charset="0"/>
              </a:rPr>
              <a:t> is strongly influenced by the </a:t>
            </a:r>
            <a:r>
              <a:rPr lang="en-US" b="1" dirty="0" smtClean="0">
                <a:latin typeface="Book Antiqua" pitchFamily="18" charset="0"/>
              </a:rPr>
              <a:t>damping parameter of the shock absorber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In </a:t>
            </a:r>
            <a:r>
              <a:rPr lang="en-US" b="1" dirty="0" smtClean="0">
                <a:latin typeface="Book Antiqua" pitchFamily="18" charset="0"/>
              </a:rPr>
              <a:t>electronically controlled suspension systems</a:t>
            </a:r>
            <a:r>
              <a:rPr lang="en-US" dirty="0" smtClean="0">
                <a:latin typeface="Book Antiqua" pitchFamily="18" charset="0"/>
              </a:rPr>
              <a:t>, this </a:t>
            </a:r>
            <a:r>
              <a:rPr lang="en-US" b="1" dirty="0" smtClean="0">
                <a:latin typeface="Book Antiqua" pitchFamily="18" charset="0"/>
              </a:rPr>
              <a:t>damping can be varied depending on driving conditions and road roughness characteristics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That is, the suspension system adapts to inputs to maintain the best possible ride subject to handling constraints that are associated with safety.</a:t>
            </a:r>
            <a:endParaRPr lang="en-US" sz="2400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Suspension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6246055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control system for a typical electronic suspension system</a:t>
            </a:r>
            <a:r>
              <a:rPr lang="en-US" dirty="0" smtClean="0">
                <a:latin typeface="Book Antiqua" pitchFamily="18" charset="0"/>
              </a:rPr>
              <a:t> is shown in the block diagram.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This system includes </a:t>
            </a:r>
            <a:r>
              <a:rPr lang="en-US" b="1" dirty="0" smtClean="0">
                <a:latin typeface="Book Antiqua" pitchFamily="18" charset="0"/>
              </a:rPr>
              <a:t>sensors for measuring vehicle speed; steering input</a:t>
            </a:r>
            <a:r>
              <a:rPr lang="en-US" dirty="0" smtClean="0">
                <a:latin typeface="Book Antiqua" pitchFamily="18" charset="0"/>
              </a:rPr>
              <a:t> (i.e., angular deflection of steered wheels); </a:t>
            </a:r>
            <a:r>
              <a:rPr lang="en-US" b="1" dirty="0" smtClean="0">
                <a:latin typeface="Book Antiqua" pitchFamily="18" charset="0"/>
              </a:rPr>
              <a:t>relative displacement of the wheel assembly and car body/chassis; lateral acceleration; and yaw rate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8806"/>
            <a:ext cx="5791200" cy="585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Suspension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outputs</a:t>
            </a:r>
            <a:r>
              <a:rPr lang="en-US" dirty="0" smtClean="0">
                <a:latin typeface="Book Antiqua" pitchFamily="18" charset="0"/>
              </a:rPr>
              <a:t> are </a:t>
            </a:r>
            <a:r>
              <a:rPr lang="en-US" b="1" dirty="0" smtClean="0">
                <a:latin typeface="Book Antiqua" pitchFamily="18" charset="0"/>
              </a:rPr>
              <a:t>electrical signals to the shock absorber/strut actuators</a:t>
            </a:r>
            <a:r>
              <a:rPr lang="en-US" dirty="0" smtClean="0">
                <a:latin typeface="Book Antiqua" pitchFamily="18" charset="0"/>
              </a:rPr>
              <a:t> and to the </a:t>
            </a:r>
            <a:r>
              <a:rPr lang="en-US" b="1" dirty="0" smtClean="0">
                <a:latin typeface="Book Antiqua" pitchFamily="18" charset="0"/>
              </a:rPr>
              <a:t>motor/compressor</a:t>
            </a:r>
            <a:r>
              <a:rPr lang="en-US" dirty="0" smtClean="0">
                <a:latin typeface="Book Antiqua" pitchFamily="18" charset="0"/>
              </a:rPr>
              <a:t> that pressurizes the pneumatic springs.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actuators can be </a:t>
            </a:r>
            <a:r>
              <a:rPr lang="en-US" b="1" dirty="0" smtClean="0">
                <a:latin typeface="Book Antiqua" pitchFamily="18" charset="0"/>
              </a:rPr>
              <a:t>solenoid-operated orifices</a:t>
            </a:r>
            <a:r>
              <a:rPr lang="en-US" dirty="0" smtClean="0">
                <a:latin typeface="Book Antiqua" pitchFamily="18" charset="0"/>
              </a:rPr>
              <a:t> or </a:t>
            </a:r>
            <a:r>
              <a:rPr lang="en-US" b="1" dirty="0" smtClean="0">
                <a:latin typeface="Book Antiqua" pitchFamily="18" charset="0"/>
              </a:rPr>
              <a:t>motor-driven variable orifices</a:t>
            </a:r>
            <a:r>
              <a:rPr lang="en-US" dirty="0" smtClean="0">
                <a:latin typeface="Book Antiqua" pitchFamily="18" charset="0"/>
              </a:rPr>
              <a:t> or </a:t>
            </a:r>
            <a:r>
              <a:rPr lang="en-US" b="1" dirty="0" smtClean="0">
                <a:latin typeface="Book Antiqua" pitchFamily="18" charset="0"/>
              </a:rPr>
              <a:t>electromagnets for RH fluid-type variable viscosity struts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Control system </a:t>
            </a:r>
            <a:r>
              <a:rPr lang="en-US" dirty="0" smtClean="0">
                <a:latin typeface="Book Antiqua" pitchFamily="18" charset="0"/>
              </a:rPr>
              <a:t>is in the form of a </a:t>
            </a:r>
            <a:r>
              <a:rPr lang="en-US" b="1" dirty="0" smtClean="0">
                <a:latin typeface="Book Antiqua" pitchFamily="18" charset="0"/>
              </a:rPr>
              <a:t>microprocessor-based digital controller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inputs from sensors </a:t>
            </a:r>
            <a:r>
              <a:rPr lang="en-US" dirty="0" smtClean="0">
                <a:latin typeface="Book Antiqua" pitchFamily="18" charset="0"/>
              </a:rPr>
              <a:t>are </a:t>
            </a:r>
            <a:r>
              <a:rPr lang="en-US" b="1" dirty="0" smtClean="0">
                <a:latin typeface="Book Antiqua" pitchFamily="18" charset="0"/>
              </a:rPr>
              <a:t>sampled, converted to digital format, and stored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relative body/wheel motion</a:t>
            </a:r>
            <a:r>
              <a:rPr lang="en-US" dirty="0" smtClean="0">
                <a:latin typeface="Book Antiqua" pitchFamily="18" charset="0"/>
              </a:rPr>
              <a:t> can be used </a:t>
            </a:r>
            <a:r>
              <a:rPr lang="en-US" b="1" dirty="0" smtClean="0">
                <a:latin typeface="Book Antiqua" pitchFamily="18" charset="0"/>
              </a:rPr>
              <a:t>to estimate tire normal force</a:t>
            </a:r>
            <a:r>
              <a:rPr lang="en-US" dirty="0" smtClean="0">
                <a:latin typeface="Book Antiqua" pitchFamily="18" charset="0"/>
              </a:rPr>
              <a:t>, and </a:t>
            </a:r>
            <a:r>
              <a:rPr lang="en-US" b="1" dirty="0" smtClean="0">
                <a:latin typeface="Book Antiqua" pitchFamily="18" charset="0"/>
              </a:rPr>
              <a:t>damping is then adjusted to try to optimize this normal force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Suspension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yaw rate sensor </a:t>
            </a:r>
            <a:r>
              <a:rPr lang="en-US" dirty="0" smtClean="0">
                <a:latin typeface="Book Antiqua" pitchFamily="18" charset="0"/>
              </a:rPr>
              <a:t>provides data which, in relationship to vehicle speed and steering input measurements, can be used </a:t>
            </a:r>
            <a:r>
              <a:rPr lang="en-US" b="1" dirty="0" smtClean="0">
                <a:latin typeface="Book Antiqua" pitchFamily="18" charset="0"/>
              </a:rPr>
              <a:t>to evaluate cornering performance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certain vehicles, these measurements combine in an algorithm that is used </a:t>
            </a:r>
            <a:r>
              <a:rPr lang="en-US" b="1" dirty="0" smtClean="0">
                <a:latin typeface="Book Antiqua" pitchFamily="18" charset="0"/>
              </a:rPr>
              <a:t>to activate the electro-hydraulic brakes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Under program control in accordance with the control strategy, the electronic control system </a:t>
            </a:r>
            <a:r>
              <a:rPr lang="en-US" b="1" dirty="0" smtClean="0">
                <a:latin typeface="Book Antiqua" pitchFamily="18" charset="0"/>
              </a:rPr>
              <a:t>generates output electrical signals to the various actuators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variable damping actuators</a:t>
            </a:r>
            <a:r>
              <a:rPr lang="en-US" dirty="0" smtClean="0">
                <a:latin typeface="Book Antiqua" pitchFamily="18" charset="0"/>
              </a:rPr>
              <a:t> vary either the </a:t>
            </a:r>
            <a:r>
              <a:rPr lang="en-US" b="1" dirty="0" smtClean="0">
                <a:latin typeface="Book Antiqua" pitchFamily="18" charset="0"/>
              </a:rPr>
              <a:t>oil passage orifice or the RH fluid viscosity</a:t>
            </a:r>
            <a:r>
              <a:rPr lang="en-US" dirty="0" smtClean="0">
                <a:latin typeface="Book Antiqua" pitchFamily="18" charset="0"/>
              </a:rPr>
              <a:t> independently at each wheel </a:t>
            </a:r>
            <a:r>
              <a:rPr lang="en-US" b="1" dirty="0" smtClean="0">
                <a:latin typeface="Book Antiqua" pitchFamily="18" charset="0"/>
              </a:rPr>
              <a:t>to obtain the desired damping</a:t>
            </a:r>
            <a:r>
              <a:rPr lang="en-US" dirty="0" smtClean="0">
                <a:latin typeface="Book Antiqua" pitchFamily="18" charset="0"/>
              </a:rPr>
              <a:t> for that wheel.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Vehicle Motion Control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01859"/>
            <a:ext cx="12191999" cy="60561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term </a:t>
            </a:r>
            <a:r>
              <a:rPr lang="en-US" b="1" dirty="0" smtClean="0">
                <a:latin typeface="Book Antiqua" pitchFamily="18" charset="0"/>
              </a:rPr>
              <a:t>vehicle motion</a:t>
            </a:r>
            <a:r>
              <a:rPr lang="en-US" dirty="0" smtClean="0">
                <a:latin typeface="Book Antiqua" pitchFamily="18" charset="0"/>
              </a:rPr>
              <a:t> refers to its </a:t>
            </a:r>
            <a:r>
              <a:rPr lang="en-US" b="1" dirty="0" smtClean="0">
                <a:latin typeface="Book Antiqua" pitchFamily="18" charset="0"/>
              </a:rPr>
              <a:t>translation along and rotation about all three axes </a:t>
            </a:r>
            <a:r>
              <a:rPr lang="en-US" dirty="0" smtClean="0">
                <a:latin typeface="Book Antiqua" pitchFamily="18" charset="0"/>
              </a:rPr>
              <a:t>(i.e., longitudinal, lateral, and vertical).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By the term </a:t>
            </a:r>
            <a:r>
              <a:rPr lang="en-US" b="1" dirty="0" smtClean="0">
                <a:latin typeface="Book Antiqua" pitchFamily="18" charset="0"/>
              </a:rPr>
              <a:t>longitudinal axis</a:t>
            </a:r>
            <a:r>
              <a:rPr lang="en-US" dirty="0" smtClean="0">
                <a:latin typeface="Book Antiqua" pitchFamily="18" charset="0"/>
              </a:rPr>
              <a:t>, we mean the axis that is </a:t>
            </a:r>
            <a:r>
              <a:rPr lang="en-US" b="1" dirty="0" smtClean="0">
                <a:latin typeface="Book Antiqua" pitchFamily="18" charset="0"/>
              </a:rPr>
              <a:t>parallel to the ground (vehicle at rest) along the length of the car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lateral axis</a:t>
            </a:r>
            <a:r>
              <a:rPr lang="en-US" dirty="0" smtClean="0">
                <a:latin typeface="Book Antiqua" pitchFamily="18" charset="0"/>
              </a:rPr>
              <a:t> is </a:t>
            </a:r>
            <a:r>
              <a:rPr lang="en-US" b="1" dirty="0" smtClean="0">
                <a:latin typeface="Book Antiqua" pitchFamily="18" charset="0"/>
              </a:rPr>
              <a:t>orthogonal to the longitudinal axis</a:t>
            </a:r>
            <a:r>
              <a:rPr lang="en-US" dirty="0" smtClean="0">
                <a:latin typeface="Book Antiqua" pitchFamily="18" charset="0"/>
              </a:rPr>
              <a:t> and is also </a:t>
            </a:r>
            <a:r>
              <a:rPr lang="en-US" b="1" dirty="0" smtClean="0">
                <a:latin typeface="Book Antiqua" pitchFamily="18" charset="0"/>
              </a:rPr>
              <a:t>parallel to the ground (vehicle at rest)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vertical axis</a:t>
            </a:r>
            <a:r>
              <a:rPr lang="en-US" dirty="0" smtClean="0">
                <a:latin typeface="Book Antiqua" pitchFamily="18" charset="0"/>
              </a:rPr>
              <a:t> is </a:t>
            </a:r>
            <a:r>
              <a:rPr lang="en-US" b="1" dirty="0" smtClean="0">
                <a:latin typeface="Book Antiqua" pitchFamily="18" charset="0"/>
              </a:rPr>
              <a:t>orthogonal to both the longitudinal and lateral axes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Rotations of the vehicle around these three axes correspond to </a:t>
            </a:r>
            <a:r>
              <a:rPr lang="en-US" b="1" dirty="0" smtClean="0">
                <a:latin typeface="Book Antiqua" pitchFamily="18" charset="0"/>
              </a:rPr>
              <a:t>angular displacement of the car body in roll, yaw, and pitch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Steering Control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steering effort</a:t>
            </a:r>
            <a:r>
              <a:rPr lang="en-US" dirty="0" smtClean="0">
                <a:latin typeface="Book Antiqua" pitchFamily="18" charset="0"/>
              </a:rPr>
              <a:t> required of the driver </a:t>
            </a:r>
            <a:r>
              <a:rPr lang="en-US" b="1" dirty="0" smtClean="0">
                <a:latin typeface="Book Antiqua" pitchFamily="18" charset="0"/>
              </a:rPr>
              <a:t>to overcome restoring torque</a:t>
            </a:r>
            <a:r>
              <a:rPr lang="en-US" dirty="0" smtClean="0">
                <a:latin typeface="Book Antiqua" pitchFamily="18" charset="0"/>
              </a:rPr>
              <a:t>, generally </a:t>
            </a:r>
            <a:r>
              <a:rPr lang="en-US" b="1" dirty="0" smtClean="0">
                <a:latin typeface="Book Antiqua" pitchFamily="18" charset="0"/>
              </a:rPr>
              <a:t>decreases with vehicle speed and increases with steering angle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Traditionally, the steering effort required by the driver has been reduced by incorporating a hydraulic power steering system in the vehicle.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Whenever there is a </a:t>
            </a:r>
            <a:r>
              <a:rPr lang="en-US" b="1" dirty="0" smtClean="0">
                <a:latin typeface="Book Antiqua" pitchFamily="18" charset="0"/>
              </a:rPr>
              <a:t>steering input</a:t>
            </a:r>
            <a:r>
              <a:rPr lang="en-US" dirty="0" smtClean="0">
                <a:latin typeface="Book Antiqua" pitchFamily="18" charset="0"/>
              </a:rPr>
              <a:t> from the driver, </a:t>
            </a:r>
            <a:r>
              <a:rPr lang="en-US" b="1" dirty="0" smtClean="0">
                <a:latin typeface="Book Antiqua" pitchFamily="18" charset="0"/>
              </a:rPr>
              <a:t>hydraulic pressure</a:t>
            </a:r>
            <a:r>
              <a:rPr lang="en-US" dirty="0" smtClean="0">
                <a:latin typeface="Book Antiqua" pitchFamily="18" charset="0"/>
              </a:rPr>
              <a:t> from an </a:t>
            </a:r>
            <a:r>
              <a:rPr lang="en-US" b="1" dirty="0" smtClean="0">
                <a:latin typeface="Book Antiqua" pitchFamily="18" charset="0"/>
              </a:rPr>
              <a:t>engine-driven pump</a:t>
            </a:r>
            <a:r>
              <a:rPr lang="en-US" dirty="0" smtClean="0">
                <a:latin typeface="Book Antiqua" pitchFamily="18" charset="0"/>
              </a:rPr>
              <a:t> is applied to a </a:t>
            </a:r>
            <a:r>
              <a:rPr lang="en-US" b="1" dirty="0" smtClean="0">
                <a:latin typeface="Book Antiqua" pitchFamily="18" charset="0"/>
              </a:rPr>
              <a:t>hydraulic cylinder </a:t>
            </a:r>
            <a:r>
              <a:rPr lang="en-US" dirty="0" smtClean="0">
                <a:latin typeface="Book Antiqua" pitchFamily="18" charset="0"/>
              </a:rPr>
              <a:t>that </a:t>
            </a:r>
            <a:r>
              <a:rPr lang="en-US" b="1" dirty="0" smtClean="0">
                <a:latin typeface="Book Antiqua" pitchFamily="18" charset="0"/>
              </a:rPr>
              <a:t>boosts the steering effort </a:t>
            </a:r>
            <a:r>
              <a:rPr lang="en-US" dirty="0" smtClean="0">
                <a:latin typeface="Book Antiqua" pitchFamily="18" charset="0"/>
              </a:rPr>
              <a:t>of the driver.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Typically, the </a:t>
            </a:r>
            <a:r>
              <a:rPr lang="en-US" b="1" dirty="0" smtClean="0">
                <a:latin typeface="Book Antiqua" pitchFamily="18" charset="0"/>
              </a:rPr>
              <a:t>effort available from the pump increases with engine speed </a:t>
            </a:r>
            <a:r>
              <a:rPr lang="en-US" dirty="0" smtClean="0">
                <a:latin typeface="Book Antiqua" pitchFamily="18" charset="0"/>
              </a:rPr>
              <a:t>(i.e., with vehicle speed), whereas </a:t>
            </a:r>
            <a:r>
              <a:rPr lang="en-US" b="1" dirty="0" smtClean="0">
                <a:latin typeface="Book Antiqua" pitchFamily="18" charset="0"/>
              </a:rPr>
              <a:t>the required effort decreases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Steering Control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Using electronic control of power steering, the </a:t>
            </a:r>
            <a:r>
              <a:rPr lang="en-US" b="1" dirty="0" smtClean="0">
                <a:latin typeface="Book Antiqua" pitchFamily="18" charset="0"/>
              </a:rPr>
              <a:t>available steering boost is reduced</a:t>
            </a:r>
            <a:r>
              <a:rPr lang="en-US" dirty="0" smtClean="0">
                <a:latin typeface="Book Antiqua" pitchFamily="18" charset="0"/>
              </a:rPr>
              <a:t> by </a:t>
            </a:r>
            <a:r>
              <a:rPr lang="en-US" b="1" dirty="0" smtClean="0">
                <a:latin typeface="Book Antiqua" pitchFamily="18" charset="0"/>
              </a:rPr>
              <a:t>controlling a pressure relief valve on the power steering pump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An </a:t>
            </a:r>
            <a:r>
              <a:rPr lang="en-US" b="1" dirty="0" smtClean="0">
                <a:latin typeface="Book Antiqua" pitchFamily="18" charset="0"/>
              </a:rPr>
              <a:t>alternative power steering</a:t>
            </a:r>
            <a:r>
              <a:rPr lang="en-US" dirty="0" smtClean="0">
                <a:latin typeface="Book Antiqua" pitchFamily="18" charset="0"/>
              </a:rPr>
              <a:t> scheme utilizes a </a:t>
            </a:r>
            <a:r>
              <a:rPr lang="en-US" b="1" dirty="0" smtClean="0">
                <a:latin typeface="Book Antiqua" pitchFamily="18" charset="0"/>
              </a:rPr>
              <a:t>special electric motor</a:t>
            </a:r>
            <a:r>
              <a:rPr lang="en-US" dirty="0" smtClean="0">
                <a:latin typeface="Book Antiqua" pitchFamily="18" charset="0"/>
              </a:rPr>
              <a:t> to provide the </a:t>
            </a:r>
            <a:r>
              <a:rPr lang="en-US" b="1" dirty="0" smtClean="0">
                <a:latin typeface="Book Antiqua" pitchFamily="18" charset="0"/>
              </a:rPr>
              <a:t>boost required instead of the hydraulic boost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Electronic control </a:t>
            </a:r>
            <a:r>
              <a:rPr lang="en-US" dirty="0" smtClean="0">
                <a:latin typeface="Book Antiqua" pitchFamily="18" charset="0"/>
              </a:rPr>
              <a:t>of electric boost systems is </a:t>
            </a:r>
            <a:r>
              <a:rPr lang="en-US" b="1" dirty="0" smtClean="0">
                <a:latin typeface="Book Antiqua" pitchFamily="18" charset="0"/>
              </a:rPr>
              <a:t>straightforward</a:t>
            </a:r>
            <a:r>
              <a:rPr lang="en-US" dirty="0" smtClean="0">
                <a:latin typeface="Book Antiqua" pitchFamily="18" charset="0"/>
              </a:rPr>
              <a:t> and can be accomplished </a:t>
            </a:r>
            <a:r>
              <a:rPr lang="en-US" b="1" dirty="0" smtClean="0">
                <a:latin typeface="Book Antiqua" pitchFamily="18" charset="0"/>
              </a:rPr>
              <a:t>without any energy conversion from electrical power to mechanical actuation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Moreover, electronic control offers </a:t>
            </a:r>
            <a:r>
              <a:rPr lang="en-US" b="1" dirty="0" smtClean="0">
                <a:latin typeface="Book Antiqua" pitchFamily="18" charset="0"/>
              </a:rPr>
              <a:t>very sophisticated adaptive control </a:t>
            </a:r>
            <a:r>
              <a:rPr lang="en-US" dirty="0" smtClean="0">
                <a:latin typeface="Book Antiqua" pitchFamily="18" charset="0"/>
              </a:rPr>
              <a:t>in which the </a:t>
            </a:r>
            <a:r>
              <a:rPr lang="en-US" b="1" dirty="0" smtClean="0">
                <a:latin typeface="Book Antiqua" pitchFamily="18" charset="0"/>
              </a:rPr>
              <a:t>system can adapt to the driving environment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Steering Control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" y="858129"/>
            <a:ext cx="12191998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the </a:t>
            </a:r>
            <a:r>
              <a:rPr lang="en-US" b="1" dirty="0" smtClean="0">
                <a:latin typeface="Book Antiqua" pitchFamily="18" charset="0"/>
              </a:rPr>
              <a:t>four-wheel steering systems</a:t>
            </a:r>
            <a:r>
              <a:rPr lang="en-US" dirty="0" smtClean="0">
                <a:latin typeface="Book Antiqua" pitchFamily="18" charset="0"/>
              </a:rPr>
              <a:t> (4WS) equipped vehicles, the </a:t>
            </a:r>
            <a:r>
              <a:rPr lang="en-US" b="1" dirty="0" smtClean="0">
                <a:latin typeface="Book Antiqua" pitchFamily="18" charset="0"/>
              </a:rPr>
              <a:t>front wheels are directly linked mechanically to the steering wheel</a:t>
            </a:r>
            <a:r>
              <a:rPr lang="en-US" dirty="0" smtClean="0">
                <a:latin typeface="Book Antiqua" pitchFamily="18" charset="0"/>
              </a:rPr>
              <a:t>, as in traditional vehicles.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There is a </a:t>
            </a:r>
            <a:r>
              <a:rPr lang="en-US" b="1" dirty="0" smtClean="0">
                <a:latin typeface="Book Antiqua" pitchFamily="18" charset="0"/>
              </a:rPr>
              <a:t>power steering boost for the front wheels </a:t>
            </a:r>
            <a:r>
              <a:rPr lang="en-US" dirty="0" smtClean="0">
                <a:latin typeface="Book Antiqua" pitchFamily="18" charset="0"/>
              </a:rPr>
              <a:t>as in a standard two-wheel steering system.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rear wheels are steered under the control of a microcontroller via an actuator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4WS configuration is shown.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T</a:t>
            </a:r>
            <a:r>
              <a:rPr lang="en-US" dirty="0" smtClean="0">
                <a:latin typeface="Book Antiqua" pitchFamily="18" charset="0"/>
              </a:rPr>
              <a:t>he front wheels are steered to a </a:t>
            </a:r>
            <a:r>
              <a:rPr lang="en-US" b="1" dirty="0" smtClean="0">
                <a:latin typeface="Book Antiqua" pitchFamily="18" charset="0"/>
              </a:rPr>
              <a:t>steering angle </a:t>
            </a:r>
            <a:r>
              <a:rPr lang="el-GR" b="1" dirty="0" smtClean="0">
                <a:latin typeface="Book Antiqua" pitchFamily="18" charset="0"/>
              </a:rPr>
              <a:t>δ</a:t>
            </a:r>
            <a:r>
              <a:rPr lang="en-US" b="1" baseline="-25000" dirty="0" smtClean="0">
                <a:latin typeface="Book Antiqua" pitchFamily="18" charset="0"/>
              </a:rPr>
              <a:t>f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by the driver’s steering wheel input.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</a:t>
            </a:r>
            <a:r>
              <a:rPr lang="en-US" b="1" dirty="0" smtClean="0">
                <a:latin typeface="Book Antiqua" pitchFamily="18" charset="0"/>
              </a:rPr>
              <a:t>sensor (S) measures the steering angle</a:t>
            </a:r>
            <a:r>
              <a:rPr lang="en-US" dirty="0" smtClean="0">
                <a:latin typeface="Book Antiqua" pitchFamily="18" charset="0"/>
              </a:rPr>
              <a:t> and another </a:t>
            </a:r>
            <a:r>
              <a:rPr lang="en-US" b="1" dirty="0" smtClean="0">
                <a:latin typeface="Book Antiqua" pitchFamily="18" charset="0"/>
              </a:rPr>
              <a:t>sensor (U) gives the vehicle speed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Steering Control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microcontroller (C) determines the desired rear steering angle </a:t>
            </a:r>
            <a:r>
              <a:rPr lang="el-GR" b="1" dirty="0" smtClean="0">
                <a:latin typeface="Book Antiqua" pitchFamily="18" charset="0"/>
              </a:rPr>
              <a:t>δ</a:t>
            </a:r>
            <a:r>
              <a:rPr lang="en-US" b="1" baseline="-25000" dirty="0" smtClean="0">
                <a:latin typeface="Book Antiqua" pitchFamily="18" charset="0"/>
              </a:rPr>
              <a:t>r</a:t>
            </a:r>
            <a:r>
              <a:rPr lang="en-US" b="1" dirty="0" smtClean="0">
                <a:latin typeface="Book Antiqua" pitchFamily="18" charset="0"/>
              </a:rPr>
              <a:t> under program control as a function of speed and front steering angle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888" y="1141095"/>
            <a:ext cx="9481625" cy="412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Steering Control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For </a:t>
            </a:r>
            <a:r>
              <a:rPr lang="en-US" b="1" dirty="0" smtClean="0">
                <a:latin typeface="Book Antiqua" pitchFamily="18" charset="0"/>
              </a:rPr>
              <a:t>speeds below 10 mph</a:t>
            </a:r>
            <a:r>
              <a:rPr lang="en-US" dirty="0" smtClean="0">
                <a:latin typeface="Book Antiqua" pitchFamily="18" charset="0"/>
              </a:rPr>
              <a:t>, the </a:t>
            </a:r>
            <a:r>
              <a:rPr lang="en-US" b="1" dirty="0" smtClean="0">
                <a:latin typeface="Book Antiqua" pitchFamily="18" charset="0"/>
              </a:rPr>
              <a:t>rear steering angle is in the opposite direction to the front steering angle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control strategy has the effect of </a:t>
            </a:r>
            <a:r>
              <a:rPr lang="en-US" b="1" dirty="0" smtClean="0">
                <a:latin typeface="Book Antiqua" pitchFamily="18" charset="0"/>
              </a:rPr>
              <a:t>decreasing the car’s turning radius</a:t>
            </a:r>
            <a:r>
              <a:rPr lang="en-US" dirty="0" smtClean="0">
                <a:latin typeface="Book Antiqua" pitchFamily="18" charset="0"/>
              </a:rPr>
              <a:t> by as much as 30% from the value it has for front wheel steering only.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Consequently, the </a:t>
            </a:r>
            <a:r>
              <a:rPr lang="en-US" b="1" dirty="0" smtClean="0">
                <a:latin typeface="Book Antiqua" pitchFamily="18" charset="0"/>
              </a:rPr>
              <a:t>maneuvering ability of the car at low speeds is enhanced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At </a:t>
            </a:r>
            <a:r>
              <a:rPr lang="en-US" b="1" dirty="0" smtClean="0">
                <a:latin typeface="Book Antiqua" pitchFamily="18" charset="0"/>
              </a:rPr>
              <a:t>intermediate speeds </a:t>
            </a:r>
            <a:r>
              <a:rPr lang="en-US" dirty="0" smtClean="0">
                <a:latin typeface="Book Antiqua" pitchFamily="18" charset="0"/>
              </a:rPr>
              <a:t>(e.g., 11mph &lt; U &lt; 30mph), the </a:t>
            </a:r>
            <a:r>
              <a:rPr lang="en-US" b="1" dirty="0" smtClean="0">
                <a:latin typeface="Book Antiqua" pitchFamily="18" charset="0"/>
              </a:rPr>
              <a:t>steering might be front wheel only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At </a:t>
            </a:r>
            <a:r>
              <a:rPr lang="en-US" b="1" dirty="0" smtClean="0">
                <a:latin typeface="Book Antiqua" pitchFamily="18" charset="0"/>
              </a:rPr>
              <a:t>higher speeds </a:t>
            </a:r>
            <a:r>
              <a:rPr lang="en-US" dirty="0" smtClean="0">
                <a:latin typeface="Book Antiqua" pitchFamily="18" charset="0"/>
              </a:rPr>
              <a:t>(including highway cruise), the </a:t>
            </a:r>
            <a:r>
              <a:rPr lang="en-US" b="1" dirty="0" smtClean="0">
                <a:latin typeface="Book Antiqua" pitchFamily="18" charset="0"/>
              </a:rPr>
              <a:t>front and rear wheels are steered in the same direction</a:t>
            </a:r>
            <a:r>
              <a:rPr lang="en-US" dirty="0" smtClean="0">
                <a:latin typeface="Book Antiqua" pitchFamily="18" charset="0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Steering Control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At least one automaker has an </a:t>
            </a:r>
            <a:r>
              <a:rPr lang="en-US" b="1" dirty="0" smtClean="0">
                <a:latin typeface="Book Antiqua" pitchFamily="18" charset="0"/>
              </a:rPr>
              <a:t>interesting strategy for higher speeds </a:t>
            </a:r>
            <a:r>
              <a:rPr lang="en-US" dirty="0" smtClean="0">
                <a:latin typeface="Book Antiqua" pitchFamily="18" charset="0"/>
              </a:rPr>
              <a:t>(e.g., at highway cruise speed).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this strategy, the </a:t>
            </a:r>
            <a:r>
              <a:rPr lang="en-US" b="1" dirty="0" smtClean="0">
                <a:latin typeface="Book Antiqua" pitchFamily="18" charset="0"/>
              </a:rPr>
              <a:t>rear wheels turn in the opposite direction to the front wheels for a very short period</a:t>
            </a:r>
            <a:r>
              <a:rPr lang="en-US" dirty="0" smtClean="0">
                <a:latin typeface="Book Antiqua" pitchFamily="18" charset="0"/>
              </a:rPr>
              <a:t> (on the order of one second) and </a:t>
            </a:r>
            <a:r>
              <a:rPr lang="en-US" b="1" dirty="0" smtClean="0">
                <a:latin typeface="Book Antiqua" pitchFamily="18" charset="0"/>
              </a:rPr>
              <a:t>then turn in the same direction as the front wheels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strategy has a </a:t>
            </a:r>
            <a:r>
              <a:rPr lang="en-US" b="1" dirty="0" smtClean="0">
                <a:latin typeface="Book Antiqua" pitchFamily="18" charset="0"/>
              </a:rPr>
              <a:t>beneficial effect on maneuvers such as lane changes on the highway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Figure illustrates the </a:t>
            </a:r>
            <a:r>
              <a:rPr lang="en-US" b="1" dirty="0" smtClean="0">
                <a:latin typeface="Book Antiqua" pitchFamily="18" charset="0"/>
              </a:rPr>
              <a:t>lane change</a:t>
            </a:r>
            <a:r>
              <a:rPr lang="en-US" dirty="0" smtClean="0">
                <a:latin typeface="Book Antiqua" pitchFamily="18" charset="0"/>
              </a:rPr>
              <a:t> for front wheel steering and for this latter 4WS strategy, in which the same front steering angle was used.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Steering Control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Notice that the </a:t>
            </a:r>
            <a:r>
              <a:rPr lang="en-US" b="1" dirty="0" smtClean="0">
                <a:latin typeface="Book Antiqua" pitchFamily="18" charset="0"/>
              </a:rPr>
              <a:t>4WS strategy yields a lane change in a shorter distance </a:t>
            </a:r>
            <a:r>
              <a:rPr lang="en-US" dirty="0" smtClean="0">
                <a:latin typeface="Book Antiqua" pitchFamily="18" charset="0"/>
              </a:rPr>
              <a:t>and </a:t>
            </a:r>
            <a:r>
              <a:rPr lang="en-US" b="1" dirty="0" smtClean="0">
                <a:latin typeface="Book Antiqua" pitchFamily="18" charset="0"/>
              </a:rPr>
              <a:t>avoids the overshoot </a:t>
            </a:r>
            <a:r>
              <a:rPr lang="en-US" dirty="0" smtClean="0">
                <a:latin typeface="Book Antiqua" pitchFamily="18" charset="0"/>
              </a:rPr>
              <a:t>common in a standard-steering vehicle.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145" y="1160144"/>
            <a:ext cx="10030264" cy="38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Steering Control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 </a:t>
            </a:r>
            <a:r>
              <a:rPr lang="en-US" sz="2600" b="1" dirty="0" smtClean="0">
                <a:latin typeface="Book Antiqua" pitchFamily="18" charset="0"/>
              </a:rPr>
              <a:t>Turning the wheels in the same direction at cruising speeds </a:t>
            </a:r>
            <a:r>
              <a:rPr lang="en-US" sz="2600" dirty="0" smtClean="0">
                <a:latin typeface="Book Antiqua" pitchFamily="18" charset="0"/>
              </a:rPr>
              <a:t>has another benefit for a </a:t>
            </a:r>
            <a:r>
              <a:rPr lang="en-US" sz="2600" b="1" dirty="0" smtClean="0">
                <a:latin typeface="Book Antiqua" pitchFamily="18" charset="0"/>
              </a:rPr>
              <a:t>vehicle towing a trailer</a:t>
            </a:r>
            <a:r>
              <a:rPr lang="en-US" sz="2600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 When </a:t>
            </a:r>
            <a:r>
              <a:rPr lang="en-US" sz="2600" b="1" dirty="0" smtClean="0">
                <a:latin typeface="Book Antiqua" pitchFamily="18" charset="0"/>
              </a:rPr>
              <a:t>front and rear wheels turn in the same direction</a:t>
            </a:r>
            <a:r>
              <a:rPr lang="en-US" sz="2600" dirty="0" smtClean="0">
                <a:latin typeface="Book Antiqua" pitchFamily="18" charset="0"/>
              </a:rPr>
              <a:t>, the </a:t>
            </a:r>
            <a:r>
              <a:rPr lang="en-US" sz="2600" b="1" dirty="0" smtClean="0">
                <a:latin typeface="Book Antiqua" pitchFamily="18" charset="0"/>
              </a:rPr>
              <a:t>angle between the car and trailer axes is less than it is for front wheel steering only</a:t>
            </a:r>
            <a:r>
              <a:rPr lang="en-US" sz="2600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 The reduction in this angle means that the </a:t>
            </a:r>
            <a:r>
              <a:rPr lang="en-US" sz="2600" b="1" dirty="0" smtClean="0">
                <a:latin typeface="Book Antiqua" pitchFamily="18" charset="0"/>
              </a:rPr>
              <a:t>lateral force applied to the rear wheels by the trailer in curves is less than that for front wheel only steering</a:t>
            </a:r>
            <a:r>
              <a:rPr lang="en-US" sz="2600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 This lateral force reduction </a:t>
            </a:r>
            <a:r>
              <a:rPr lang="en-US" sz="2600" b="1" dirty="0" smtClean="0">
                <a:latin typeface="Book Antiqua" pitchFamily="18" charset="0"/>
              </a:rPr>
              <a:t>improves the stability of the car or truck/trailer combination relative to front steering only</a:t>
            </a:r>
            <a:r>
              <a:rPr lang="en-US" sz="2600" dirty="0" smtClean="0">
                <a:latin typeface="Book Antiqua" pitchFamily="18" charset="0"/>
              </a:rPr>
              <a:t>.</a:t>
            </a:r>
            <a:endParaRPr lang="en-US" sz="2600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Modern Automotive Instrumentation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ook Antiqua" pitchFamily="18" charset="0"/>
              </a:rPr>
              <a:t> General block diagram for instrumentation</a:t>
            </a:r>
            <a:r>
              <a:rPr lang="en-US" dirty="0" smtClean="0">
                <a:latin typeface="Book Antiqua" pitchFamily="18" charset="0"/>
              </a:rPr>
              <a:t> is shown.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In electronic instrumentation, a </a:t>
            </a:r>
            <a:r>
              <a:rPr lang="en-US" b="1" dirty="0" smtClean="0">
                <a:latin typeface="Book Antiqua" pitchFamily="18" charset="0"/>
              </a:rPr>
              <a:t>sensor</a:t>
            </a:r>
            <a:r>
              <a:rPr lang="en-US" dirty="0" smtClean="0">
                <a:latin typeface="Book Antiqua" pitchFamily="18" charset="0"/>
              </a:rPr>
              <a:t> is required </a:t>
            </a:r>
            <a:r>
              <a:rPr lang="en-US" b="1" dirty="0" smtClean="0">
                <a:latin typeface="Book Antiqua" pitchFamily="18" charset="0"/>
              </a:rPr>
              <a:t>to convert any nonelectrical signal to an equivalent voltage or current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Electronic signal processing</a:t>
            </a:r>
            <a:r>
              <a:rPr lang="en-US" dirty="0" smtClean="0">
                <a:latin typeface="Book Antiqua" pitchFamily="18" charset="0"/>
              </a:rPr>
              <a:t> is then performed on the sensor output </a:t>
            </a:r>
            <a:r>
              <a:rPr lang="en-US" b="1" dirty="0" smtClean="0">
                <a:latin typeface="Book Antiqua" pitchFamily="18" charset="0"/>
              </a:rPr>
              <a:t>to produce an electrical signal that is capable of driving the display device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display device is read by the vehicle driver.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If a quantity to be measured is already in electrical form, this signal can be used directly and no sensor is required.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003" y="1626211"/>
            <a:ext cx="7863840" cy="14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Modern Automotive Instrumentation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block diagram of </a:t>
            </a:r>
            <a:r>
              <a:rPr lang="en-US" b="1" dirty="0" smtClean="0">
                <a:latin typeface="Book Antiqua" pitchFamily="18" charset="0"/>
              </a:rPr>
              <a:t>computer-based instrumentation system</a:t>
            </a:r>
            <a:r>
              <a:rPr lang="en-US" dirty="0" smtClean="0">
                <a:latin typeface="Book Antiqua" pitchFamily="18" charset="0"/>
              </a:rPr>
              <a:t> is shown. 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506" y="1561514"/>
            <a:ext cx="11296356" cy="485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Vehicle Motion Control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Roll</a:t>
            </a:r>
            <a:r>
              <a:rPr lang="en-US" dirty="0" smtClean="0">
                <a:latin typeface="Book Antiqua" pitchFamily="18" charset="0"/>
              </a:rPr>
              <a:t> refers to </a:t>
            </a:r>
            <a:r>
              <a:rPr lang="en-US" b="1" dirty="0" smtClean="0">
                <a:latin typeface="Book Antiqua" pitchFamily="18" charset="0"/>
              </a:rPr>
              <a:t>angular displacement about the longitudinal axis</a:t>
            </a:r>
            <a:r>
              <a:rPr lang="en-US" dirty="0" smtClean="0">
                <a:latin typeface="Book Antiqua" pitchFamily="18" charset="0"/>
              </a:rPr>
              <a:t>; </a:t>
            </a:r>
          </a:p>
          <a:p>
            <a:pPr lvl="1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Book Antiqua" pitchFamily="18" charset="0"/>
              </a:rPr>
              <a:t> yaw</a:t>
            </a:r>
            <a:r>
              <a:rPr lang="en-US" sz="2400" dirty="0" smtClean="0">
                <a:latin typeface="Book Antiqua" pitchFamily="18" charset="0"/>
              </a:rPr>
              <a:t> refers to </a:t>
            </a:r>
            <a:r>
              <a:rPr lang="en-US" sz="2400" b="1" dirty="0" smtClean="0">
                <a:latin typeface="Book Antiqua" pitchFamily="18" charset="0"/>
              </a:rPr>
              <a:t>angular displacement about the vertical axis</a:t>
            </a:r>
            <a:r>
              <a:rPr lang="en-US" sz="2400" dirty="0" smtClean="0">
                <a:latin typeface="Book Antiqua" pitchFamily="18" charset="0"/>
              </a:rPr>
              <a:t>; and </a:t>
            </a:r>
          </a:p>
          <a:p>
            <a:pPr lvl="1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Book Antiqua" pitchFamily="18" charset="0"/>
              </a:rPr>
              <a:t> pitc</a:t>
            </a:r>
            <a:r>
              <a:rPr lang="en-US" sz="2400" dirty="0" smtClean="0">
                <a:latin typeface="Book Antiqua" pitchFamily="18" charset="0"/>
              </a:rPr>
              <a:t>h refers to </a:t>
            </a:r>
            <a:r>
              <a:rPr lang="en-US" sz="2400" b="1" dirty="0" smtClean="0">
                <a:latin typeface="Book Antiqua" pitchFamily="18" charset="0"/>
              </a:rPr>
              <a:t>angular displacement about the lateral axis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Electronic controls</a:t>
            </a:r>
            <a:r>
              <a:rPr lang="en-US" dirty="0" smtClean="0">
                <a:latin typeface="Book Antiqua" pitchFamily="18" charset="0"/>
              </a:rPr>
              <a:t> have been developed with the </a:t>
            </a:r>
            <a:r>
              <a:rPr lang="en-US" b="1" dirty="0" smtClean="0">
                <a:latin typeface="Book Antiqua" pitchFamily="18" charset="0"/>
              </a:rPr>
              <a:t>capability to regulate the motion along and about all three axes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forces that influence vehicle motion </a:t>
            </a:r>
            <a:r>
              <a:rPr lang="en-US" b="1" dirty="0" smtClean="0">
                <a:latin typeface="Book Antiqua" pitchFamily="18" charset="0"/>
              </a:rPr>
              <a:t>along the longitudinal axis</a:t>
            </a:r>
            <a:r>
              <a:rPr lang="en-US" dirty="0" smtClean="0">
                <a:latin typeface="Book Antiqua" pitchFamily="18" charset="0"/>
              </a:rPr>
              <a:t> include the </a:t>
            </a:r>
            <a:r>
              <a:rPr lang="en-US" b="1" dirty="0" smtClean="0">
                <a:latin typeface="Book Antiqua" pitchFamily="18" charset="0"/>
              </a:rPr>
              <a:t>power-train</a:t>
            </a:r>
            <a:r>
              <a:rPr lang="en-US" dirty="0" smtClean="0">
                <a:latin typeface="Book Antiqua" pitchFamily="18" charset="0"/>
              </a:rPr>
              <a:t> (including traction control), the </a:t>
            </a:r>
            <a:r>
              <a:rPr lang="en-US" b="1" dirty="0" smtClean="0">
                <a:latin typeface="Book Antiqua" pitchFamily="18" charset="0"/>
              </a:rPr>
              <a:t>brakes</a:t>
            </a:r>
            <a:r>
              <a:rPr lang="en-US" dirty="0" smtClean="0">
                <a:latin typeface="Book Antiqua" pitchFamily="18" charset="0"/>
              </a:rPr>
              <a:t>, the </a:t>
            </a:r>
            <a:r>
              <a:rPr lang="en-US" b="1" dirty="0" smtClean="0">
                <a:latin typeface="Book Antiqua" pitchFamily="18" charset="0"/>
              </a:rPr>
              <a:t>aerodynamic drag</a:t>
            </a:r>
            <a:r>
              <a:rPr lang="en-US" dirty="0" smtClean="0">
                <a:latin typeface="Book Antiqua" pitchFamily="18" charset="0"/>
              </a:rPr>
              <a:t>, and </a:t>
            </a:r>
            <a:r>
              <a:rPr lang="en-US" b="1" dirty="0" smtClean="0">
                <a:latin typeface="Book Antiqua" pitchFamily="18" charset="0"/>
              </a:rPr>
              <a:t>tire-rolling resistance</a:t>
            </a:r>
            <a:r>
              <a:rPr lang="en-US" dirty="0" smtClean="0">
                <a:latin typeface="Book Antiqua" pitchFamily="18" charset="0"/>
              </a:rPr>
              <a:t>, as well as the </a:t>
            </a:r>
            <a:r>
              <a:rPr lang="en-US" b="1" dirty="0" smtClean="0">
                <a:latin typeface="Book Antiqua" pitchFamily="18" charset="0"/>
              </a:rPr>
              <a:t>influence of gravity</a:t>
            </a:r>
            <a:r>
              <a:rPr lang="en-US" dirty="0" smtClean="0">
                <a:latin typeface="Book Antiqua" pitchFamily="18" charset="0"/>
              </a:rPr>
              <a:t> when the car is moving on a road with a </a:t>
            </a:r>
            <a:r>
              <a:rPr lang="en-US" b="1" dirty="0" smtClean="0">
                <a:latin typeface="Book Antiqua" pitchFamily="18" charset="0"/>
              </a:rPr>
              <a:t>nonzero inclination</a:t>
            </a:r>
            <a:r>
              <a:rPr lang="en-US" dirty="0" smtClean="0">
                <a:latin typeface="Book Antiqua" pitchFamily="18" charset="0"/>
              </a:rPr>
              <a:t> (or grade).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Modern Automotive Instrumentation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All measurements from the various sensors and switches are processed in a </a:t>
            </a:r>
            <a:r>
              <a:rPr lang="en-US" b="1" dirty="0" smtClean="0">
                <a:latin typeface="Book Antiqua" pitchFamily="18" charset="0"/>
              </a:rPr>
              <a:t>special-purpose digital computer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processed signals are </a:t>
            </a:r>
            <a:r>
              <a:rPr lang="en-US" b="1" dirty="0" smtClean="0">
                <a:latin typeface="Book Antiqua" pitchFamily="18" charset="0"/>
              </a:rPr>
              <a:t>routed to the appropriate display or warning message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display is termed as the </a:t>
            </a:r>
            <a:r>
              <a:rPr lang="en-US" b="1" dirty="0" smtClean="0">
                <a:latin typeface="Book Antiqua" pitchFamily="18" charset="0"/>
              </a:rPr>
              <a:t>instrument panel (IP)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 </a:t>
            </a:r>
            <a:r>
              <a:rPr lang="en-US" b="1" dirty="0" smtClean="0">
                <a:latin typeface="Book Antiqua" pitchFamily="18" charset="0"/>
              </a:rPr>
              <a:t>inputs</a:t>
            </a:r>
            <a:r>
              <a:rPr lang="en-US" dirty="0" smtClean="0">
                <a:latin typeface="Book Antiqua" pitchFamily="18" charset="0"/>
              </a:rPr>
              <a:t> to the instrumentation computer include </a:t>
            </a:r>
            <a:r>
              <a:rPr lang="en-US" b="1" dirty="0" smtClean="0">
                <a:latin typeface="Book Antiqua" pitchFamily="18" charset="0"/>
              </a:rPr>
              <a:t>sensors (or switches)</a:t>
            </a:r>
            <a:r>
              <a:rPr lang="en-US" dirty="0" smtClean="0">
                <a:latin typeface="Book Antiqua" pitchFamily="18" charset="0"/>
              </a:rPr>
              <a:t> for measuring (or sensing) various vehicle variables as well as </a:t>
            </a:r>
            <a:r>
              <a:rPr lang="en-US" b="1" dirty="0" smtClean="0">
                <a:latin typeface="Book Antiqua" pitchFamily="18" charset="0"/>
              </a:rPr>
              <a:t>diagnostic inputs</a:t>
            </a:r>
            <a:r>
              <a:rPr lang="en-US" dirty="0" smtClean="0">
                <a:latin typeface="Book Antiqua" pitchFamily="18" charset="0"/>
              </a:rPr>
              <a:t> from the other critical electronic subsystems.</a:t>
            </a: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Modern Automotive Instrumentation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vehicle status sensors </a:t>
            </a:r>
            <a:r>
              <a:rPr lang="en-US" dirty="0" smtClean="0">
                <a:latin typeface="Book Antiqua" pitchFamily="18" charset="0"/>
              </a:rPr>
              <a:t>may include any of the following: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	1. Fuel quantity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	2. Fuel pump pressure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	3. Fuel flow rate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	4. Vehicle speed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	5. Oil pressure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	6. Oil quantity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	7. Coolant temperature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	8. Outside ambient temperature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	9. Windshield washer fluid quantity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 Antiqua" pitchFamily="18" charset="0"/>
              </a:rPr>
              <a:t>	10. Brake fluid quantity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Modern Automotive Instrumentation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 In addition to these variables, the input may include </a:t>
            </a:r>
            <a:r>
              <a:rPr lang="en-US" sz="2600" b="1" dirty="0" smtClean="0">
                <a:latin typeface="Book Antiqua" pitchFamily="18" charset="0"/>
              </a:rPr>
              <a:t>switches for detecting open doors and trunk, as well as IP selection switches for multifunction displays</a:t>
            </a:r>
            <a:r>
              <a:rPr lang="en-US" sz="2600" dirty="0" smtClean="0">
                <a:latin typeface="Book Antiqua" pitchFamily="18" charset="0"/>
              </a:rPr>
              <a:t> that permit the driver </a:t>
            </a:r>
            <a:r>
              <a:rPr lang="en-US" sz="2600" b="1" dirty="0" smtClean="0">
                <a:latin typeface="Book Antiqua" pitchFamily="18" charset="0"/>
              </a:rPr>
              <a:t>to select from various display modes or measurement units</a:t>
            </a:r>
            <a:r>
              <a:rPr lang="en-US" sz="2600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 An </a:t>
            </a:r>
            <a:r>
              <a:rPr lang="en-US" sz="2600" b="1" dirty="0" smtClean="0">
                <a:latin typeface="Book Antiqua" pitchFamily="18" charset="0"/>
              </a:rPr>
              <a:t>important function</a:t>
            </a:r>
            <a:r>
              <a:rPr lang="en-US" sz="2600" dirty="0" smtClean="0">
                <a:latin typeface="Book Antiqua" pitchFamily="18" charset="0"/>
              </a:rPr>
              <a:t> of modern instrumentation systems is </a:t>
            </a:r>
            <a:r>
              <a:rPr lang="en-US" sz="2600" b="1" dirty="0" smtClean="0">
                <a:latin typeface="Book Antiqua" pitchFamily="18" charset="0"/>
              </a:rPr>
              <a:t>to receive diagnostic information from certain subsystems and to display appropriate warning messages</a:t>
            </a:r>
            <a:r>
              <a:rPr lang="en-US" sz="2600" dirty="0" smtClean="0">
                <a:latin typeface="Book Antiqua" pitchFamily="18" charset="0"/>
              </a:rPr>
              <a:t> to the driver.</a:t>
            </a:r>
          </a:p>
          <a:p>
            <a:pPr algn="just">
              <a:lnSpc>
                <a:spcPct val="200000"/>
              </a:lnSpc>
            </a:pPr>
            <a:endParaRPr lang="en-US" sz="2600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Input and Output Signal Conversion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Any </a:t>
            </a:r>
            <a:r>
              <a:rPr lang="en-US" b="1" dirty="0" smtClean="0">
                <a:latin typeface="Book Antiqua" pitchFamily="18" charset="0"/>
              </a:rPr>
              <a:t>single input</a:t>
            </a:r>
            <a:r>
              <a:rPr lang="en-US" dirty="0" smtClean="0">
                <a:latin typeface="Book Antiqua" pitchFamily="18" charset="0"/>
              </a:rPr>
              <a:t> can be </a:t>
            </a:r>
            <a:r>
              <a:rPr lang="en-US" b="1" dirty="0" smtClean="0">
                <a:latin typeface="Book Antiqua" pitchFamily="18" charset="0"/>
              </a:rPr>
              <a:t>either digital switched or analog</a:t>
            </a:r>
            <a:r>
              <a:rPr lang="en-US" dirty="0" smtClean="0">
                <a:latin typeface="Book Antiqua" pitchFamily="18" charset="0"/>
              </a:rPr>
              <a:t>, depending on the technology used for the sensor.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typical instrumentation computer is designed to accept all of these input formats.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typical system is designed with a separate input from each sensor or switch.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analog inputs</a:t>
            </a:r>
            <a:r>
              <a:rPr lang="en-US" dirty="0" smtClean="0">
                <a:latin typeface="Book Antiqua" pitchFamily="18" charset="0"/>
              </a:rPr>
              <a:t> must all be </a:t>
            </a:r>
            <a:r>
              <a:rPr lang="en-US" b="1" dirty="0" smtClean="0">
                <a:latin typeface="Book Antiqua" pitchFamily="18" charset="0"/>
              </a:rPr>
              <a:t>converted to digital format </a:t>
            </a:r>
            <a:r>
              <a:rPr lang="en-US" dirty="0" smtClean="0">
                <a:latin typeface="Book Antiqua" pitchFamily="18" charset="0"/>
              </a:rPr>
              <a:t>using an </a:t>
            </a:r>
            <a:r>
              <a:rPr lang="en-US" b="1" dirty="0" smtClean="0">
                <a:latin typeface="Book Antiqua" pitchFamily="18" charset="0"/>
              </a:rPr>
              <a:t>analog to digital (A/D) converter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Analog-to-Digital conversion is shown.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 digital inputs are already in the desired format.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conversion process requires an amount of time that depends primarily on the A/D converter.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Input and Output Signal Conversion contd……</a:t>
            </a:r>
            <a:endParaRPr lang="en-US" sz="3200" b="1" dirty="0">
              <a:latin typeface="Book Antiqu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446" y="1139483"/>
            <a:ext cx="9172135" cy="540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Input and Output Signal Conversion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After the conversion is complete, the </a:t>
            </a:r>
            <a:r>
              <a:rPr lang="en-US" b="1" dirty="0" smtClean="0">
                <a:latin typeface="Book Antiqua" pitchFamily="18" charset="0"/>
              </a:rPr>
              <a:t>digital outp</a:t>
            </a:r>
            <a:r>
              <a:rPr lang="en-US" dirty="0" smtClean="0">
                <a:latin typeface="Book Antiqua" pitchFamily="18" charset="0"/>
              </a:rPr>
              <a:t>ut generated by the ADC is the </a:t>
            </a:r>
            <a:r>
              <a:rPr lang="en-US" b="1" dirty="0" smtClean="0">
                <a:latin typeface="Book Antiqua" pitchFamily="18" charset="0"/>
              </a:rPr>
              <a:t>closest possible approximation to the equivalent analog voltage</a:t>
            </a:r>
            <a:r>
              <a:rPr lang="en-US" dirty="0" smtClean="0">
                <a:latin typeface="Book Antiqua" pitchFamily="18" charset="0"/>
              </a:rPr>
              <a:t>, using an M-bit binary number (where M is chosen by the designer and is normally between 8 and 32).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ADC then signals  the computer by changing the logic state on a separate lead, labeled as “conversion complete”, that is connected to the computer.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 output voltage of each analog sensor for which the computer performs signal processing must be converted in this way.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Once the conversion is complete, the </a:t>
            </a:r>
            <a:r>
              <a:rPr lang="en-US" b="1" dirty="0" smtClean="0">
                <a:latin typeface="Book Antiqua" pitchFamily="18" charset="0"/>
              </a:rPr>
              <a:t>digital output is transferred into a register </a:t>
            </a:r>
            <a:r>
              <a:rPr lang="en-US" dirty="0" smtClean="0">
                <a:latin typeface="Book Antiqua" pitchFamily="18" charset="0"/>
              </a:rPr>
              <a:t>in the computer.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Input and Output Signal Conversion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If the output is to drive a digital display, this output can be used directly.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However, if an analog display is used, the binary number must be converted to the appropriate analog signal by using a digital-to-analog (D/A) converter.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Figure illustrates a typical </a:t>
            </a:r>
            <a:r>
              <a:rPr lang="en-US" b="1" dirty="0" smtClean="0">
                <a:latin typeface="Book Antiqua" pitchFamily="18" charset="0"/>
              </a:rPr>
              <a:t>D/A converter</a:t>
            </a:r>
            <a:r>
              <a:rPr lang="en-US" dirty="0" smtClean="0">
                <a:latin typeface="Book Antiqua" pitchFamily="18" charset="0"/>
              </a:rPr>
              <a:t> used to transform </a:t>
            </a:r>
            <a:r>
              <a:rPr lang="en-US" b="1" dirty="0" smtClean="0">
                <a:latin typeface="Book Antiqua" pitchFamily="18" charset="0"/>
              </a:rPr>
              <a:t>digital computer output to an analog signal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eight </a:t>
            </a:r>
            <a:r>
              <a:rPr lang="en-US" b="1" dirty="0" smtClean="0">
                <a:latin typeface="Book Antiqua" pitchFamily="18" charset="0"/>
              </a:rPr>
              <a:t>digital output leads transfer the results </a:t>
            </a:r>
            <a:r>
              <a:rPr lang="en-US" dirty="0" smtClean="0">
                <a:latin typeface="Book Antiqua" pitchFamily="18" charset="0"/>
              </a:rPr>
              <a:t>of the signal processing to a </a:t>
            </a:r>
            <a:r>
              <a:rPr lang="en-US" b="1" dirty="0" smtClean="0">
                <a:latin typeface="Book Antiqua" pitchFamily="18" charset="0"/>
              </a:rPr>
              <a:t>D/A converter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When the transfer is complete, the computer signals the D/A converter to start converting.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Input and Output Signal Conversion contd……</a:t>
            </a:r>
            <a:endParaRPr lang="en-US" sz="3200" b="1" dirty="0">
              <a:latin typeface="Book Antiqu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2867" y="1012875"/>
            <a:ext cx="8904849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Input and Output Signal Conversion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D/A output generates a </a:t>
            </a:r>
            <a:r>
              <a:rPr lang="en-US" b="1" dirty="0" smtClean="0">
                <a:latin typeface="Book Antiqua" pitchFamily="18" charset="0"/>
              </a:rPr>
              <a:t>voltage that is proportional to the binary number</a:t>
            </a:r>
            <a:r>
              <a:rPr lang="en-US" dirty="0" smtClean="0">
                <a:latin typeface="Book Antiqua" pitchFamily="18" charset="0"/>
              </a:rPr>
              <a:t> in the computer output.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</a:t>
            </a:r>
            <a:r>
              <a:rPr lang="en-US" b="1" dirty="0" smtClean="0">
                <a:latin typeface="Book Antiqua" pitchFamily="18" charset="0"/>
              </a:rPr>
              <a:t>low-pass filter </a:t>
            </a:r>
            <a:r>
              <a:rPr lang="en-US" dirty="0" smtClean="0">
                <a:latin typeface="Book Antiqua" pitchFamily="18" charset="0"/>
              </a:rPr>
              <a:t>(which could be as simple as a capacitor) is often connected across the D/A output </a:t>
            </a:r>
            <a:r>
              <a:rPr lang="en-US" b="1" dirty="0" smtClean="0">
                <a:latin typeface="Book Antiqua" pitchFamily="18" charset="0"/>
              </a:rPr>
              <a:t>to smooth the analog output between samples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sampling of the sensor output, A/D conversion, digital signal processing, and D/A conversion all take place during the time slot allotted for the measurement of the variable in a sampling time sequence. 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Coolant Temperature Measurement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4698609" cy="59998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For </a:t>
            </a:r>
            <a:r>
              <a:rPr lang="en-US" b="1" dirty="0" smtClean="0">
                <a:latin typeface="Book Antiqua" pitchFamily="18" charset="0"/>
              </a:rPr>
              <a:t>safe operation of the engine</a:t>
            </a:r>
            <a:r>
              <a:rPr lang="en-US" dirty="0" smtClean="0">
                <a:latin typeface="Book Antiqua" pitchFamily="18" charset="0"/>
              </a:rPr>
              <a:t>, the driver only needs to know that the </a:t>
            </a:r>
            <a:r>
              <a:rPr lang="en-US" b="1" dirty="0" smtClean="0">
                <a:latin typeface="Book Antiqua" pitchFamily="18" charset="0"/>
              </a:rPr>
              <a:t>coolant temperature is less than a critical value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block diagram of the </a:t>
            </a:r>
            <a:r>
              <a:rPr lang="en-US" b="1" dirty="0" smtClean="0">
                <a:latin typeface="Book Antiqua" pitchFamily="18" charset="0"/>
              </a:rPr>
              <a:t>measuring system</a:t>
            </a:r>
            <a:r>
              <a:rPr lang="en-US" dirty="0" smtClean="0">
                <a:latin typeface="Book Antiqua" pitchFamily="18" charset="0"/>
              </a:rPr>
              <a:t> is shown.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3183" y="956603"/>
            <a:ext cx="6958818" cy="590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Typical Cruise Control System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Automotive cruise control</a:t>
            </a:r>
            <a:r>
              <a:rPr lang="en-US" dirty="0" smtClean="0">
                <a:latin typeface="Book Antiqua" pitchFamily="18" charset="0"/>
              </a:rPr>
              <a:t> is an excellent example of the type of </a:t>
            </a:r>
            <a:r>
              <a:rPr lang="en-US" b="1" dirty="0" smtClean="0">
                <a:latin typeface="Book Antiqua" pitchFamily="18" charset="0"/>
              </a:rPr>
              <a:t>electronic feedback control system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components of a control system include the </a:t>
            </a:r>
            <a:r>
              <a:rPr lang="en-US" b="1" dirty="0" smtClean="0">
                <a:latin typeface="Book Antiqua" pitchFamily="18" charset="0"/>
              </a:rPr>
              <a:t>plant</a:t>
            </a:r>
            <a:r>
              <a:rPr lang="en-US" dirty="0" smtClean="0">
                <a:latin typeface="Book Antiqua" pitchFamily="18" charset="0"/>
              </a:rPr>
              <a:t>, or system being controlled, and a </a:t>
            </a:r>
            <a:r>
              <a:rPr lang="en-US" b="1" dirty="0" smtClean="0">
                <a:latin typeface="Book Antiqua" pitchFamily="18" charset="0"/>
              </a:rPr>
              <a:t>sensor</a:t>
            </a:r>
            <a:r>
              <a:rPr lang="en-US" dirty="0" smtClean="0">
                <a:latin typeface="Book Antiqua" pitchFamily="18" charset="0"/>
              </a:rPr>
              <a:t> for measuring the plant variable being regulated.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It also includes an electronic control system that receives inputs in the form of the </a:t>
            </a:r>
            <a:r>
              <a:rPr lang="en-US" b="1" dirty="0" smtClean="0">
                <a:latin typeface="Book Antiqua" pitchFamily="18" charset="0"/>
              </a:rPr>
              <a:t>desired value of the regulated variable</a:t>
            </a:r>
            <a:r>
              <a:rPr lang="en-US" dirty="0" smtClean="0">
                <a:latin typeface="Book Antiqua" pitchFamily="18" charset="0"/>
              </a:rPr>
              <a:t> and the </a:t>
            </a:r>
            <a:r>
              <a:rPr lang="en-US" b="1" dirty="0" smtClean="0">
                <a:latin typeface="Book Antiqua" pitchFamily="18" charset="0"/>
              </a:rPr>
              <a:t>measured value of that variable</a:t>
            </a:r>
            <a:r>
              <a:rPr lang="en-US" dirty="0" smtClean="0">
                <a:latin typeface="Book Antiqua" pitchFamily="18" charset="0"/>
              </a:rPr>
              <a:t> from the sensor.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 control system generates an </a:t>
            </a:r>
            <a:r>
              <a:rPr lang="en-US" b="1" dirty="0" smtClean="0">
                <a:latin typeface="Book Antiqua" pitchFamily="18" charset="0"/>
              </a:rPr>
              <a:t>error signal</a:t>
            </a:r>
            <a:r>
              <a:rPr lang="en-US" dirty="0" smtClean="0">
                <a:latin typeface="Book Antiqua" pitchFamily="18" charset="0"/>
              </a:rPr>
              <a:t> constituting the </a:t>
            </a:r>
            <a:r>
              <a:rPr lang="en-US" b="1" dirty="0" smtClean="0">
                <a:latin typeface="Book Antiqua" pitchFamily="18" charset="0"/>
              </a:rPr>
              <a:t>difference between the desired and actual values of this variable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Coolant Temperature Measurement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sensor output voltage is sampled </a:t>
            </a:r>
            <a:r>
              <a:rPr lang="en-US" dirty="0" smtClean="0">
                <a:latin typeface="Book Antiqua" pitchFamily="18" charset="0"/>
              </a:rPr>
              <a:t>during the appropriate time slot and is </a:t>
            </a:r>
            <a:r>
              <a:rPr lang="en-US" b="1" dirty="0" smtClean="0">
                <a:latin typeface="Book Antiqua" pitchFamily="18" charset="0"/>
              </a:rPr>
              <a:t>converted to a binary number </a:t>
            </a:r>
            <a:r>
              <a:rPr lang="en-US" dirty="0" smtClean="0">
                <a:latin typeface="Book Antiqua" pitchFamily="18" charset="0"/>
              </a:rPr>
              <a:t>equivalent by the A/D converter.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computer </a:t>
            </a:r>
            <a:r>
              <a:rPr lang="en-US" b="1" dirty="0" smtClean="0">
                <a:latin typeface="Book Antiqua" pitchFamily="18" charset="0"/>
              </a:rPr>
              <a:t>compares this binary number to the one stored in memory</a:t>
            </a:r>
            <a:r>
              <a:rPr lang="en-US" dirty="0" smtClean="0">
                <a:latin typeface="Book Antiqua" pitchFamily="18" charset="0"/>
              </a:rPr>
              <a:t> that corresponds to the </a:t>
            </a:r>
            <a:r>
              <a:rPr lang="en-US" b="1" dirty="0" smtClean="0">
                <a:latin typeface="Book Antiqua" pitchFamily="18" charset="0"/>
              </a:rPr>
              <a:t>high temperature limit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If the </a:t>
            </a:r>
            <a:r>
              <a:rPr lang="en-US" b="1" dirty="0" smtClean="0">
                <a:latin typeface="Book Antiqua" pitchFamily="18" charset="0"/>
              </a:rPr>
              <a:t>coolant temperature exceeds the limit</a:t>
            </a:r>
            <a:r>
              <a:rPr lang="en-US" dirty="0" smtClean="0">
                <a:latin typeface="Book Antiqua" pitchFamily="18" charset="0"/>
              </a:rPr>
              <a:t>, an output signal is generated that </a:t>
            </a:r>
            <a:r>
              <a:rPr lang="en-US" b="1" dirty="0" smtClean="0">
                <a:latin typeface="Book Antiqua" pitchFamily="18" charset="0"/>
              </a:rPr>
              <a:t>activates the warning indicator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If the </a:t>
            </a:r>
            <a:r>
              <a:rPr lang="en-US" b="1" dirty="0" smtClean="0">
                <a:latin typeface="Book Antiqua" pitchFamily="18" charset="0"/>
              </a:rPr>
              <a:t>limit is not exceeded</a:t>
            </a:r>
            <a:r>
              <a:rPr lang="en-US" dirty="0" smtClean="0">
                <a:latin typeface="Book Antiqua" pitchFamily="18" charset="0"/>
              </a:rPr>
              <a:t>, the output signal is not generated and the </a:t>
            </a:r>
            <a:r>
              <a:rPr lang="en-US" b="1" dirty="0" smtClean="0">
                <a:latin typeface="Book Antiqua" pitchFamily="18" charset="0"/>
              </a:rPr>
              <a:t>warning message is not activated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</a:t>
            </a:r>
            <a:r>
              <a:rPr lang="en-US" b="1" dirty="0" smtClean="0">
                <a:latin typeface="Book Antiqua" pitchFamily="18" charset="0"/>
              </a:rPr>
              <a:t>proportional display of actual temperature</a:t>
            </a:r>
            <a:r>
              <a:rPr lang="en-US" dirty="0" smtClean="0">
                <a:latin typeface="Book Antiqua" pitchFamily="18" charset="0"/>
              </a:rPr>
              <a:t> can be used if the memory contains a cross-reference table between sensor output voltage and the corresponding temperature. 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Oil Pressure Measurement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Book Antiqua" pitchFamily="18" charset="0"/>
              </a:rPr>
              <a:t> </a:t>
            </a:r>
            <a:r>
              <a:rPr lang="en-US" sz="2500" b="1" dirty="0" smtClean="0">
                <a:latin typeface="Book Antiqua" pitchFamily="18" charset="0"/>
              </a:rPr>
              <a:t>Engine oil pressure measurement </a:t>
            </a:r>
            <a:r>
              <a:rPr lang="en-US" sz="2500" dirty="0" smtClean="0">
                <a:latin typeface="Book Antiqua" pitchFamily="18" charset="0"/>
              </a:rPr>
              <a:t>uses a </a:t>
            </a:r>
            <a:r>
              <a:rPr lang="en-US" sz="2500" b="1" dirty="0" smtClean="0">
                <a:latin typeface="Book Antiqua" pitchFamily="18" charset="0"/>
              </a:rPr>
              <a:t>warning message display</a:t>
            </a:r>
            <a:r>
              <a:rPr lang="en-US" sz="2500" dirty="0" smtClean="0">
                <a:latin typeface="Book Antiqua" pitchFamily="18" charset="0"/>
              </a:rPr>
              <a:t> rather than an indicated numerical value.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Book Antiqua" pitchFamily="18" charset="0"/>
              </a:rPr>
              <a:t> Whenever the </a:t>
            </a:r>
            <a:r>
              <a:rPr lang="en-US" sz="2500" b="1" dirty="0" smtClean="0">
                <a:latin typeface="Book Antiqua" pitchFamily="18" charset="0"/>
              </a:rPr>
              <a:t>oil pressure is outside allowable limits</a:t>
            </a:r>
            <a:r>
              <a:rPr lang="en-US" sz="2500" dirty="0" smtClean="0">
                <a:latin typeface="Book Antiqua" pitchFamily="18" charset="0"/>
              </a:rPr>
              <a:t>, a warning message is displayed to the driver.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Book Antiqua" pitchFamily="18" charset="0"/>
              </a:rPr>
              <a:t> In the case of oil pressure, it is important for the driver to know whenever the </a:t>
            </a:r>
            <a:r>
              <a:rPr lang="en-US" sz="2500" b="1" dirty="0" smtClean="0">
                <a:latin typeface="Book Antiqua" pitchFamily="18" charset="0"/>
              </a:rPr>
              <a:t>oil pressure falls below a lower limit</a:t>
            </a:r>
            <a:r>
              <a:rPr lang="en-US" sz="2500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Book Antiqua" pitchFamily="18" charset="0"/>
              </a:rPr>
              <a:t> It is also possible for the oil pressure to go above an allowable upper limit; however, many manufacturers do not include a high oil pressure warning in the instrumentation.</a:t>
            </a:r>
            <a:endParaRPr lang="en-US" sz="2500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Oil Pressure Measurement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An </a:t>
            </a:r>
            <a:r>
              <a:rPr lang="en-US" b="1" dirty="0" smtClean="0">
                <a:latin typeface="Book Antiqua" pitchFamily="18" charset="0"/>
              </a:rPr>
              <a:t>oil pressure warning system </a:t>
            </a:r>
            <a:r>
              <a:rPr lang="en-US" dirty="0" smtClean="0">
                <a:latin typeface="Book Antiqua" pitchFamily="18" charset="0"/>
              </a:rPr>
              <a:t>is shown in figure.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6086" y="1547446"/>
            <a:ext cx="7765366" cy="531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Oil Pressure Measurement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system uses a </a:t>
            </a:r>
            <a:r>
              <a:rPr lang="en-US" b="1" dirty="0" smtClean="0">
                <a:latin typeface="Book Antiqua" pitchFamily="18" charset="0"/>
              </a:rPr>
              <a:t>variable-resistance oil pressure sensor </a:t>
            </a:r>
            <a:r>
              <a:rPr lang="en-US" dirty="0" smtClean="0">
                <a:latin typeface="Book Antiqua" pitchFamily="18" charset="0"/>
              </a:rPr>
              <a:t>such as seen in the figure.  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222" y="1770112"/>
            <a:ext cx="8102990" cy="471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Oil Pressure Measurement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</a:t>
            </a:r>
            <a:r>
              <a:rPr lang="en-US" b="1" dirty="0" smtClean="0">
                <a:latin typeface="Book Antiqua" pitchFamily="18" charset="0"/>
              </a:rPr>
              <a:t>voltage</a:t>
            </a:r>
            <a:r>
              <a:rPr lang="en-US" dirty="0" smtClean="0">
                <a:latin typeface="Book Antiqua" pitchFamily="18" charset="0"/>
              </a:rPr>
              <a:t> is developed across a </a:t>
            </a:r>
            <a:r>
              <a:rPr lang="en-US" b="1" dirty="0" smtClean="0">
                <a:latin typeface="Book Antiqua" pitchFamily="18" charset="0"/>
              </a:rPr>
              <a:t>fixed resistance </a:t>
            </a:r>
            <a:r>
              <a:rPr lang="en-US" dirty="0" smtClean="0">
                <a:latin typeface="Book Antiqua" pitchFamily="18" charset="0"/>
              </a:rPr>
              <a:t>connected in series with the sensor that is </a:t>
            </a:r>
            <a:r>
              <a:rPr lang="en-US" b="1" dirty="0" smtClean="0">
                <a:latin typeface="Book Antiqua" pitchFamily="18" charset="0"/>
              </a:rPr>
              <a:t>proportional to oil pressure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During the measurement time slot, the </a:t>
            </a:r>
            <a:r>
              <a:rPr lang="en-US" b="1" dirty="0" smtClean="0">
                <a:latin typeface="Book Antiqua" pitchFamily="18" charset="0"/>
              </a:rPr>
              <a:t>oil pressure sensor voltage is sampled </a:t>
            </a:r>
            <a:r>
              <a:rPr lang="en-US" dirty="0" smtClean="0">
                <a:latin typeface="Book Antiqua" pitchFamily="18" charset="0"/>
              </a:rPr>
              <a:t>through the MUX switch and </a:t>
            </a:r>
            <a:r>
              <a:rPr lang="en-US" b="1" dirty="0" smtClean="0">
                <a:latin typeface="Book Antiqua" pitchFamily="18" charset="0"/>
              </a:rPr>
              <a:t>converted to a binary number </a:t>
            </a:r>
            <a:r>
              <a:rPr lang="en-US" dirty="0" smtClean="0">
                <a:latin typeface="Book Antiqua" pitchFamily="18" charset="0"/>
              </a:rPr>
              <a:t>in the A/D converter.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computer reads this binary number and </a:t>
            </a:r>
            <a:r>
              <a:rPr lang="en-US" b="1" dirty="0" smtClean="0">
                <a:latin typeface="Book Antiqua" pitchFamily="18" charset="0"/>
              </a:rPr>
              <a:t>compares it with the binary number in memory</a:t>
            </a:r>
            <a:r>
              <a:rPr lang="en-US" dirty="0" smtClean="0">
                <a:latin typeface="Book Antiqua" pitchFamily="18" charset="0"/>
              </a:rPr>
              <a:t> for the allowed oil pressure limits.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 </a:t>
            </a:r>
            <a:r>
              <a:rPr lang="en-US" b="1" dirty="0" smtClean="0">
                <a:latin typeface="Book Antiqua" pitchFamily="18" charset="0"/>
              </a:rPr>
              <a:t>oil pressure limit </a:t>
            </a:r>
            <a:r>
              <a:rPr lang="en-US" dirty="0" smtClean="0">
                <a:latin typeface="Book Antiqua" pitchFamily="18" charset="0"/>
              </a:rPr>
              <a:t>is determined from </a:t>
            </a:r>
            <a:r>
              <a:rPr lang="en-US" b="1" dirty="0" smtClean="0">
                <a:latin typeface="Book Antiqua" pitchFamily="18" charset="0"/>
              </a:rPr>
              <a:t>load or crankshaft speed measurements </a:t>
            </a:r>
            <a:r>
              <a:rPr lang="en-US" dirty="0" smtClean="0">
                <a:latin typeface="Book Antiqua" pitchFamily="18" charset="0"/>
              </a:rPr>
              <a:t>that are already available in the engine control system.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Oil Pressure Measurement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These measurements serve as the </a:t>
            </a:r>
            <a:r>
              <a:rPr lang="en-US" b="1" dirty="0" smtClean="0">
                <a:latin typeface="Book Antiqua" pitchFamily="18" charset="0"/>
              </a:rPr>
              <a:t>address for a ROM lookup table </a:t>
            </a:r>
            <a:r>
              <a:rPr lang="en-US" dirty="0" smtClean="0">
                <a:latin typeface="Book Antiqua" pitchFamily="18" charset="0"/>
              </a:rPr>
              <a:t>to find the oil pressure limit.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If the oil pressure is </a:t>
            </a:r>
            <a:r>
              <a:rPr lang="en-US" b="1" dirty="0" smtClean="0">
                <a:latin typeface="Book Antiqua" pitchFamily="18" charset="0"/>
              </a:rPr>
              <a:t>below the allowed lower limit </a:t>
            </a:r>
            <a:r>
              <a:rPr lang="en-US" dirty="0" smtClean="0">
                <a:latin typeface="Book Antiqua" pitchFamily="18" charset="0"/>
              </a:rPr>
              <a:t>or </a:t>
            </a:r>
            <a:r>
              <a:rPr lang="en-US" b="1" dirty="0" smtClean="0">
                <a:latin typeface="Book Antiqua" pitchFamily="18" charset="0"/>
              </a:rPr>
              <a:t>above the allowed upper limit</a:t>
            </a:r>
            <a:r>
              <a:rPr lang="en-US" dirty="0" smtClean="0">
                <a:latin typeface="Book Antiqua" pitchFamily="18" charset="0"/>
              </a:rPr>
              <a:t>, an output signal is generated that </a:t>
            </a:r>
            <a:r>
              <a:rPr lang="en-US" b="1" dirty="0" smtClean="0">
                <a:latin typeface="Book Antiqua" pitchFamily="18" charset="0"/>
              </a:rPr>
              <a:t>activates the oil pressure warning light </a:t>
            </a:r>
            <a:r>
              <a:rPr lang="en-US" dirty="0" smtClean="0">
                <a:latin typeface="Book Antiqua" pitchFamily="18" charset="0"/>
              </a:rPr>
              <a:t>through the DEMUX.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It is also possible to </a:t>
            </a:r>
            <a:r>
              <a:rPr lang="en-US" b="1" dirty="0" smtClean="0">
                <a:latin typeface="Book Antiqua" pitchFamily="18" charset="0"/>
              </a:rPr>
              <a:t>use a proportional display of actual oil pressure</a:t>
            </a:r>
            <a:r>
              <a:rPr lang="en-US" dirty="0" smtClean="0">
                <a:latin typeface="Book Antiqua" pitchFamily="18" charset="0"/>
              </a:rPr>
              <a:t> if a cross-reference table is used.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</a:t>
            </a:r>
            <a:r>
              <a:rPr lang="en-US" b="1" dirty="0" smtClean="0">
                <a:latin typeface="Book Antiqua" pitchFamily="18" charset="0"/>
              </a:rPr>
              <a:t>digital display </a:t>
            </a:r>
            <a:r>
              <a:rPr lang="en-US" dirty="0" smtClean="0">
                <a:latin typeface="Book Antiqua" pitchFamily="18" charset="0"/>
              </a:rPr>
              <a:t>can be driven directly from the computer.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An </a:t>
            </a:r>
            <a:r>
              <a:rPr lang="en-US" b="1" dirty="0" smtClean="0">
                <a:latin typeface="Book Antiqua" pitchFamily="18" charset="0"/>
              </a:rPr>
              <a:t>analog display</a:t>
            </a:r>
            <a:r>
              <a:rPr lang="en-US" dirty="0" smtClean="0">
                <a:latin typeface="Book Antiqua" pitchFamily="18" charset="0"/>
              </a:rPr>
              <a:t>, such as the electric gauge, requires a D/A converter.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Vehicle Speed Measurement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block diagram of the instrumentation for </a:t>
            </a:r>
            <a:r>
              <a:rPr lang="en-US" b="1" dirty="0" smtClean="0">
                <a:latin typeface="Book Antiqua" pitchFamily="18" charset="0"/>
              </a:rPr>
              <a:t>vehicle speed measurement </a:t>
            </a:r>
            <a:r>
              <a:rPr lang="en-US" dirty="0" smtClean="0">
                <a:latin typeface="Book Antiqua" pitchFamily="18" charset="0"/>
              </a:rPr>
              <a:t>that uses  digital speed sensor is shown.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222" y="2011681"/>
            <a:ext cx="78779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Vehicle Speed Measurement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output</a:t>
            </a:r>
            <a:r>
              <a:rPr lang="en-US" dirty="0" smtClean="0">
                <a:latin typeface="Book Antiqua" pitchFamily="18" charset="0"/>
              </a:rPr>
              <a:t> of the sensor is a </a:t>
            </a:r>
            <a:r>
              <a:rPr lang="en-US" b="1" dirty="0" smtClean="0">
                <a:latin typeface="Book Antiqua" pitchFamily="18" charset="0"/>
              </a:rPr>
              <a:t>binary number, P</a:t>
            </a:r>
            <a:r>
              <a:rPr lang="en-US" dirty="0" smtClean="0">
                <a:latin typeface="Book Antiqua" pitchFamily="18" charset="0"/>
              </a:rPr>
              <a:t>, that is </a:t>
            </a:r>
            <a:r>
              <a:rPr lang="en-US" b="1" dirty="0" smtClean="0">
                <a:latin typeface="Book Antiqua" pitchFamily="18" charset="0"/>
              </a:rPr>
              <a:t>proportional to car speed 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binary number is contained in the output of a binary counter.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computer reads the number P in the binary counter, then resets the counter to zero to prepare it for the next count.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After performing </a:t>
            </a:r>
            <a:r>
              <a:rPr lang="en-US" b="1" dirty="0" smtClean="0">
                <a:latin typeface="Book Antiqua" pitchFamily="18" charset="0"/>
              </a:rPr>
              <a:t>computations and filtering</a:t>
            </a:r>
            <a:r>
              <a:rPr lang="en-US" dirty="0" smtClean="0">
                <a:latin typeface="Book Antiqua" pitchFamily="18" charset="0"/>
              </a:rPr>
              <a:t>, the computer generates a </a:t>
            </a:r>
            <a:r>
              <a:rPr lang="en-US" b="1" dirty="0" smtClean="0">
                <a:latin typeface="Book Antiqua" pitchFamily="18" charset="0"/>
              </a:rPr>
              <a:t>signal</a:t>
            </a:r>
            <a:r>
              <a:rPr lang="en-US" dirty="0" smtClean="0">
                <a:latin typeface="Book Antiqua" pitchFamily="18" charset="0"/>
              </a:rPr>
              <a:t> for the display </a:t>
            </a:r>
            <a:r>
              <a:rPr lang="en-US" b="1" dirty="0" smtClean="0">
                <a:latin typeface="Book Antiqua" pitchFamily="18" charset="0"/>
              </a:rPr>
              <a:t>to indicate the vehicle speed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digital display can be directly driven by the computer.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Either </a:t>
            </a:r>
            <a:r>
              <a:rPr lang="en-US" b="1" dirty="0" smtClean="0">
                <a:latin typeface="Book Antiqua" pitchFamily="18" charset="0"/>
              </a:rPr>
              <a:t>mph or </a:t>
            </a:r>
            <a:r>
              <a:rPr lang="en-US" b="1" dirty="0" err="1" smtClean="0">
                <a:latin typeface="Book Antiqua" pitchFamily="18" charset="0"/>
              </a:rPr>
              <a:t>kph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may be selected.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If an </a:t>
            </a:r>
            <a:r>
              <a:rPr lang="en-US" b="1" dirty="0" smtClean="0">
                <a:latin typeface="Book Antiqua" pitchFamily="18" charset="0"/>
              </a:rPr>
              <a:t>analog display </a:t>
            </a:r>
            <a:r>
              <a:rPr lang="en-US" dirty="0" smtClean="0">
                <a:latin typeface="Book Antiqua" pitchFamily="18" charset="0"/>
              </a:rPr>
              <a:t>is used, a </a:t>
            </a:r>
            <a:r>
              <a:rPr lang="en-US" b="1" dirty="0" smtClean="0">
                <a:latin typeface="Book Antiqua" pitchFamily="18" charset="0"/>
              </a:rPr>
              <a:t>D/A converter </a:t>
            </a:r>
            <a:r>
              <a:rPr lang="en-US" dirty="0" smtClean="0">
                <a:latin typeface="Book Antiqua" pitchFamily="18" charset="0"/>
              </a:rPr>
              <a:t>must drive the display.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Both mph and </a:t>
            </a:r>
            <a:r>
              <a:rPr lang="en-US" dirty="0" err="1" smtClean="0">
                <a:latin typeface="Book Antiqua" pitchFamily="18" charset="0"/>
              </a:rPr>
              <a:t>kph</a:t>
            </a:r>
            <a:r>
              <a:rPr lang="en-US" dirty="0" smtClean="0">
                <a:latin typeface="Book Antiqua" pitchFamily="18" charset="0"/>
              </a:rPr>
              <a:t> usually are calibrated on an analog scale.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CAN Network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Automotive electronic subsystems have become numerous and interdependent, requiring </a:t>
            </a:r>
            <a:r>
              <a:rPr lang="en-US" b="1" dirty="0" smtClean="0">
                <a:latin typeface="Book Antiqua" pitchFamily="18" charset="0"/>
              </a:rPr>
              <a:t>subsystem intercommunication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need for digital communication between all on-board digital systems has led to the creation of a standard automotive communication network known as </a:t>
            </a:r>
            <a:r>
              <a:rPr lang="en-US" b="1" dirty="0" smtClean="0">
                <a:latin typeface="Book Antiqua" pitchFamily="18" charset="0"/>
              </a:rPr>
              <a:t>Control Area Network (CAN)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Originally developed for passenger car applications, CAN is a form of </a:t>
            </a:r>
            <a:r>
              <a:rPr lang="en-US" b="1" dirty="0" smtClean="0">
                <a:latin typeface="Book Antiqua" pitchFamily="18" charset="0"/>
              </a:rPr>
              <a:t>local area network</a:t>
            </a:r>
            <a:r>
              <a:rPr lang="en-US" dirty="0" smtClean="0">
                <a:latin typeface="Book Antiqua" pitchFamily="18" charset="0"/>
              </a:rPr>
              <a:t> that permits data to be shared.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In the CAN concept, each electronic subsystem incorporates </a:t>
            </a:r>
            <a:r>
              <a:rPr lang="en-US" b="1" dirty="0" smtClean="0">
                <a:latin typeface="Book Antiqua" pitchFamily="18" charset="0"/>
              </a:rPr>
              <a:t>communication hardware and software</a:t>
            </a:r>
            <a:r>
              <a:rPr lang="en-US" dirty="0" smtClean="0">
                <a:latin typeface="Book Antiqua" pitchFamily="18" charset="0"/>
              </a:rPr>
              <a:t>, permitting it to function as a </a:t>
            </a:r>
            <a:r>
              <a:rPr lang="en-US" b="1" dirty="0" smtClean="0">
                <a:latin typeface="Book Antiqua" pitchFamily="18" charset="0"/>
              </a:rPr>
              <a:t>communication module</a:t>
            </a:r>
            <a:r>
              <a:rPr lang="en-US" dirty="0" smtClean="0">
                <a:latin typeface="Book Antiqua" pitchFamily="18" charset="0"/>
              </a:rPr>
              <a:t> referred to as a </a:t>
            </a:r>
            <a:r>
              <a:rPr lang="en-US" b="1" dirty="0" smtClean="0">
                <a:latin typeface="Book Antiqua" pitchFamily="18" charset="0"/>
              </a:rPr>
              <a:t>gateway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CAN Network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b="1" dirty="0" smtClean="0">
                <a:latin typeface="Book Antiqua" pitchFamily="18" charset="0"/>
              </a:rPr>
              <a:t>CAN</a:t>
            </a:r>
            <a:r>
              <a:rPr lang="en-US" sz="2800" dirty="0" smtClean="0">
                <a:latin typeface="Book Antiqua" pitchFamily="18" charset="0"/>
              </a:rPr>
              <a:t> is based on the </a:t>
            </a:r>
            <a:r>
              <a:rPr lang="en-US" sz="2800" b="1" dirty="0" smtClean="0">
                <a:latin typeface="Book Antiqua" pitchFamily="18" charset="0"/>
              </a:rPr>
              <a:t>broadcast communication mechanism </a:t>
            </a:r>
            <a:r>
              <a:rPr lang="en-US" sz="2800" dirty="0" smtClean="0">
                <a:latin typeface="Book Antiqua" pitchFamily="18" charset="0"/>
              </a:rPr>
              <a:t>in which communication is achieved by the sending subsystem, </a:t>
            </a:r>
            <a:r>
              <a:rPr lang="en-US" sz="2800" b="1" dirty="0" smtClean="0">
                <a:latin typeface="Book Antiqua" pitchFamily="18" charset="0"/>
              </a:rPr>
              <a:t>transmitting messages over the network </a:t>
            </a:r>
            <a:r>
              <a:rPr lang="en-US" sz="2800" dirty="0" smtClean="0">
                <a:latin typeface="Book Antiqua" pitchFamily="18" charset="0"/>
              </a:rPr>
              <a:t>(e.g., wire interconnect).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Each message has a </a:t>
            </a:r>
            <a:r>
              <a:rPr lang="en-US" sz="2800" b="1" dirty="0" smtClean="0">
                <a:latin typeface="Book Antiqua" pitchFamily="18" charset="0"/>
              </a:rPr>
              <a:t>specific format (protocol)</a:t>
            </a:r>
            <a:r>
              <a:rPr lang="en-US" sz="2800" dirty="0" smtClean="0">
                <a:latin typeface="Book Antiqua" pitchFamily="18" charset="0"/>
              </a:rPr>
              <a:t> that includes a </a:t>
            </a:r>
            <a:r>
              <a:rPr lang="en-US" sz="2800" b="1" dirty="0" smtClean="0">
                <a:latin typeface="Book Antiqua" pitchFamily="18" charset="0"/>
              </a:rPr>
              <a:t>message identifier</a:t>
            </a:r>
            <a:r>
              <a:rPr lang="en-US" sz="2800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The </a:t>
            </a:r>
            <a:r>
              <a:rPr lang="en-US" sz="2800" b="1" dirty="0" smtClean="0">
                <a:latin typeface="Book Antiqua" pitchFamily="18" charset="0"/>
              </a:rPr>
              <a:t>identifier defines the content of the message and its priority</a:t>
            </a:r>
            <a:r>
              <a:rPr lang="en-US" sz="2800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In addition to the data and identifier, each message includes </a:t>
            </a:r>
            <a:r>
              <a:rPr lang="en-US" sz="2800" b="1" dirty="0" smtClean="0">
                <a:latin typeface="Book Antiqua" pitchFamily="18" charset="0"/>
              </a:rPr>
              <a:t>error-checking bits </a:t>
            </a:r>
            <a:r>
              <a:rPr lang="en-US" sz="2800" dirty="0" smtClean="0">
                <a:latin typeface="Book Antiqua" pitchFamily="18" charset="0"/>
              </a:rPr>
              <a:t>as well as </a:t>
            </a:r>
            <a:r>
              <a:rPr lang="en-US" sz="2800" b="1" dirty="0" smtClean="0">
                <a:latin typeface="Book Antiqua" pitchFamily="18" charset="0"/>
              </a:rPr>
              <a:t>beginning and end of file</a:t>
            </a:r>
            <a:r>
              <a:rPr lang="en-US" sz="2800" dirty="0" smtClean="0">
                <a:latin typeface="Book Antiqua" pitchFamily="18" charset="0"/>
              </a:rPr>
              <a:t>. </a:t>
            </a:r>
            <a:endParaRPr lang="en-US" sz="2800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Typical Cruise Control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It then generates an output from this error signal that drives an </a:t>
            </a:r>
            <a:r>
              <a:rPr lang="en-US" b="1" dirty="0" smtClean="0">
                <a:latin typeface="Book Antiqua" pitchFamily="18" charset="0"/>
              </a:rPr>
              <a:t>electromechanical actuator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actuator controls the </a:t>
            </a:r>
            <a:r>
              <a:rPr lang="en-US" b="1" dirty="0" smtClean="0">
                <a:latin typeface="Book Antiqua" pitchFamily="18" charset="0"/>
              </a:rPr>
              <a:t>input to the plant</a:t>
            </a:r>
            <a:r>
              <a:rPr lang="en-US" dirty="0" smtClean="0">
                <a:latin typeface="Book Antiqua" pitchFamily="18" charset="0"/>
              </a:rPr>
              <a:t> in such a way that the </a:t>
            </a:r>
            <a:r>
              <a:rPr lang="en-US" b="1" dirty="0" smtClean="0">
                <a:latin typeface="Book Antiqua" pitchFamily="18" charset="0"/>
              </a:rPr>
              <a:t>regulated plant variable is moved toward the desired value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the case of a </a:t>
            </a:r>
            <a:r>
              <a:rPr lang="en-US" b="1" dirty="0" smtClean="0">
                <a:latin typeface="Book Antiqua" pitchFamily="18" charset="0"/>
              </a:rPr>
              <a:t>cruise control</a:t>
            </a:r>
            <a:r>
              <a:rPr lang="en-US" dirty="0" smtClean="0">
                <a:latin typeface="Book Antiqua" pitchFamily="18" charset="0"/>
              </a:rPr>
              <a:t>, the variable being regulated is the </a:t>
            </a:r>
            <a:r>
              <a:rPr lang="en-US" b="1" dirty="0" smtClean="0">
                <a:latin typeface="Book Antiqua" pitchFamily="18" charset="0"/>
              </a:rPr>
              <a:t>vehicle speed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driver manually sets the car speed at the desired value </a:t>
            </a:r>
            <a:r>
              <a:rPr lang="en-US" dirty="0" smtClean="0">
                <a:latin typeface="Book Antiqua" pitchFamily="18" charset="0"/>
              </a:rPr>
              <a:t>via the accelerator pedal.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Upon reaching the desired speed the </a:t>
            </a:r>
            <a:r>
              <a:rPr lang="en-US" b="1" dirty="0" smtClean="0">
                <a:latin typeface="Book Antiqua" pitchFamily="18" charset="0"/>
              </a:rPr>
              <a:t>driver activates a momentary contact switch</a:t>
            </a:r>
            <a:r>
              <a:rPr lang="en-US" dirty="0" smtClean="0">
                <a:latin typeface="Book Antiqua" pitchFamily="18" charset="0"/>
              </a:rPr>
              <a:t> that sets that </a:t>
            </a:r>
            <a:r>
              <a:rPr lang="en-US" b="1" dirty="0" smtClean="0">
                <a:latin typeface="Book Antiqua" pitchFamily="18" charset="0"/>
              </a:rPr>
              <a:t>speed as the command input to the control system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From that point on, the cruise control system </a:t>
            </a:r>
            <a:r>
              <a:rPr lang="en-US" b="1" dirty="0" smtClean="0">
                <a:latin typeface="Book Antiqua" pitchFamily="18" charset="0"/>
              </a:rPr>
              <a:t>maintains the desired speed automatically by operating the throttle via a throttle actuator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CAN Network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The CAN communication system has </a:t>
            </a:r>
            <a:r>
              <a:rPr lang="en-US" sz="2800" b="1" dirty="0" smtClean="0">
                <a:latin typeface="Book Antiqua" pitchFamily="18" charset="0"/>
              </a:rPr>
              <a:t>great flexibility</a:t>
            </a:r>
            <a:r>
              <a:rPr lang="en-US" sz="2800" dirty="0" smtClean="0">
                <a:latin typeface="Book Antiqua" pitchFamily="18" charset="0"/>
              </a:rPr>
              <a:t>, permitting </a:t>
            </a:r>
            <a:r>
              <a:rPr lang="en-US" sz="2800" b="1" dirty="0" smtClean="0">
                <a:latin typeface="Book Antiqua" pitchFamily="18" charset="0"/>
              </a:rPr>
              <a:t>new subsystems to be added</a:t>
            </a:r>
            <a:r>
              <a:rPr lang="en-US" sz="2800" dirty="0" smtClean="0">
                <a:latin typeface="Book Antiqua" pitchFamily="18" charset="0"/>
              </a:rPr>
              <a:t> to an existing system </a:t>
            </a:r>
            <a:r>
              <a:rPr lang="en-US" sz="2800" b="1" dirty="0" smtClean="0">
                <a:latin typeface="Book Antiqua" pitchFamily="18" charset="0"/>
              </a:rPr>
              <a:t>without modification</a:t>
            </a:r>
            <a:r>
              <a:rPr lang="en-US" sz="2800" dirty="0" smtClean="0">
                <a:latin typeface="Book Antiqua" pitchFamily="18" charset="0"/>
              </a:rPr>
              <a:t>, provided the new additions are </a:t>
            </a:r>
            <a:r>
              <a:rPr lang="en-US" sz="2800" b="1" dirty="0" smtClean="0">
                <a:latin typeface="Book Antiqua" pitchFamily="18" charset="0"/>
              </a:rPr>
              <a:t>all receivers</a:t>
            </a:r>
            <a:r>
              <a:rPr lang="en-US" sz="2800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Each </a:t>
            </a:r>
            <a:r>
              <a:rPr lang="en-US" sz="2800" b="1" dirty="0" smtClean="0">
                <a:latin typeface="Book Antiqua" pitchFamily="18" charset="0"/>
              </a:rPr>
              <a:t>gateway</a:t>
            </a:r>
            <a:r>
              <a:rPr lang="en-US" sz="2800" dirty="0" smtClean="0">
                <a:latin typeface="Book Antiqua" pitchFamily="18" charset="0"/>
              </a:rPr>
              <a:t> (subsystem) can be </a:t>
            </a:r>
            <a:r>
              <a:rPr lang="en-US" sz="2800" b="1" dirty="0" smtClean="0">
                <a:latin typeface="Book Antiqua" pitchFamily="18" charset="0"/>
              </a:rPr>
              <a:t>upgraded</a:t>
            </a:r>
            <a:r>
              <a:rPr lang="en-US" sz="2800" dirty="0" smtClean="0">
                <a:latin typeface="Book Antiqua" pitchFamily="18" charset="0"/>
              </a:rPr>
              <a:t> with new hardware and software </a:t>
            </a:r>
            <a:r>
              <a:rPr lang="en-US" sz="2800" b="1" dirty="0" smtClean="0">
                <a:latin typeface="Book Antiqua" pitchFamily="18" charset="0"/>
              </a:rPr>
              <a:t>at any time </a:t>
            </a:r>
            <a:r>
              <a:rPr lang="en-US" sz="2800" dirty="0" smtClean="0">
                <a:latin typeface="Book Antiqua" pitchFamily="18" charset="0"/>
              </a:rPr>
              <a:t>with equipment that was not available at the time the car left the manufacturing plant. </a:t>
            </a:r>
          </a:p>
          <a:p>
            <a:pPr algn="just">
              <a:lnSpc>
                <a:spcPct val="200000"/>
              </a:lnSpc>
            </a:pPr>
            <a:endParaRPr lang="en-US" sz="2800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Telematics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Communications to and from an automobile </a:t>
            </a:r>
            <a:r>
              <a:rPr lang="en-US" dirty="0" smtClean="0">
                <a:latin typeface="Book Antiqua" pitchFamily="18" charset="0"/>
              </a:rPr>
              <a:t>has become routine as a result of both </a:t>
            </a:r>
            <a:r>
              <a:rPr lang="en-US" b="1" dirty="0" smtClean="0">
                <a:latin typeface="Book Antiqua" pitchFamily="18" charset="0"/>
              </a:rPr>
              <a:t>cell phone and satellite technology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addition, the technology is evolving for </a:t>
            </a:r>
            <a:r>
              <a:rPr lang="en-US" b="1" dirty="0" smtClean="0">
                <a:latin typeface="Book Antiqua" pitchFamily="18" charset="0"/>
              </a:rPr>
              <a:t>area broadcast of road condition information</a:t>
            </a:r>
            <a:r>
              <a:rPr lang="en-US" dirty="0" smtClean="0">
                <a:latin typeface="Book Antiqua" pitchFamily="18" charset="0"/>
              </a:rPr>
              <a:t> on radio station subcarriers.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Technology is also evolving that will permit </a:t>
            </a:r>
            <a:r>
              <a:rPr lang="en-US" b="1" dirty="0" smtClean="0">
                <a:latin typeface="Book Antiqua" pitchFamily="18" charset="0"/>
              </a:rPr>
              <a:t>Internet connections </a:t>
            </a:r>
            <a:r>
              <a:rPr lang="en-US" dirty="0" smtClean="0">
                <a:latin typeface="Book Antiqua" pitchFamily="18" charset="0"/>
              </a:rPr>
              <a:t>via cell phones, making the car in effect on Internet node.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Automobile Internet connectivity </a:t>
            </a:r>
            <a:r>
              <a:rPr lang="en-US" dirty="0" smtClean="0">
                <a:latin typeface="Book Antiqua" pitchFamily="18" charset="0"/>
              </a:rPr>
              <a:t>opens a limitless range of services for the driver, from </a:t>
            </a:r>
            <a:r>
              <a:rPr lang="en-US" b="1" dirty="0" smtClean="0">
                <a:latin typeface="Book Antiqua" pitchFamily="18" charset="0"/>
              </a:rPr>
              <a:t>on-line navigation help </a:t>
            </a:r>
            <a:r>
              <a:rPr lang="en-US" dirty="0" smtClean="0">
                <a:latin typeface="Book Antiqua" pitchFamily="18" charset="0"/>
              </a:rPr>
              <a:t>to </a:t>
            </a:r>
            <a:r>
              <a:rPr lang="en-US" b="1" dirty="0" smtClean="0">
                <a:latin typeface="Book Antiqua" pitchFamily="18" charset="0"/>
              </a:rPr>
              <a:t>on-line diagnostic </a:t>
            </a:r>
            <a:r>
              <a:rPr lang="en-US" dirty="0" smtClean="0">
                <a:latin typeface="Book Antiqua" pitchFamily="18" charset="0"/>
              </a:rPr>
              <a:t>and/or </a:t>
            </a:r>
            <a:r>
              <a:rPr lang="en-US" b="1" dirty="0" smtClean="0">
                <a:latin typeface="Book Antiqua" pitchFamily="18" charset="0"/>
              </a:rPr>
              <a:t>road service for mechanical problems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Telematics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One of the major issues in telematics is, </a:t>
            </a:r>
            <a:r>
              <a:rPr lang="en-US" b="1" dirty="0" smtClean="0">
                <a:latin typeface="Book Antiqua" pitchFamily="18" charset="0"/>
              </a:rPr>
              <a:t>how to present the information and services </a:t>
            </a:r>
            <a:r>
              <a:rPr lang="en-US" dirty="0" smtClean="0">
                <a:latin typeface="Book Antiqua" pitchFamily="18" charset="0"/>
              </a:rPr>
              <a:t>that are potentially available to the driver </a:t>
            </a:r>
            <a:r>
              <a:rPr lang="en-US" b="1" dirty="0" smtClean="0">
                <a:latin typeface="Book Antiqua" pitchFamily="18" charset="0"/>
              </a:rPr>
              <a:t>without distracting from the driving tasks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Of course, the various services can be made </a:t>
            </a:r>
            <a:r>
              <a:rPr lang="en-US" b="1" dirty="0" smtClean="0">
                <a:latin typeface="Book Antiqua" pitchFamily="18" charset="0"/>
              </a:rPr>
              <a:t>available to passengers </a:t>
            </a:r>
            <a:r>
              <a:rPr lang="en-US" dirty="0" smtClean="0">
                <a:latin typeface="Book Antiqua" pitchFamily="18" charset="0"/>
              </a:rPr>
              <a:t>without necessarily distracting the driver.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simple act of dialing a standard cell phone requires the use of at least one hand and at least a momentary look at the cell phone. 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Some state legislatures are passing laws prohibiting the driver’s use of a standard cell phone while driving.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Telematics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Book Antiqua" pitchFamily="18" charset="0"/>
              </a:rPr>
              <a:t> The driver’s distraction through cell phone use can be avoided by </a:t>
            </a:r>
            <a:r>
              <a:rPr lang="en-US" sz="2500" b="1" dirty="0" smtClean="0">
                <a:latin typeface="Book Antiqua" pitchFamily="18" charset="0"/>
              </a:rPr>
              <a:t>voice-activated cell phone dialing</a:t>
            </a:r>
            <a:r>
              <a:rPr lang="en-US" sz="2500" dirty="0" smtClean="0">
                <a:latin typeface="Book Antiqua" pitchFamily="18" charset="0"/>
              </a:rPr>
              <a:t> in which the cell phone user verbally gives the phone number, speaking each digit separately.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Book Antiqua" pitchFamily="18" charset="0"/>
              </a:rPr>
              <a:t> Included </a:t>
            </a:r>
            <a:r>
              <a:rPr lang="en-US" sz="2500" b="1" dirty="0" smtClean="0">
                <a:latin typeface="Book Antiqua" pitchFamily="18" charset="0"/>
              </a:rPr>
              <a:t>within the cell phone </a:t>
            </a:r>
            <a:r>
              <a:rPr lang="en-US" sz="2500" dirty="0" smtClean="0">
                <a:latin typeface="Book Antiqua" pitchFamily="18" charset="0"/>
              </a:rPr>
              <a:t>is a very sophisticated algorithm for </a:t>
            </a:r>
            <a:r>
              <a:rPr lang="en-US" sz="2500" b="1" dirty="0" smtClean="0">
                <a:latin typeface="Book Antiqua" pitchFamily="18" charset="0"/>
              </a:rPr>
              <a:t>recognizing speech</a:t>
            </a:r>
            <a:r>
              <a:rPr lang="en-US" sz="2500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Book Antiqua" pitchFamily="18" charset="0"/>
              </a:rPr>
              <a:t> Speech recognition software identifies </a:t>
            </a:r>
            <a:r>
              <a:rPr lang="en-US" sz="2500" b="1" dirty="0" smtClean="0">
                <a:latin typeface="Book Antiqua" pitchFamily="18" charset="0"/>
              </a:rPr>
              <a:t>spoken words or numbers based on patterns in the waveform</a:t>
            </a:r>
            <a:r>
              <a:rPr lang="en-US" sz="2500" dirty="0" smtClean="0">
                <a:latin typeface="Book Antiqua" pitchFamily="18" charset="0"/>
              </a:rPr>
              <a:t> at the output of a microphone into which the user speaks.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Book Antiqua" pitchFamily="18" charset="0"/>
              </a:rPr>
              <a:t> There are two major categories of speech recognition software: </a:t>
            </a:r>
            <a:r>
              <a:rPr lang="en-US" sz="2500" b="1" dirty="0" smtClean="0">
                <a:latin typeface="Book Antiqua" pitchFamily="18" charset="0"/>
              </a:rPr>
              <a:t>speaker dependent and speaker independent</a:t>
            </a:r>
            <a:r>
              <a:rPr lang="en-US" sz="2500" dirty="0" smtClean="0">
                <a:latin typeface="Book Antiqua" pitchFamily="18" charset="0"/>
              </a:rPr>
              <a:t>. </a:t>
            </a:r>
            <a:endParaRPr lang="en-US" sz="2500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Telematics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Speaker-dependent</a:t>
            </a:r>
            <a:r>
              <a:rPr lang="en-US" dirty="0" smtClean="0">
                <a:latin typeface="Book Antiqua" pitchFamily="18" charset="0"/>
              </a:rPr>
              <a:t> software recognizes the speech of a </a:t>
            </a:r>
            <a:r>
              <a:rPr lang="en-US" b="1" dirty="0" smtClean="0">
                <a:latin typeface="Book Antiqua" pitchFamily="18" charset="0"/>
              </a:rPr>
              <a:t>specific individual </a:t>
            </a:r>
            <a:r>
              <a:rPr lang="en-US" dirty="0" smtClean="0">
                <a:latin typeface="Book Antiqua" pitchFamily="18" charset="0"/>
              </a:rPr>
              <a:t>who must work with the system.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user is prompted to say a specific digit a number of times until the software can reliably identify the </a:t>
            </a:r>
            <a:r>
              <a:rPr lang="en-US" b="1" dirty="0" smtClean="0">
                <a:latin typeface="Book Antiqua" pitchFamily="18" charset="0"/>
              </a:rPr>
              <a:t>waveform patterns </a:t>
            </a:r>
            <a:r>
              <a:rPr lang="en-US" dirty="0" smtClean="0">
                <a:latin typeface="Book Antiqua" pitchFamily="18" charset="0"/>
              </a:rPr>
              <a:t>associated with that particular speaker.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By this process, the </a:t>
            </a:r>
            <a:r>
              <a:rPr lang="en-US" b="1" dirty="0" smtClean="0">
                <a:latin typeface="Book Antiqua" pitchFamily="18" charset="0"/>
              </a:rPr>
              <a:t>system is “trained” </a:t>
            </a:r>
            <a:r>
              <a:rPr lang="en-US" dirty="0" smtClean="0">
                <a:latin typeface="Book Antiqua" pitchFamily="18" charset="0"/>
              </a:rPr>
              <a:t>to the individual user.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It may not be capable of recognizing other users to whose speech it has been trained.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Speaker-independent</a:t>
            </a:r>
            <a:r>
              <a:rPr lang="en-US" dirty="0" smtClean="0">
                <a:latin typeface="Book Antiqua" pitchFamily="18" charset="0"/>
              </a:rPr>
              <a:t> voice recognition software can recognize </a:t>
            </a:r>
            <a:r>
              <a:rPr lang="en-US" b="1" dirty="0" smtClean="0">
                <a:latin typeface="Book Antiqua" pitchFamily="18" charset="0"/>
              </a:rPr>
              <a:t>spoken digits regardless of the user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It is generally </a:t>
            </a:r>
            <a:r>
              <a:rPr lang="en-US" b="1" dirty="0" smtClean="0">
                <a:latin typeface="Book Antiqua" pitchFamily="18" charset="0"/>
              </a:rPr>
              <a:t>more sophisticated</a:t>
            </a:r>
            <a:r>
              <a:rPr lang="en-US" dirty="0" smtClean="0">
                <a:latin typeface="Book Antiqua" pitchFamily="18" charset="0"/>
              </a:rPr>
              <a:t> than speaker-dependent speech recognition.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Telematics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The cell phone connection can also be used to provide </a:t>
            </a:r>
            <a:r>
              <a:rPr lang="en-US" sz="2800" b="1" dirty="0" smtClean="0">
                <a:latin typeface="Book Antiqua" pitchFamily="18" charset="0"/>
              </a:rPr>
              <a:t>online navigation </a:t>
            </a:r>
            <a:r>
              <a:rPr lang="en-US" sz="2800" dirty="0" smtClean="0">
                <a:latin typeface="Book Antiqua" pitchFamily="18" charset="0"/>
              </a:rPr>
              <a:t>or other services by contacting a service with operators trained to provide this type of service.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Alternately, the cell phone can be used to provide an </a:t>
            </a:r>
            <a:r>
              <a:rPr lang="en-US" sz="2800" b="1" dirty="0" smtClean="0">
                <a:latin typeface="Book Antiqua" pitchFamily="18" charset="0"/>
              </a:rPr>
              <a:t>internet connection </a:t>
            </a:r>
            <a:r>
              <a:rPr lang="en-US" sz="2800" dirty="0" smtClean="0">
                <a:latin typeface="Book Antiqua" pitchFamily="18" charset="0"/>
              </a:rPr>
              <a:t>to an on-line navigation service that transmits data to the car for display on an electronic map.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The telematics technology is certain </a:t>
            </a:r>
            <a:r>
              <a:rPr lang="en-US" sz="2800" b="1" dirty="0" smtClean="0">
                <a:latin typeface="Book Antiqua" pitchFamily="18" charset="0"/>
              </a:rPr>
              <a:t>to grow </a:t>
            </a:r>
            <a:r>
              <a:rPr lang="en-US" sz="2800" dirty="0" smtClean="0">
                <a:latin typeface="Book Antiqua" pitchFamily="18" charset="0"/>
              </a:rPr>
              <a:t>spectacularly in </a:t>
            </a:r>
            <a:r>
              <a:rPr lang="en-US" sz="2800" b="1" dirty="0" smtClean="0">
                <a:latin typeface="Book Antiqua" pitchFamily="18" charset="0"/>
              </a:rPr>
              <a:t>capability and flexibility</a:t>
            </a:r>
            <a:r>
              <a:rPr lang="en-US" sz="2800" dirty="0" smtClean="0">
                <a:latin typeface="Book Antiqua" pitchFamily="18" charset="0"/>
              </a:rPr>
              <a:t>, providing the motorist with virtually limitless services. </a:t>
            </a: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Control </a:t>
            </a:r>
            <a:r>
              <a:rPr lang="en-US" sz="3200" b="1" smtClean="0">
                <a:latin typeface="Book Antiqua" pitchFamily="18" charset="0"/>
              </a:rPr>
              <a:t>System Diagnostics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Each microprocessor-based electronic subsystem has the capability of performing some </a:t>
            </a:r>
            <a:r>
              <a:rPr lang="en-US" b="1" dirty="0" smtClean="0">
                <a:latin typeface="Book Antiqua" pitchFamily="18" charset="0"/>
              </a:rPr>
              <a:t>limited self-diagnosis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subsystem can detect </a:t>
            </a:r>
            <a:r>
              <a:rPr lang="en-US" b="1" dirty="0" smtClean="0">
                <a:latin typeface="Book Antiqua" pitchFamily="18" charset="0"/>
              </a:rPr>
              <a:t>a loss of signal from a sensor</a:t>
            </a:r>
            <a:r>
              <a:rPr lang="en-US" dirty="0" smtClean="0">
                <a:latin typeface="Book Antiqua" pitchFamily="18" charset="0"/>
              </a:rPr>
              <a:t> or detect an </a:t>
            </a:r>
            <a:r>
              <a:rPr lang="en-US" b="1" dirty="0" smtClean="0">
                <a:latin typeface="Book Antiqua" pitchFamily="18" charset="0"/>
              </a:rPr>
              <a:t>open circuit in an actuator circuit</a:t>
            </a:r>
            <a:r>
              <a:rPr lang="en-US" dirty="0" smtClean="0">
                <a:latin typeface="Book Antiqua" pitchFamily="18" charset="0"/>
              </a:rPr>
              <a:t> as well as </a:t>
            </a:r>
            <a:r>
              <a:rPr lang="en-US" b="1" dirty="0" smtClean="0">
                <a:latin typeface="Book Antiqua" pitchFamily="18" charset="0"/>
              </a:rPr>
              <a:t>other failures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As long as the subsystem computer is still functioning, it can </a:t>
            </a:r>
            <a:r>
              <a:rPr lang="en-US" b="1" dirty="0" smtClean="0">
                <a:latin typeface="Book Antiqua" pitchFamily="18" charset="0"/>
              </a:rPr>
              <a:t>store fault codes for detected failures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Such diagnosis within a given subsystem is known as </a:t>
            </a:r>
            <a:r>
              <a:rPr lang="en-US" b="1" dirty="0" smtClean="0">
                <a:latin typeface="Book Antiqua" pitchFamily="18" charset="0"/>
              </a:rPr>
              <a:t>on-board diagnosis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However, a </a:t>
            </a:r>
            <a:r>
              <a:rPr lang="en-US" b="1" dirty="0" smtClean="0">
                <a:latin typeface="Book Antiqua" pitchFamily="18" charset="0"/>
              </a:rPr>
              <a:t>higher level of diagnosis </a:t>
            </a:r>
            <a:r>
              <a:rPr lang="en-US" dirty="0" smtClean="0">
                <a:latin typeface="Book Antiqua" pitchFamily="18" charset="0"/>
              </a:rPr>
              <a:t>than the on-board diagnosis is typically done with an </a:t>
            </a:r>
            <a:r>
              <a:rPr lang="en-US" b="1" dirty="0" smtClean="0">
                <a:latin typeface="Book Antiqua" pitchFamily="18" charset="0"/>
              </a:rPr>
              <a:t>external computer-based system </a:t>
            </a:r>
            <a:r>
              <a:rPr lang="en-US" dirty="0" smtClean="0">
                <a:latin typeface="Book Antiqua" pitchFamily="18" charset="0"/>
              </a:rPr>
              <a:t>that is available in a service shop. </a:t>
            </a: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Control System Diagnostics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Data stored in memory </a:t>
            </a:r>
            <a:r>
              <a:rPr lang="en-US" dirty="0" smtClean="0">
                <a:latin typeface="Book Antiqua" pitchFamily="18" charset="0"/>
              </a:rPr>
              <a:t>in an on-board subsystem are useful for completing diagnosis of any problem with the associated subsystem.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Such diagnosis is known as </a:t>
            </a:r>
            <a:r>
              <a:rPr lang="en-US" b="1" dirty="0" smtClean="0">
                <a:latin typeface="Book Antiqua" pitchFamily="18" charset="0"/>
              </a:rPr>
              <a:t>off-board diagnosis </a:t>
            </a:r>
            <a:r>
              <a:rPr lang="en-US" dirty="0" smtClean="0">
                <a:latin typeface="Book Antiqua" pitchFamily="18" charset="0"/>
              </a:rPr>
              <a:t>and is usually conducted with a </a:t>
            </a:r>
            <a:r>
              <a:rPr lang="en-US" b="1" dirty="0" smtClean="0">
                <a:latin typeface="Book Antiqua" pitchFamily="18" charset="0"/>
              </a:rPr>
              <a:t>special-purpose computer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order for </a:t>
            </a:r>
            <a:r>
              <a:rPr lang="en-US" b="1" dirty="0" smtClean="0">
                <a:latin typeface="Book Antiqua" pitchFamily="18" charset="0"/>
              </a:rPr>
              <a:t>fault code data </a:t>
            </a:r>
            <a:r>
              <a:rPr lang="en-US" dirty="0" smtClean="0">
                <a:latin typeface="Book Antiqua" pitchFamily="18" charset="0"/>
              </a:rPr>
              <a:t>to be available to the off-board diagnosis computer, a </a:t>
            </a:r>
            <a:r>
              <a:rPr lang="en-US" b="1" dirty="0" smtClean="0">
                <a:latin typeface="Book Antiqua" pitchFamily="18" charset="0"/>
              </a:rPr>
              <a:t>communication link </a:t>
            </a:r>
            <a:r>
              <a:rPr lang="en-US" dirty="0" smtClean="0">
                <a:latin typeface="Book Antiqua" pitchFamily="18" charset="0"/>
              </a:rPr>
              <a:t>is required between the </a:t>
            </a:r>
            <a:r>
              <a:rPr lang="en-US" b="1" dirty="0" smtClean="0">
                <a:latin typeface="Book Antiqua" pitchFamily="18" charset="0"/>
              </a:rPr>
              <a:t>off-board equipment and the particular subsystem on-board the vehicle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Such a communication system is typically in the form of a </a:t>
            </a:r>
            <a:r>
              <a:rPr lang="en-US" b="1" dirty="0" smtClean="0">
                <a:latin typeface="Book Antiqua" pitchFamily="18" charset="0"/>
              </a:rPr>
              <a:t>serial digital data link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serial data link transmits digital data in a binary time sequence along a pair of wires (one of which is normally ground).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Control System Diagnostics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Inter-module communications </a:t>
            </a:r>
            <a:r>
              <a:rPr lang="en-US" dirty="0" smtClean="0">
                <a:latin typeface="Book Antiqua" pitchFamily="18" charset="0"/>
              </a:rPr>
              <a:t>within an automobile itself and between each on-board subsystem and an off-board system are analogous to communications between computers, i.e., they take the form of a </a:t>
            </a:r>
            <a:r>
              <a:rPr lang="en-US" b="1" dirty="0" smtClean="0">
                <a:latin typeface="Book Antiqua" pitchFamily="18" charset="0"/>
              </a:rPr>
              <a:t>local area network </a:t>
            </a:r>
            <a:r>
              <a:rPr lang="en-US" dirty="0" smtClean="0">
                <a:latin typeface="Book Antiqua" pitchFamily="18" charset="0"/>
              </a:rPr>
              <a:t>(LAN).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There are several important issues involved in any LAN, including the </a:t>
            </a:r>
            <a:r>
              <a:rPr lang="en-US" b="1" dirty="0" smtClean="0">
                <a:latin typeface="Book Antiqua" pitchFamily="18" charset="0"/>
              </a:rPr>
              <a:t>communication protocol, the bit rate, access to the network, and synchronization between the various subsystems</a:t>
            </a:r>
            <a:r>
              <a:rPr lang="en-US" dirty="0" smtClean="0"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Control System Diagnostics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a LAN, </a:t>
            </a:r>
            <a:r>
              <a:rPr lang="en-US" b="1" dirty="0" smtClean="0">
                <a:latin typeface="Book Antiqua" pitchFamily="18" charset="0"/>
              </a:rPr>
              <a:t>each subsystem </a:t>
            </a:r>
            <a:r>
              <a:rPr lang="en-US" dirty="0" smtClean="0">
                <a:latin typeface="Book Antiqua" pitchFamily="18" charset="0"/>
              </a:rPr>
              <a:t>connected to the serial data link is called a </a:t>
            </a:r>
            <a:r>
              <a:rPr lang="en-US" b="1" dirty="0" smtClean="0">
                <a:latin typeface="Book Antiqua" pitchFamily="18" charset="0"/>
              </a:rPr>
              <a:t>node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Normally one of the nodes serves as a </a:t>
            </a:r>
            <a:r>
              <a:rPr lang="en-US" b="1" dirty="0" smtClean="0">
                <a:latin typeface="Book Antiqua" pitchFamily="18" charset="0"/>
              </a:rPr>
              <a:t>master</a:t>
            </a:r>
            <a:r>
              <a:rPr lang="en-US" dirty="0" smtClean="0">
                <a:latin typeface="Book Antiqua" pitchFamily="18" charset="0"/>
              </a:rPr>
              <a:t> that has the </a:t>
            </a:r>
            <a:r>
              <a:rPr lang="en-US" b="1" dirty="0" smtClean="0">
                <a:latin typeface="Book Antiqua" pitchFamily="18" charset="0"/>
              </a:rPr>
              <a:t>capability of controlling access to the network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other nodes are called </a:t>
            </a:r>
            <a:r>
              <a:rPr lang="en-US" b="1" dirty="0" smtClean="0">
                <a:latin typeface="Book Antiqua" pitchFamily="18" charset="0"/>
              </a:rPr>
              <a:t>slaves</a:t>
            </a:r>
            <a:r>
              <a:rPr lang="en-US" dirty="0" smtClean="0">
                <a:latin typeface="Book Antiqua" pitchFamily="18" charset="0"/>
              </a:rPr>
              <a:t> and </a:t>
            </a:r>
            <a:r>
              <a:rPr lang="en-US" b="1" dirty="0" smtClean="0">
                <a:latin typeface="Book Antiqua" pitchFamily="18" charset="0"/>
              </a:rPr>
              <a:t>respond to software-controlled commands issued by the master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One of the possible problems that can occur in a LAN is the </a:t>
            </a:r>
            <a:r>
              <a:rPr lang="en-US" b="1" dirty="0" smtClean="0">
                <a:latin typeface="Book Antiqua" pitchFamily="18" charset="0"/>
              </a:rPr>
              <a:t>simultaneous transmission of messages by two separate nodes (called collision)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Resolution of potential collisions </a:t>
            </a:r>
            <a:r>
              <a:rPr lang="en-US" dirty="0" smtClean="0">
                <a:latin typeface="Book Antiqua" pitchFamily="18" charset="0"/>
              </a:rPr>
              <a:t>is controlled by the </a:t>
            </a:r>
            <a:r>
              <a:rPr lang="en-US" b="1" dirty="0" smtClean="0">
                <a:latin typeface="Book Antiqua" pitchFamily="18" charset="0"/>
              </a:rPr>
              <a:t>master using a software capability known as arbitration</a:t>
            </a:r>
            <a:r>
              <a:rPr lang="en-US" dirty="0" smtClean="0">
                <a:latin typeface="Book Antiqua" pitchFamily="18" charset="0"/>
              </a:rPr>
              <a:t>. 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Typical Cruise Control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Under </a:t>
            </a:r>
            <a:r>
              <a:rPr lang="en-US" b="1" dirty="0" smtClean="0">
                <a:latin typeface="Book Antiqua" pitchFamily="18" charset="0"/>
              </a:rPr>
              <a:t>normal driving circumstances</a:t>
            </a:r>
            <a:r>
              <a:rPr lang="en-US" dirty="0" smtClean="0">
                <a:latin typeface="Book Antiqua" pitchFamily="18" charset="0"/>
              </a:rPr>
              <a:t>, the </a:t>
            </a:r>
            <a:r>
              <a:rPr lang="en-US" b="1" dirty="0" smtClean="0">
                <a:latin typeface="Book Antiqua" pitchFamily="18" charset="0"/>
              </a:rPr>
              <a:t>total drag forces</a:t>
            </a:r>
            <a:r>
              <a:rPr lang="en-US" dirty="0" smtClean="0">
                <a:latin typeface="Book Antiqua" pitchFamily="18" charset="0"/>
              </a:rPr>
              <a:t> acting on the vehicle are such that a </a:t>
            </a:r>
            <a:r>
              <a:rPr lang="en-US" b="1" dirty="0" smtClean="0">
                <a:latin typeface="Book Antiqua" pitchFamily="18" charset="0"/>
              </a:rPr>
              <a:t>net positive traction force</a:t>
            </a:r>
            <a:r>
              <a:rPr lang="en-US" dirty="0" smtClean="0">
                <a:latin typeface="Book Antiqua" pitchFamily="18" charset="0"/>
              </a:rPr>
              <a:t> from the power-train is required to </a:t>
            </a:r>
            <a:r>
              <a:rPr lang="en-US" b="1" dirty="0" smtClean="0">
                <a:latin typeface="Book Antiqua" pitchFamily="18" charset="0"/>
              </a:rPr>
              <a:t>maintain a constant vehicle speed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However, when the car is on a </a:t>
            </a:r>
            <a:r>
              <a:rPr lang="en-US" b="1" dirty="0" smtClean="0">
                <a:latin typeface="Book Antiqua" pitchFamily="18" charset="0"/>
              </a:rPr>
              <a:t>downward sloping road of sufficient grade</a:t>
            </a:r>
            <a:r>
              <a:rPr lang="en-US" dirty="0" smtClean="0">
                <a:latin typeface="Book Antiqua" pitchFamily="18" charset="0"/>
              </a:rPr>
              <a:t>, constant vehicle speed requires a </a:t>
            </a:r>
            <a:r>
              <a:rPr lang="en-US" b="1" dirty="0" smtClean="0">
                <a:latin typeface="Book Antiqua" pitchFamily="18" charset="0"/>
              </a:rPr>
              <a:t>negative tractive force </a:t>
            </a:r>
            <a:r>
              <a:rPr lang="en-US" dirty="0" smtClean="0">
                <a:latin typeface="Book Antiqua" pitchFamily="18" charset="0"/>
              </a:rPr>
              <a:t>that the powertrain can’t deliver.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this case, the car will </a:t>
            </a:r>
            <a:r>
              <a:rPr lang="en-US" b="1" dirty="0" smtClean="0">
                <a:latin typeface="Book Antiqua" pitchFamily="18" charset="0"/>
              </a:rPr>
              <a:t>accelerate unless brakes are applied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plant being controlled consists of the </a:t>
            </a:r>
            <a:r>
              <a:rPr lang="en-US" b="1" dirty="0" smtClean="0">
                <a:latin typeface="Book Antiqua" pitchFamily="18" charset="0"/>
              </a:rPr>
              <a:t>powertrain</a:t>
            </a:r>
            <a:r>
              <a:rPr lang="en-US" dirty="0" smtClean="0">
                <a:latin typeface="Book Antiqua" pitchFamily="18" charset="0"/>
              </a:rPr>
              <a:t>, which drives the vehicle through the drive axles and wheels.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load</a:t>
            </a:r>
            <a:r>
              <a:rPr lang="en-US" dirty="0" smtClean="0">
                <a:latin typeface="Book Antiqua" pitchFamily="18" charset="0"/>
              </a:rPr>
              <a:t> on this plant includes </a:t>
            </a:r>
            <a:r>
              <a:rPr lang="en-US" b="1" dirty="0" smtClean="0">
                <a:latin typeface="Book Antiqua" pitchFamily="18" charset="0"/>
              </a:rPr>
              <a:t>friction and aerodynamic drag</a:t>
            </a:r>
            <a:r>
              <a:rPr lang="en-US" dirty="0" smtClean="0">
                <a:latin typeface="Book Antiqua" pitchFamily="18" charset="0"/>
              </a:rPr>
              <a:t> as well as a portion of the </a:t>
            </a:r>
            <a:r>
              <a:rPr lang="en-US" b="1" dirty="0" smtClean="0">
                <a:latin typeface="Book Antiqua" pitchFamily="18" charset="0"/>
              </a:rPr>
              <a:t>vehicle weight</a:t>
            </a:r>
            <a:r>
              <a:rPr lang="en-US" dirty="0" smtClean="0">
                <a:latin typeface="Book Antiqua" pitchFamily="18" charset="0"/>
              </a:rPr>
              <a:t> when the car is going up and down hills.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Electronic Control System Diagnostics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One important application for digital communication in automobiles is the </a:t>
            </a:r>
            <a:r>
              <a:rPr lang="en-US" b="1" dirty="0" smtClean="0">
                <a:latin typeface="Book Antiqua" pitchFamily="18" charset="0"/>
              </a:rPr>
              <a:t>serial digital data link </a:t>
            </a:r>
            <a:r>
              <a:rPr lang="en-US" dirty="0" smtClean="0">
                <a:latin typeface="Book Antiqua" pitchFamily="18" charset="0"/>
              </a:rPr>
              <a:t>from the </a:t>
            </a:r>
            <a:r>
              <a:rPr lang="en-US" b="1" dirty="0" smtClean="0">
                <a:latin typeface="Book Antiqua" pitchFamily="18" charset="0"/>
              </a:rPr>
              <a:t>powertrain controller to an off-board diagnostic system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data communications link has the capability of </a:t>
            </a:r>
            <a:r>
              <a:rPr lang="en-US" b="1" dirty="0" smtClean="0">
                <a:latin typeface="Book Antiqua" pitchFamily="18" charset="0"/>
              </a:rPr>
              <a:t>transmitting fault codes </a:t>
            </a:r>
            <a:r>
              <a:rPr lang="en-US" dirty="0" smtClean="0">
                <a:latin typeface="Book Antiqua" pitchFamily="18" charset="0"/>
              </a:rPr>
              <a:t>that have been stored in memory to the external device.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off-board system can range in complexity from a </a:t>
            </a:r>
            <a:r>
              <a:rPr lang="en-US" b="1" dirty="0" smtClean="0">
                <a:latin typeface="Book Antiqua" pitchFamily="18" charset="0"/>
              </a:rPr>
              <a:t>computer-based diagnostic workstation</a:t>
            </a:r>
            <a:r>
              <a:rPr lang="en-US" dirty="0" smtClean="0">
                <a:latin typeface="Book Antiqua" pitchFamily="18" charset="0"/>
              </a:rPr>
              <a:t> to a simple </a:t>
            </a:r>
            <a:r>
              <a:rPr lang="en-US" b="1" dirty="0" smtClean="0">
                <a:latin typeface="Book Antiqua" pitchFamily="18" charset="0"/>
              </a:rPr>
              <a:t>portable scanner </a:t>
            </a:r>
            <a:r>
              <a:rPr lang="en-US" dirty="0" smtClean="0">
                <a:latin typeface="Book Antiqua" pitchFamily="18" charset="0"/>
              </a:rPr>
              <a:t>used to simply read and display fault codes in sequence as they are retrieved over the data link from the powertrain controller.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Using these fault codes and following a fault tree diagnosis procedure, the </a:t>
            </a:r>
            <a:r>
              <a:rPr lang="en-US" b="1" dirty="0" smtClean="0">
                <a:latin typeface="Book Antiqua" pitchFamily="18" charset="0"/>
              </a:rPr>
              <a:t>service technician</a:t>
            </a:r>
            <a:r>
              <a:rPr lang="en-US" dirty="0" smtClean="0">
                <a:latin typeface="Book Antiqua" pitchFamily="18" charset="0"/>
              </a:rPr>
              <a:t> can normally diagnose </a:t>
            </a:r>
            <a:r>
              <a:rPr lang="en-US" b="1" dirty="0" smtClean="0">
                <a:latin typeface="Book Antiqua" pitchFamily="18" charset="0"/>
              </a:rPr>
              <a:t>powertrain control system problems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On-Board Diagnostics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Limited diagnostic capability</a:t>
            </a:r>
            <a:r>
              <a:rPr lang="en-US" dirty="0" smtClean="0">
                <a:latin typeface="Book Antiqua" pitchFamily="18" charset="0"/>
              </a:rPr>
              <a:t> is provided in any modern microprocessor-based electronic control system.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These diagnostic functions are performed by the </a:t>
            </a:r>
            <a:r>
              <a:rPr lang="en-US" b="1" dirty="0" smtClean="0">
                <a:latin typeface="Book Antiqua" pitchFamily="18" charset="0"/>
              </a:rPr>
              <a:t>microprocessor under the control of stored programs</a:t>
            </a:r>
            <a:r>
              <a:rPr lang="en-US" dirty="0" smtClean="0">
                <a:latin typeface="Book Antiqua" pitchFamily="18" charset="0"/>
              </a:rPr>
              <a:t>, and are performed only when the microprocessor is not fully committed to performing normal control calculations.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on-board diagnostic functions </a:t>
            </a:r>
            <a:r>
              <a:rPr lang="en-US" b="1" dirty="0" smtClean="0">
                <a:latin typeface="Book Antiqua" pitchFamily="18" charset="0"/>
              </a:rPr>
              <a:t>cannot detect intermittent failures reliably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For the system </a:t>
            </a:r>
            <a:r>
              <a:rPr lang="en-US" b="1" dirty="0" smtClean="0">
                <a:latin typeface="Book Antiqua" pitchFamily="18" charset="0"/>
              </a:rPr>
              <a:t>to detect and isolate a failure</a:t>
            </a:r>
            <a:r>
              <a:rPr lang="en-US" dirty="0" smtClean="0">
                <a:latin typeface="Book Antiqua" pitchFamily="18" charset="0"/>
              </a:rPr>
              <a:t>, the </a:t>
            </a:r>
            <a:r>
              <a:rPr lang="en-US" b="1" dirty="0" smtClean="0">
                <a:latin typeface="Book Antiqua" pitchFamily="18" charset="0"/>
              </a:rPr>
              <a:t>failure must be nonreversible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most </a:t>
            </a:r>
            <a:r>
              <a:rPr lang="en-US" b="1" dirty="0" smtClean="0">
                <a:latin typeface="Book Antiqua" pitchFamily="18" charset="0"/>
              </a:rPr>
              <a:t>on-board diagnostics</a:t>
            </a:r>
            <a:r>
              <a:rPr lang="en-US" dirty="0" smtClean="0">
                <a:latin typeface="Book Antiqua" pitchFamily="18" charset="0"/>
              </a:rPr>
              <a:t>, the </a:t>
            </a:r>
            <a:r>
              <a:rPr lang="en-US" b="1" dirty="0" smtClean="0">
                <a:latin typeface="Book Antiqua" pitchFamily="18" charset="0"/>
              </a:rPr>
              <a:t>electronic control module stores trouble codes </a:t>
            </a:r>
            <a:r>
              <a:rPr lang="en-US" dirty="0" smtClean="0">
                <a:latin typeface="Book Antiqua" pitchFamily="18" charset="0"/>
              </a:rPr>
              <a:t>that are automatically cleared by the microprocessor after a set number of engine cycles have occurred without a fault reappearing.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Off-Board Diagnostics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An alternative to the on-board diagnostics is available in the form of a </a:t>
            </a:r>
            <a:r>
              <a:rPr lang="en-US" b="1" dirty="0" smtClean="0">
                <a:latin typeface="Book Antiqua" pitchFamily="18" charset="0"/>
              </a:rPr>
              <a:t>service bay diagnostic system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system uses a </a:t>
            </a:r>
            <a:r>
              <a:rPr lang="en-US" b="1" dirty="0" smtClean="0">
                <a:latin typeface="Book Antiqua" pitchFamily="18" charset="0"/>
              </a:rPr>
              <a:t>computer</a:t>
            </a:r>
            <a:r>
              <a:rPr lang="en-US" dirty="0" smtClean="0">
                <a:latin typeface="Book Antiqua" pitchFamily="18" charset="0"/>
              </a:rPr>
              <a:t> that has a </a:t>
            </a:r>
            <a:r>
              <a:rPr lang="en-US" b="1" dirty="0" smtClean="0">
                <a:latin typeface="Book Antiqua" pitchFamily="18" charset="0"/>
              </a:rPr>
              <a:t>greater diagnostic capability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than the vehicle-based system</a:t>
            </a:r>
            <a:r>
              <a:rPr lang="en-US" dirty="0" smtClean="0">
                <a:latin typeface="Book Antiqua" pitchFamily="18" charset="0"/>
              </a:rPr>
              <a:t> because its computer is typically </a:t>
            </a:r>
            <a:r>
              <a:rPr lang="en-US" b="1" dirty="0" smtClean="0">
                <a:latin typeface="Book Antiqua" pitchFamily="18" charset="0"/>
              </a:rPr>
              <a:t>much larger </a:t>
            </a:r>
            <a:r>
              <a:rPr lang="en-US" dirty="0" smtClean="0">
                <a:latin typeface="Book Antiqua" pitchFamily="18" charset="0"/>
              </a:rPr>
              <a:t>and has only a </a:t>
            </a:r>
            <a:r>
              <a:rPr lang="en-US" b="1" dirty="0" smtClean="0">
                <a:latin typeface="Book Antiqua" pitchFamily="18" charset="0"/>
              </a:rPr>
              <a:t>single task </a:t>
            </a:r>
            <a:r>
              <a:rPr lang="en-US" dirty="0" smtClean="0">
                <a:latin typeface="Book Antiqua" pitchFamily="18" charset="0"/>
              </a:rPr>
              <a:t>to perform—that of diagnosing problems in engine control systems.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addition to </a:t>
            </a:r>
            <a:r>
              <a:rPr lang="en-US" b="1" dirty="0" smtClean="0">
                <a:latin typeface="Book Antiqua" pitchFamily="18" charset="0"/>
              </a:rPr>
              <a:t>storing and displaying shop manual data and procedures</a:t>
            </a:r>
            <a:r>
              <a:rPr lang="en-US" dirty="0" smtClean="0">
                <a:latin typeface="Book Antiqua" pitchFamily="18" charset="0"/>
              </a:rPr>
              <a:t>, a computer-based garage diagnostic system can </a:t>
            </a:r>
            <a:r>
              <a:rPr lang="en-US" b="1" dirty="0" smtClean="0">
                <a:latin typeface="Book Antiqua" pitchFamily="18" charset="0"/>
              </a:rPr>
              <a:t>automate the diagnostic process </a:t>
            </a:r>
            <a:r>
              <a:rPr lang="en-US" dirty="0" smtClean="0">
                <a:latin typeface="Book Antiqua" pitchFamily="18" charset="0"/>
              </a:rPr>
              <a:t>itself.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achieving this objective, the </a:t>
            </a:r>
            <a:r>
              <a:rPr lang="en-US" b="1" dirty="0" smtClean="0">
                <a:latin typeface="Book Antiqua" pitchFamily="18" charset="0"/>
              </a:rPr>
              <a:t>technicians’ terminal </a:t>
            </a:r>
            <a:r>
              <a:rPr lang="en-US" dirty="0" smtClean="0">
                <a:latin typeface="Book Antiqua" pitchFamily="18" charset="0"/>
              </a:rPr>
              <a:t>has the </a:t>
            </a:r>
            <a:r>
              <a:rPr lang="en-US" b="1" dirty="0" smtClean="0">
                <a:latin typeface="Book Antiqua" pitchFamily="18" charset="0"/>
              </a:rPr>
              <a:t>capability to incorporate </a:t>
            </a:r>
            <a:r>
              <a:rPr lang="en-US" dirty="0" smtClean="0">
                <a:latin typeface="Book Antiqua" pitchFamily="18" charset="0"/>
              </a:rPr>
              <a:t>what is commonly called an </a:t>
            </a:r>
            <a:r>
              <a:rPr lang="en-US" b="1" dirty="0" smtClean="0">
                <a:latin typeface="Book Antiqua" pitchFamily="18" charset="0"/>
              </a:rPr>
              <a:t>expert system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Occupant Protection Systems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Occupant protection </a:t>
            </a:r>
            <a:r>
              <a:rPr lang="en-US" dirty="0" smtClean="0">
                <a:latin typeface="Book Antiqua" pitchFamily="18" charset="0"/>
              </a:rPr>
              <a:t>during a crash has evolved dramatically since about the 1970s.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Beginning with </a:t>
            </a:r>
            <a:r>
              <a:rPr lang="en-US" b="1" dirty="0" smtClean="0">
                <a:latin typeface="Book Antiqua" pitchFamily="18" charset="0"/>
              </a:rPr>
              <a:t>lap seat belts</a:t>
            </a:r>
            <a:r>
              <a:rPr lang="en-US" dirty="0" smtClean="0">
                <a:latin typeface="Book Antiqua" pitchFamily="18" charset="0"/>
              </a:rPr>
              <a:t>, and motivated partly by government regulation and partly by market demand, occupant protection has evolved to </a:t>
            </a:r>
            <a:r>
              <a:rPr lang="en-US" b="1" dirty="0" smtClean="0">
                <a:latin typeface="Book Antiqua" pitchFamily="18" charset="0"/>
              </a:rPr>
              <a:t>passive restraints and airbags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 </a:t>
            </a:r>
            <a:r>
              <a:rPr lang="en-US" b="1" dirty="0" smtClean="0">
                <a:latin typeface="Book Antiqua" pitchFamily="18" charset="0"/>
              </a:rPr>
              <a:t>airbag system </a:t>
            </a:r>
            <a:r>
              <a:rPr lang="en-US" dirty="0" smtClean="0">
                <a:latin typeface="Book Antiqua" pitchFamily="18" charset="0"/>
              </a:rPr>
              <a:t>has a means of </a:t>
            </a:r>
            <a:r>
              <a:rPr lang="en-US" b="1" dirty="0" smtClean="0">
                <a:latin typeface="Book Antiqua" pitchFamily="18" charset="0"/>
              </a:rPr>
              <a:t>detecting</a:t>
            </a:r>
            <a:r>
              <a:rPr lang="en-US" dirty="0" smtClean="0">
                <a:latin typeface="Book Antiqua" pitchFamily="18" charset="0"/>
              </a:rPr>
              <a:t> when </a:t>
            </a:r>
            <a:r>
              <a:rPr lang="en-US" b="1" dirty="0" smtClean="0">
                <a:latin typeface="Book Antiqua" pitchFamily="18" charset="0"/>
              </a:rPr>
              <a:t>a crash </a:t>
            </a:r>
            <a:r>
              <a:rPr lang="en-US" dirty="0" smtClean="0">
                <a:latin typeface="Book Antiqua" pitchFamily="18" charset="0"/>
              </a:rPr>
              <a:t>occurs, that is essentially based on </a:t>
            </a:r>
            <a:r>
              <a:rPr lang="en-US" b="1" dirty="0" smtClean="0">
                <a:latin typeface="Book Antiqua" pitchFamily="18" charset="0"/>
              </a:rPr>
              <a:t>deceleration along the longitudinal car axis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</a:t>
            </a:r>
            <a:r>
              <a:rPr lang="en-US" b="1" dirty="0" smtClean="0">
                <a:latin typeface="Book Antiqua" pitchFamily="18" charset="0"/>
              </a:rPr>
              <a:t>collision</a:t>
            </a:r>
            <a:r>
              <a:rPr lang="en-US" dirty="0" smtClean="0">
                <a:latin typeface="Book Antiqua" pitchFamily="18" charset="0"/>
              </a:rPr>
              <a:t> that is serious enough to injure car occupants involves </a:t>
            </a:r>
            <a:r>
              <a:rPr lang="en-US" b="1" dirty="0" smtClean="0">
                <a:latin typeface="Book Antiqua" pitchFamily="18" charset="0"/>
              </a:rPr>
              <a:t>deceleration in the range of tens of </a:t>
            </a:r>
            <a:r>
              <a:rPr lang="en-US" b="1" dirty="0" err="1" smtClean="0">
                <a:latin typeface="Book Antiqua" pitchFamily="18" charset="0"/>
              </a:rPr>
              <a:t>gs</a:t>
            </a:r>
            <a:r>
              <a:rPr lang="en-US" dirty="0" smtClean="0">
                <a:latin typeface="Book Antiqua" pitchFamily="18" charset="0"/>
              </a:rPr>
              <a:t> (i.e., </a:t>
            </a:r>
            <a:r>
              <a:rPr lang="en-US" b="1" dirty="0" smtClean="0">
                <a:latin typeface="Book Antiqua" pitchFamily="18" charset="0"/>
              </a:rPr>
              <a:t>multiples of 10 of the acceleration of gravity</a:t>
            </a:r>
            <a:r>
              <a:rPr lang="en-US" dirty="0" smtClean="0">
                <a:latin typeface="Book Antiqua" pitchFamily="18" charset="0"/>
              </a:rPr>
              <a:t>), whereas </a:t>
            </a:r>
            <a:r>
              <a:rPr lang="en-US" b="1" dirty="0" smtClean="0">
                <a:latin typeface="Book Antiqua" pitchFamily="18" charset="0"/>
              </a:rPr>
              <a:t>normal driving</a:t>
            </a:r>
            <a:r>
              <a:rPr lang="en-US" dirty="0" smtClean="0">
                <a:latin typeface="Book Antiqua" pitchFamily="18" charset="0"/>
              </a:rPr>
              <a:t> involves </a:t>
            </a:r>
            <a:r>
              <a:rPr lang="en-US" b="1" dirty="0" smtClean="0">
                <a:latin typeface="Book Antiqua" pitchFamily="18" charset="0"/>
              </a:rPr>
              <a:t>acceleration/deceleration on the order of 1 g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Occupant Protection Systems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Once a crash has been detected, a </a:t>
            </a:r>
            <a:r>
              <a:rPr lang="en-US" b="1" dirty="0" smtClean="0">
                <a:latin typeface="Book Antiqua" pitchFamily="18" charset="0"/>
              </a:rPr>
              <a:t>flexible bag is rapidly inflated with a gas</a:t>
            </a:r>
            <a:r>
              <a:rPr lang="en-US" dirty="0" smtClean="0">
                <a:latin typeface="Book Antiqua" pitchFamily="18" charset="0"/>
              </a:rPr>
              <a:t> that is released from a container by </a:t>
            </a:r>
            <a:r>
              <a:rPr lang="en-US" b="1" dirty="0" smtClean="0">
                <a:latin typeface="Book Antiqua" pitchFamily="18" charset="0"/>
              </a:rPr>
              <a:t>electrically igniting a chemical compound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Ideally, the </a:t>
            </a:r>
            <a:r>
              <a:rPr lang="en-US" b="1" dirty="0" smtClean="0">
                <a:latin typeface="Book Antiqua" pitchFamily="18" charset="0"/>
              </a:rPr>
              <a:t>airbag inflates in sufficient time to act as a cushion for the driver </a:t>
            </a:r>
            <a:r>
              <a:rPr lang="en-US" dirty="0" smtClean="0">
                <a:latin typeface="Book Antiqua" pitchFamily="18" charset="0"/>
              </a:rPr>
              <a:t>(or passenger) as he or she is thrown forward during the crash.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At car speeds that can cause injury to the occupants, the </a:t>
            </a:r>
            <a:r>
              <a:rPr lang="en-US" b="1" dirty="0" smtClean="0">
                <a:latin typeface="Book Antiqua" pitchFamily="18" charset="0"/>
              </a:rPr>
              <a:t>time interval </a:t>
            </a:r>
            <a:r>
              <a:rPr lang="en-US" dirty="0" smtClean="0">
                <a:latin typeface="Book Antiqua" pitchFamily="18" charset="0"/>
              </a:rPr>
              <a:t>for a crash into a rigid barrier from the moment the front bumper contacts the barrier until the final part of the car ceases forward motion is substantially </a:t>
            </a:r>
            <a:r>
              <a:rPr lang="en-US" b="1" dirty="0" smtClean="0">
                <a:latin typeface="Book Antiqua" pitchFamily="18" charset="0"/>
              </a:rPr>
              <a:t>less than a second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A typical </a:t>
            </a:r>
            <a:r>
              <a:rPr lang="en-US" b="1" dirty="0" smtClean="0">
                <a:latin typeface="Book Antiqua" pitchFamily="18" charset="0"/>
              </a:rPr>
              <a:t>airbag will require about 30 </a:t>
            </a:r>
            <a:r>
              <a:rPr lang="en-US" b="1" dirty="0" err="1" smtClean="0">
                <a:latin typeface="Book Antiqua" pitchFamily="18" charset="0"/>
              </a:rPr>
              <a:t>msec</a:t>
            </a:r>
            <a:r>
              <a:rPr lang="en-US" b="1" dirty="0" smtClean="0">
                <a:latin typeface="Book Antiqua" pitchFamily="18" charset="0"/>
              </a:rPr>
              <a:t> to inflate</a:t>
            </a:r>
            <a:r>
              <a:rPr lang="en-US" dirty="0" smtClean="0">
                <a:latin typeface="Book Antiqua" pitchFamily="18" charset="0"/>
              </a:rPr>
              <a:t>, meaning that the crash must be detected within about 20 msec.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Occupant Protection Systems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With respect to the </a:t>
            </a:r>
            <a:r>
              <a:rPr lang="en-US" b="1" dirty="0" smtClean="0">
                <a:latin typeface="Book Antiqua" pitchFamily="18" charset="0"/>
              </a:rPr>
              <a:t>speed of modern digital electronics</a:t>
            </a:r>
            <a:r>
              <a:rPr lang="en-US" dirty="0" smtClean="0">
                <a:latin typeface="Book Antiqua" pitchFamily="18" charset="0"/>
              </a:rPr>
              <a:t>, a 20 </a:t>
            </a:r>
            <a:r>
              <a:rPr lang="en-US" dirty="0" err="1" smtClean="0">
                <a:latin typeface="Book Antiqua" pitchFamily="18" charset="0"/>
              </a:rPr>
              <a:t>msec</a:t>
            </a:r>
            <a:r>
              <a:rPr lang="en-US" dirty="0" smtClean="0">
                <a:latin typeface="Book Antiqua" pitchFamily="18" charset="0"/>
              </a:rPr>
              <a:t> time interval is not considered to be short.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complicating factor for crash detection is the many </a:t>
            </a:r>
            <a:r>
              <a:rPr lang="en-US" b="1" dirty="0" smtClean="0">
                <a:latin typeface="Book Antiqua" pitchFamily="18" charset="0"/>
              </a:rPr>
              <a:t>crash-like accelerations </a:t>
            </a:r>
            <a:r>
              <a:rPr lang="en-US" dirty="0" smtClean="0">
                <a:latin typeface="Book Antiqua" pitchFamily="18" charset="0"/>
              </a:rPr>
              <a:t>experienced by a typical car that could be interpreted by airbag electronics as a crash, such as </a:t>
            </a:r>
            <a:r>
              <a:rPr lang="en-US" b="1" dirty="0" smtClean="0">
                <a:latin typeface="Book Antiqua" pitchFamily="18" charset="0"/>
              </a:rPr>
              <a:t>impact with a large pothole or driving over a curb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configuration for an airbag system </a:t>
            </a:r>
            <a:r>
              <a:rPr lang="en-US" dirty="0" smtClean="0">
                <a:latin typeface="Book Antiqua" pitchFamily="18" charset="0"/>
              </a:rPr>
              <a:t>has also evolved from </a:t>
            </a:r>
            <a:r>
              <a:rPr lang="en-US" b="1" dirty="0" smtClean="0">
                <a:latin typeface="Book Antiqua" pitchFamily="18" charset="0"/>
              </a:rPr>
              <a:t>electromechanical implementation using switches </a:t>
            </a:r>
            <a:r>
              <a:rPr lang="en-US" dirty="0" smtClean="0">
                <a:latin typeface="Book Antiqua" pitchFamily="18" charset="0"/>
              </a:rPr>
              <a:t>to </a:t>
            </a:r>
            <a:r>
              <a:rPr lang="en-US" b="1" dirty="0" smtClean="0">
                <a:latin typeface="Book Antiqua" pitchFamily="18" charset="0"/>
              </a:rPr>
              <a:t>electronic systems employing sophisticated signal processing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Occupant Protection Systems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7269480" cy="599987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One of the configurations employed a </a:t>
            </a:r>
            <a:r>
              <a:rPr lang="en-US" b="1" dirty="0" smtClean="0">
                <a:latin typeface="Book Antiqua" pitchFamily="18" charset="0"/>
              </a:rPr>
              <a:t>pair of acceleration switches</a:t>
            </a:r>
            <a:r>
              <a:rPr lang="en-US" dirty="0" smtClean="0">
                <a:latin typeface="Book Antiqua" pitchFamily="18" charset="0"/>
              </a:rPr>
              <a:t> SW1 and SW2 as </a:t>
            </a:r>
            <a:r>
              <a:rPr lang="en-US" dirty="0" smtClean="0">
                <a:latin typeface="Book Antiqua" pitchFamily="18" charset="0"/>
              </a:rPr>
              <a:t>shown. </a:t>
            </a:r>
            <a:endParaRPr lang="en-US" dirty="0" smtClean="0">
              <a:latin typeface="Book Antiqua" pitchFamily="18" charset="0"/>
            </a:endParaRP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Each of these switches is in the form of a </a:t>
            </a:r>
            <a:r>
              <a:rPr lang="en-US" b="1" dirty="0" smtClean="0">
                <a:latin typeface="Book Antiqua" pitchFamily="18" charset="0"/>
              </a:rPr>
              <a:t>mass suspended </a:t>
            </a:r>
            <a:r>
              <a:rPr lang="en-US" dirty="0" smtClean="0">
                <a:latin typeface="Book Antiqua" pitchFamily="18" charset="0"/>
              </a:rPr>
              <a:t>in a tube with the tube axis </a:t>
            </a:r>
            <a:r>
              <a:rPr lang="en-US" b="1" dirty="0" smtClean="0">
                <a:latin typeface="Book Antiqua" pitchFamily="18" charset="0"/>
              </a:rPr>
              <a:t>aligned parallel to the longitudinal car axis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two switches</a:t>
            </a:r>
            <a:r>
              <a:rPr lang="en-US" dirty="0" smtClean="0">
                <a:latin typeface="Book Antiqua" pitchFamily="18" charset="0"/>
              </a:rPr>
              <a:t>, which are </a:t>
            </a:r>
            <a:r>
              <a:rPr lang="en-US" b="1" dirty="0" smtClean="0">
                <a:latin typeface="Book Antiqua" pitchFamily="18" charset="0"/>
              </a:rPr>
              <a:t>normally open</a:t>
            </a:r>
            <a:r>
              <a:rPr lang="en-US" dirty="0" smtClean="0">
                <a:latin typeface="Book Antiqua" pitchFamily="18" charset="0"/>
              </a:rPr>
              <a:t>, must both be </a:t>
            </a:r>
            <a:r>
              <a:rPr lang="en-US" b="1" dirty="0" smtClean="0">
                <a:latin typeface="Book Antiqua" pitchFamily="18" charset="0"/>
              </a:rPr>
              <a:t>closed to complete the circuit </a:t>
            </a:r>
            <a:r>
              <a:rPr lang="en-US" dirty="0" smtClean="0">
                <a:latin typeface="Book Antiqua" pitchFamily="18" charset="0"/>
              </a:rPr>
              <a:t>for firing the airbag. 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When this circuit is complete, a </a:t>
            </a:r>
            <a:r>
              <a:rPr lang="en-US" b="1" dirty="0" smtClean="0">
                <a:latin typeface="Book Antiqua" pitchFamily="18" charset="0"/>
              </a:rPr>
              <a:t>current flows </a:t>
            </a:r>
            <a:r>
              <a:rPr lang="en-US" dirty="0" smtClean="0">
                <a:latin typeface="Book Antiqua" pitchFamily="18" charset="0"/>
              </a:rPr>
              <a:t>through the </a:t>
            </a:r>
            <a:r>
              <a:rPr lang="en-US" b="1" dirty="0" smtClean="0">
                <a:latin typeface="Book Antiqua" pitchFamily="18" charset="0"/>
              </a:rPr>
              <a:t>ignitor</a:t>
            </a:r>
            <a:r>
              <a:rPr lang="en-US" dirty="0" smtClean="0">
                <a:latin typeface="Book Antiqua" pitchFamily="18" charset="0"/>
              </a:rPr>
              <a:t> that activates the charge. 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 </a:t>
            </a:r>
            <a:r>
              <a:rPr lang="en-US" b="1" dirty="0" smtClean="0">
                <a:latin typeface="Book Antiqua" pitchFamily="18" charset="0"/>
              </a:rPr>
              <a:t>gas is produced </a:t>
            </a:r>
            <a:r>
              <a:rPr lang="en-US" dirty="0" smtClean="0">
                <a:latin typeface="Book Antiqua" pitchFamily="18" charset="0"/>
              </a:rPr>
              <a:t>(essentially explosively) that </a:t>
            </a:r>
            <a:r>
              <a:rPr lang="en-US" b="1" dirty="0" smtClean="0">
                <a:latin typeface="Book Antiqua" pitchFamily="18" charset="0"/>
              </a:rPr>
              <a:t>inflates the airbag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2840" y="858128"/>
            <a:ext cx="4709160" cy="599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Occupant Protection Systems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switches</a:t>
            </a:r>
            <a:r>
              <a:rPr lang="en-US" dirty="0" smtClean="0">
                <a:latin typeface="Book Antiqua" pitchFamily="18" charset="0"/>
              </a:rPr>
              <a:t> SW1 and SW2 are </a:t>
            </a:r>
            <a:r>
              <a:rPr lang="en-US" b="1" dirty="0" smtClean="0">
                <a:latin typeface="Book Antiqua" pitchFamily="18" charset="0"/>
              </a:rPr>
              <a:t>placed in two separate locations </a:t>
            </a:r>
            <a:r>
              <a:rPr lang="en-US" dirty="0" smtClean="0">
                <a:latin typeface="Book Antiqua" pitchFamily="18" charset="0"/>
              </a:rPr>
              <a:t>in the car.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Typically, one is located </a:t>
            </a:r>
            <a:r>
              <a:rPr lang="en-US" b="1" dirty="0" smtClean="0">
                <a:latin typeface="Book Antiqua" pitchFamily="18" charset="0"/>
              </a:rPr>
              <a:t>near the front of the car </a:t>
            </a:r>
            <a:r>
              <a:rPr lang="en-US" dirty="0" smtClean="0">
                <a:latin typeface="Book Antiqua" pitchFamily="18" charset="0"/>
              </a:rPr>
              <a:t>and one in or </a:t>
            </a:r>
            <a:r>
              <a:rPr lang="en-US" b="1" dirty="0" smtClean="0">
                <a:latin typeface="Book Antiqua" pitchFamily="18" charset="0"/>
              </a:rPr>
              <a:t>near the front of the passenger compartment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Under </a:t>
            </a:r>
            <a:r>
              <a:rPr lang="en-US" b="1" dirty="0" smtClean="0">
                <a:latin typeface="Book Antiqua" pitchFamily="18" charset="0"/>
              </a:rPr>
              <a:t>normal driving conditions</a:t>
            </a:r>
            <a:r>
              <a:rPr lang="en-US" dirty="0" smtClean="0">
                <a:latin typeface="Book Antiqua" pitchFamily="18" charset="0"/>
              </a:rPr>
              <a:t>, the </a:t>
            </a:r>
            <a:r>
              <a:rPr lang="en-US" b="1" dirty="0" smtClean="0">
                <a:latin typeface="Book Antiqua" pitchFamily="18" charset="0"/>
              </a:rPr>
              <a:t>spring holds the movable mass </a:t>
            </a:r>
            <a:r>
              <a:rPr lang="en-US" dirty="0" smtClean="0">
                <a:latin typeface="Book Antiqua" pitchFamily="18" charset="0"/>
              </a:rPr>
              <a:t>against a stop and the </a:t>
            </a:r>
            <a:r>
              <a:rPr lang="en-US" b="1" dirty="0" smtClean="0">
                <a:latin typeface="Book Antiqua" pitchFamily="18" charset="0"/>
              </a:rPr>
              <a:t>switch contacts remain open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During a </a:t>
            </a:r>
            <a:r>
              <a:rPr lang="en-US" b="1" dirty="0" smtClean="0">
                <a:latin typeface="Book Antiqua" pitchFamily="18" charset="0"/>
              </a:rPr>
              <a:t>crash</a:t>
            </a:r>
            <a:r>
              <a:rPr lang="en-US" dirty="0" smtClean="0">
                <a:latin typeface="Book Antiqua" pitchFamily="18" charset="0"/>
              </a:rPr>
              <a:t>, the </a:t>
            </a:r>
            <a:r>
              <a:rPr lang="en-US" b="1" dirty="0" smtClean="0">
                <a:latin typeface="Book Antiqua" pitchFamily="18" charset="0"/>
              </a:rPr>
              <a:t>force of acceleration </a:t>
            </a:r>
            <a:r>
              <a:rPr lang="en-US" dirty="0" smtClean="0">
                <a:latin typeface="Book Antiqua" pitchFamily="18" charset="0"/>
              </a:rPr>
              <a:t>(actually deceleration of the car) acting on the mass is </a:t>
            </a:r>
            <a:r>
              <a:rPr lang="en-US" b="1" dirty="0" smtClean="0">
                <a:latin typeface="Book Antiqua" pitchFamily="18" charset="0"/>
              </a:rPr>
              <a:t>sufficient to overcome the spring force and move the mass</a:t>
            </a:r>
            <a:r>
              <a:rPr lang="en-US" dirty="0" smtClean="0">
                <a:latin typeface="Book Antiqua" pitchFamily="18" charset="0"/>
              </a:rPr>
              <a:t>. 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Occupant Protection Systems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For sufficiently </a:t>
            </a:r>
            <a:r>
              <a:rPr lang="en-US" b="1" dirty="0" smtClean="0">
                <a:latin typeface="Book Antiqua" pitchFamily="18" charset="0"/>
              </a:rPr>
              <a:t>high car deceleration</a:t>
            </a:r>
            <a:r>
              <a:rPr lang="en-US" dirty="0" smtClean="0">
                <a:latin typeface="Book Antiqua" pitchFamily="18" charset="0"/>
              </a:rPr>
              <a:t>, the </a:t>
            </a:r>
            <a:r>
              <a:rPr lang="en-US" b="1" dirty="0" smtClean="0">
                <a:latin typeface="Book Antiqua" pitchFamily="18" charset="0"/>
              </a:rPr>
              <a:t>mass moves forward to close the switch </a:t>
            </a:r>
            <a:r>
              <a:rPr lang="en-US" dirty="0" smtClean="0">
                <a:latin typeface="Book Antiqua" pitchFamily="18" charset="0"/>
              </a:rPr>
              <a:t>contacts.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a </a:t>
            </a:r>
            <a:r>
              <a:rPr lang="en-US" b="1" dirty="0" smtClean="0">
                <a:latin typeface="Book Antiqua" pitchFamily="18" charset="0"/>
              </a:rPr>
              <a:t>real collision at sufficient speed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b="1" dirty="0" smtClean="0">
                <a:latin typeface="Book Antiqua" pitchFamily="18" charset="0"/>
              </a:rPr>
              <a:t>both switch masses will move to close the switch contacts</a:t>
            </a:r>
            <a:r>
              <a:rPr lang="en-US" dirty="0" smtClean="0">
                <a:latin typeface="Book Antiqua" pitchFamily="18" charset="0"/>
              </a:rPr>
              <a:t>, thereby completing the circuit and igniting the chemical compound to inflate the airbag.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Figure (b) also shows a </a:t>
            </a:r>
            <a:r>
              <a:rPr lang="en-US" b="1" dirty="0" smtClean="0">
                <a:latin typeface="Book Antiqua" pitchFamily="18" charset="0"/>
              </a:rPr>
              <a:t>capacitor</a:t>
            </a:r>
            <a:r>
              <a:rPr lang="en-US" dirty="0" smtClean="0">
                <a:latin typeface="Book Antiqua" pitchFamily="18" charset="0"/>
              </a:rPr>
              <a:t> connected in </a:t>
            </a:r>
            <a:r>
              <a:rPr lang="en-US" b="1" dirty="0" smtClean="0">
                <a:latin typeface="Book Antiqua" pitchFamily="18" charset="0"/>
              </a:rPr>
              <a:t>parallel with the battery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</a:t>
            </a:r>
            <a:r>
              <a:rPr lang="en-US" b="1" dirty="0" smtClean="0">
                <a:latin typeface="Book Antiqua" pitchFamily="18" charset="0"/>
              </a:rPr>
              <a:t>capacitor</a:t>
            </a:r>
            <a:r>
              <a:rPr lang="en-US" dirty="0" smtClean="0">
                <a:latin typeface="Book Antiqua" pitchFamily="18" charset="0"/>
              </a:rPr>
              <a:t> is typically located in the </a:t>
            </a:r>
            <a:r>
              <a:rPr lang="en-US" b="1" dirty="0" smtClean="0">
                <a:latin typeface="Book Antiqua" pitchFamily="18" charset="0"/>
              </a:rPr>
              <a:t>passenger compartment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It has sufficient capacity that in the event the car </a:t>
            </a:r>
            <a:r>
              <a:rPr lang="en-US" b="1" dirty="0" smtClean="0">
                <a:latin typeface="Book Antiqua" pitchFamily="18" charset="0"/>
              </a:rPr>
              <a:t>battery is destroyed early</a:t>
            </a:r>
            <a:r>
              <a:rPr lang="en-US" dirty="0" smtClean="0">
                <a:latin typeface="Book Antiqua" pitchFamily="18" charset="0"/>
              </a:rPr>
              <a:t> in the crash, it can </a:t>
            </a:r>
            <a:r>
              <a:rPr lang="en-US" b="1" dirty="0" smtClean="0">
                <a:latin typeface="Book Antiqua" pitchFamily="18" charset="0"/>
              </a:rPr>
              <a:t>supply enough current </a:t>
            </a:r>
            <a:r>
              <a:rPr lang="en-US" dirty="0" smtClean="0">
                <a:latin typeface="Book Antiqua" pitchFamily="18" charset="0"/>
              </a:rPr>
              <a:t>to ignite the squib.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Occupant Protection Systems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electronic airbag systems, the </a:t>
            </a:r>
            <a:r>
              <a:rPr lang="en-US" b="1" dirty="0" smtClean="0">
                <a:latin typeface="Book Antiqua" pitchFamily="18" charset="0"/>
              </a:rPr>
              <a:t>role of the acceleration-sensitive switch </a:t>
            </a:r>
            <a:r>
              <a:rPr lang="en-US" dirty="0" smtClean="0">
                <a:latin typeface="Book Antiqua" pitchFamily="18" charset="0"/>
              </a:rPr>
              <a:t>is played by an </a:t>
            </a:r>
            <a:r>
              <a:rPr lang="en-US" b="1" dirty="0" smtClean="0">
                <a:latin typeface="Book Antiqua" pitchFamily="18" charset="0"/>
              </a:rPr>
              <a:t>analog accelerometer along with electronic signal processing, threshold detection, and electronic driver circuit</a:t>
            </a:r>
            <a:r>
              <a:rPr lang="en-US" dirty="0" smtClean="0">
                <a:latin typeface="Book Antiqua" pitchFamily="18" charset="0"/>
              </a:rPr>
              <a:t> to fire the squib.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Figure shows a block diagram of such a system. 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415" y="3432517"/>
            <a:ext cx="10424160" cy="312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Typical Cruise Control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configuration for a </a:t>
            </a:r>
            <a:r>
              <a:rPr lang="en-US" b="1" dirty="0" smtClean="0">
                <a:latin typeface="Book Antiqua" pitchFamily="18" charset="0"/>
              </a:rPr>
              <a:t>typical automotive cruise control</a:t>
            </a:r>
            <a:r>
              <a:rPr lang="en-US" dirty="0" smtClean="0">
                <a:latin typeface="Book Antiqua" pitchFamily="18" charset="0"/>
              </a:rPr>
              <a:t> is shown below: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624" y="1659989"/>
            <a:ext cx="11465169" cy="485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Occupant Protection Systems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accelerometers A1 and A2 are placed at locations similar to where the switches SW1 and SW2 are located.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Each </a:t>
            </a:r>
            <a:r>
              <a:rPr lang="en-US" b="1" dirty="0" smtClean="0">
                <a:latin typeface="Book Antiqua" pitchFamily="18" charset="0"/>
              </a:rPr>
              <a:t>accelerometer outputs a signal</a:t>
            </a:r>
            <a:r>
              <a:rPr lang="en-US" dirty="0" smtClean="0">
                <a:latin typeface="Book Antiqua" pitchFamily="18" charset="0"/>
              </a:rPr>
              <a:t> that is </a:t>
            </a:r>
            <a:r>
              <a:rPr lang="en-US" b="1" dirty="0" smtClean="0">
                <a:latin typeface="Book Antiqua" pitchFamily="18" charset="0"/>
              </a:rPr>
              <a:t>proportional to acceleration (deceleration) along its sensitive axis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Under </a:t>
            </a:r>
            <a:r>
              <a:rPr lang="en-US" b="1" dirty="0" smtClean="0">
                <a:latin typeface="Book Antiqua" pitchFamily="18" charset="0"/>
              </a:rPr>
              <a:t>normal driving conditions</a:t>
            </a:r>
            <a:r>
              <a:rPr lang="en-US" dirty="0" smtClean="0">
                <a:latin typeface="Book Antiqua" pitchFamily="18" charset="0"/>
              </a:rPr>
              <a:t>, the </a:t>
            </a:r>
            <a:r>
              <a:rPr lang="en-US" b="1" dirty="0" smtClean="0">
                <a:latin typeface="Book Antiqua" pitchFamily="18" charset="0"/>
              </a:rPr>
              <a:t>acceleration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is </a:t>
            </a:r>
            <a:r>
              <a:rPr lang="en-US" b="1" dirty="0" smtClean="0">
                <a:latin typeface="Book Antiqua" pitchFamily="18" charset="0"/>
              </a:rPr>
              <a:t>less than 1 g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However, during a </a:t>
            </a:r>
            <a:r>
              <a:rPr lang="en-US" b="1" dirty="0" smtClean="0">
                <a:latin typeface="Book Antiqua" pitchFamily="18" charset="0"/>
              </a:rPr>
              <a:t>collision</a:t>
            </a:r>
            <a:r>
              <a:rPr lang="en-US" dirty="0" smtClean="0">
                <a:latin typeface="Book Antiqua" pitchFamily="18" charset="0"/>
              </a:rPr>
              <a:t> at a sufficiently high speed, the </a:t>
            </a:r>
            <a:r>
              <a:rPr lang="en-US" b="1" dirty="0" smtClean="0">
                <a:latin typeface="Book Antiqua" pitchFamily="18" charset="0"/>
              </a:rPr>
              <a:t>signal increases rapidly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Signal processing </a:t>
            </a:r>
            <a:r>
              <a:rPr lang="en-US" dirty="0" smtClean="0">
                <a:latin typeface="Book Antiqua" pitchFamily="18" charset="0"/>
              </a:rPr>
              <a:t>can be employed to </a:t>
            </a:r>
            <a:r>
              <a:rPr lang="en-US" b="1" dirty="0" smtClean="0">
                <a:latin typeface="Book Antiqua" pitchFamily="18" charset="0"/>
              </a:rPr>
              <a:t>enhance the collision signal </a:t>
            </a:r>
            <a:r>
              <a:rPr lang="en-US" dirty="0" smtClean="0">
                <a:latin typeface="Book Antiqua" pitchFamily="18" charset="0"/>
              </a:rPr>
              <a:t>in relation to the normal driving signal.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Such signal processing must be carefully designed to </a:t>
            </a:r>
            <a:r>
              <a:rPr lang="en-US" b="1" dirty="0" smtClean="0">
                <a:latin typeface="Book Antiqua" pitchFamily="18" charset="0"/>
              </a:rPr>
              <a:t>minimize time delay of the output relative to the collision deceleration signal</a:t>
            </a:r>
            <a:r>
              <a:rPr lang="en-US" dirty="0" smtClean="0">
                <a:latin typeface="Book Antiqua" pitchFamily="18" charset="0"/>
              </a:rPr>
              <a:t>. 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Occupant Protection Systems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After being processed, the </a:t>
            </a:r>
            <a:r>
              <a:rPr lang="en-US" b="1" dirty="0" smtClean="0">
                <a:latin typeface="Book Antiqua" pitchFamily="18" charset="0"/>
              </a:rPr>
              <a:t>deceleration signal is compared with a threshold level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As long as the processed signal is less than this threshold, the </a:t>
            </a:r>
            <a:r>
              <a:rPr lang="en-US" b="1" dirty="0" smtClean="0">
                <a:latin typeface="Book Antiqua" pitchFamily="18" charset="0"/>
              </a:rPr>
              <a:t>driver circuit remains deactivated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However, when this </a:t>
            </a:r>
            <a:r>
              <a:rPr lang="en-US" b="1" dirty="0" smtClean="0">
                <a:latin typeface="Book Antiqua" pitchFamily="18" charset="0"/>
              </a:rPr>
              <a:t>signal exceeds the threshold</a:t>
            </a:r>
            <a:r>
              <a:rPr lang="en-US" dirty="0" smtClean="0">
                <a:latin typeface="Book Antiqua" pitchFamily="18" charset="0"/>
              </a:rPr>
              <a:t>, the driver circuit sends a </a:t>
            </a:r>
            <a:r>
              <a:rPr lang="en-US" b="1" dirty="0" smtClean="0">
                <a:latin typeface="Book Antiqua" pitchFamily="18" charset="0"/>
              </a:rPr>
              <a:t>current of sufficient strength to activate the chemical and inflate the airbag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Typically, the </a:t>
            </a:r>
            <a:r>
              <a:rPr lang="en-US" b="1" dirty="0" smtClean="0">
                <a:latin typeface="Book Antiqua" pitchFamily="18" charset="0"/>
              </a:rPr>
              <a:t>threshold</a:t>
            </a:r>
            <a:r>
              <a:rPr lang="en-US" dirty="0" smtClean="0">
                <a:latin typeface="Book Antiqua" pitchFamily="18" charset="0"/>
              </a:rPr>
              <a:t> is set so that </a:t>
            </a:r>
            <a:r>
              <a:rPr lang="en-US" b="1" dirty="0" smtClean="0">
                <a:latin typeface="Book Antiqua" pitchFamily="18" charset="0"/>
              </a:rPr>
              <a:t>airbag deployment occurs for a crash </a:t>
            </a:r>
            <a:r>
              <a:rPr lang="en-US" dirty="0" smtClean="0">
                <a:latin typeface="Book Antiqua" pitchFamily="18" charset="0"/>
              </a:rPr>
              <a:t>into a barrier at or above a specific speed.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Depending on the system design, this speed can be anywhere between </a:t>
            </a:r>
            <a:r>
              <a:rPr lang="en-US" b="1" dirty="0" smtClean="0">
                <a:latin typeface="Book Antiqua" pitchFamily="18" charset="0"/>
              </a:rPr>
              <a:t>8 and 12 mph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speed range is chosen by the manufacturer </a:t>
            </a:r>
            <a:r>
              <a:rPr lang="en-US" b="1" dirty="0" smtClean="0">
                <a:latin typeface="Book Antiqua" pitchFamily="18" charset="0"/>
              </a:rPr>
              <a:t>to optimize the protection offered to the car occupants while minimizing false deployment</a:t>
            </a:r>
            <a:r>
              <a:rPr lang="en-US" dirty="0" smtClean="0">
                <a:latin typeface="Book Antiqua" pitchFamily="18" charset="0"/>
              </a:rPr>
              <a:t> (that is, deployment when there is no crash).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Occupant Protection Systems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addition to airbags for protecting the driver and front seat passenger against frontal collision, airbags have become available for occupant protection against other types of collisions.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Airbags</a:t>
            </a:r>
            <a:r>
              <a:rPr lang="en-US" dirty="0" smtClean="0">
                <a:latin typeface="Book Antiqua" pitchFamily="18" charset="0"/>
              </a:rPr>
              <a:t> now are available for </a:t>
            </a:r>
            <a:r>
              <a:rPr lang="en-US" b="1" dirty="0" smtClean="0">
                <a:latin typeface="Book Antiqua" pitchFamily="18" charset="0"/>
              </a:rPr>
              <a:t>protection against side impact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There will continue to be new developments in airbag technology in order to improve performance.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There is </a:t>
            </a:r>
            <a:r>
              <a:rPr lang="en-US" b="1" dirty="0" smtClean="0">
                <a:latin typeface="Book Antiqua" pitchFamily="18" charset="0"/>
              </a:rPr>
              <a:t>one class of signal for a crash into a rigid barrier </a:t>
            </a:r>
            <a:r>
              <a:rPr lang="en-US" dirty="0" smtClean="0">
                <a:latin typeface="Book Antiqua" pitchFamily="18" charset="0"/>
              </a:rPr>
              <a:t>(i.e., a nonmoving and incompressible object) and </a:t>
            </a:r>
            <a:r>
              <a:rPr lang="en-US" b="1" dirty="0" smtClean="0">
                <a:latin typeface="Book Antiqua" pitchFamily="18" charset="0"/>
              </a:rPr>
              <a:t>another for a crash between a pair of cars </a:t>
            </a:r>
            <a:r>
              <a:rPr lang="en-US" dirty="0" smtClean="0">
                <a:latin typeface="Book Antiqua" pitchFamily="18" charset="0"/>
              </a:rPr>
              <a:t>(particularly when vehicle curb weights are different).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spite of technical difficulties in implementation, the airbag is finding broad application for occupant protection and has achieved broad acceptance by the driving public.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Typical Cruise Control System contd……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858129"/>
            <a:ext cx="12191999" cy="59998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momentary contact switch</a:t>
            </a:r>
            <a:r>
              <a:rPr lang="en-US" dirty="0" smtClean="0">
                <a:latin typeface="Book Antiqua" pitchFamily="18" charset="0"/>
              </a:rPr>
              <a:t> that </a:t>
            </a:r>
            <a:r>
              <a:rPr lang="en-US" b="1" dirty="0" smtClean="0">
                <a:latin typeface="Book Antiqua" pitchFamily="18" charset="0"/>
              </a:rPr>
              <a:t>sets the command speed</a:t>
            </a:r>
            <a:r>
              <a:rPr lang="en-US" dirty="0" smtClean="0">
                <a:latin typeface="Book Antiqua" pitchFamily="18" charset="0"/>
              </a:rPr>
              <a:t> is denoted S</a:t>
            </a:r>
            <a:r>
              <a:rPr lang="en-US" baseline="-25000" dirty="0" smtClean="0">
                <a:latin typeface="Book Antiqua" pitchFamily="18" charset="0"/>
              </a:rPr>
              <a:t>1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Also shown is a </a:t>
            </a:r>
            <a:r>
              <a:rPr lang="en-US" b="1" dirty="0" smtClean="0">
                <a:latin typeface="Book Antiqua" pitchFamily="18" charset="0"/>
              </a:rPr>
              <a:t>disable switch</a:t>
            </a:r>
            <a:r>
              <a:rPr lang="en-US" dirty="0" smtClean="0">
                <a:latin typeface="Book Antiqua" pitchFamily="18" charset="0"/>
              </a:rPr>
              <a:t> that completely </a:t>
            </a:r>
            <a:r>
              <a:rPr lang="en-US" b="1" dirty="0" smtClean="0">
                <a:latin typeface="Book Antiqua" pitchFamily="18" charset="0"/>
              </a:rPr>
              <a:t>disengages the cruise control system </a:t>
            </a:r>
            <a:r>
              <a:rPr lang="en-US" dirty="0" smtClean="0">
                <a:latin typeface="Book Antiqua" pitchFamily="18" charset="0"/>
              </a:rPr>
              <a:t>from the power supply such that throttle control reverts back to the accelerator pedal.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This switch is denoted S</a:t>
            </a:r>
            <a:r>
              <a:rPr lang="en-US" baseline="-25000" dirty="0" smtClean="0">
                <a:latin typeface="Book Antiqua" pitchFamily="18" charset="0"/>
              </a:rPr>
              <a:t>2</a:t>
            </a:r>
            <a:r>
              <a:rPr lang="en-US" dirty="0" smtClean="0">
                <a:latin typeface="Book Antiqua" pitchFamily="18" charset="0"/>
              </a:rPr>
              <a:t> and is a </a:t>
            </a:r>
            <a:r>
              <a:rPr lang="en-US" b="1" dirty="0" smtClean="0">
                <a:latin typeface="Book Antiqua" pitchFamily="18" charset="0"/>
              </a:rPr>
              <a:t>safety feature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throttle actuator opens and closes the throttle</a:t>
            </a:r>
            <a:r>
              <a:rPr lang="en-US" dirty="0" smtClean="0">
                <a:latin typeface="Book Antiqua" pitchFamily="18" charset="0"/>
              </a:rPr>
              <a:t> in response to the </a:t>
            </a:r>
            <a:r>
              <a:rPr lang="en-US" b="1" dirty="0" smtClean="0">
                <a:latin typeface="Book Antiqua" pitchFamily="18" charset="0"/>
              </a:rPr>
              <a:t>error between the desired and actual speed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Whenever the </a:t>
            </a:r>
            <a:r>
              <a:rPr lang="en-US" b="1" dirty="0" smtClean="0">
                <a:latin typeface="Book Antiqua" pitchFamily="18" charset="0"/>
              </a:rPr>
              <a:t>actual speed is less than the desired speed</a:t>
            </a:r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b="1" dirty="0" smtClean="0">
                <a:latin typeface="Book Antiqua" pitchFamily="18" charset="0"/>
              </a:rPr>
              <a:t>throttle opening is increased</a:t>
            </a:r>
            <a:r>
              <a:rPr lang="en-US" dirty="0" smtClean="0">
                <a:latin typeface="Book Antiqua" pitchFamily="18" charset="0"/>
              </a:rPr>
              <a:t> by the actuator, which </a:t>
            </a:r>
            <a:r>
              <a:rPr lang="en-US" b="1" dirty="0" smtClean="0">
                <a:latin typeface="Book Antiqua" pitchFamily="18" charset="0"/>
              </a:rPr>
              <a:t>increases vehicle speed</a:t>
            </a:r>
            <a:r>
              <a:rPr lang="en-US" dirty="0" smtClean="0">
                <a:latin typeface="Book Antiqua" pitchFamily="18" charset="0"/>
              </a:rPr>
              <a:t> until the error is zero, at which point the </a:t>
            </a:r>
            <a:r>
              <a:rPr lang="en-US" b="1" dirty="0" smtClean="0">
                <a:latin typeface="Book Antiqua" pitchFamily="18" charset="0"/>
              </a:rPr>
              <a:t>throttle opening remains fixed</a:t>
            </a:r>
            <a:r>
              <a:rPr lang="en-US" dirty="0" smtClean="0">
                <a:latin typeface="Book Antiqua" pitchFamily="18" charset="0"/>
              </a:rPr>
              <a:t> until either a disturbance occurs or the driver calls for a new desired speed.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01858"/>
          </a:xfrm>
        </p:spPr>
        <p:txBody>
          <a:bodyPr>
            <a:normAutofit/>
          </a:bodyPr>
          <a:lstStyle/>
          <a:p>
            <a:pPr defTabSz="0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 smtClean="0">
                <a:latin typeface="Book Antiqua" pitchFamily="18" charset="0"/>
              </a:rPr>
              <a:t>Antilock Braking System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8129"/>
            <a:ext cx="12191999" cy="59998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ABS is a safety-related feature that </a:t>
            </a:r>
            <a:r>
              <a:rPr lang="en-US" b="1" dirty="0" smtClean="0">
                <a:latin typeface="Book Antiqua" pitchFamily="18" charset="0"/>
              </a:rPr>
              <a:t>assists the driver in deceleration of the vehicle in poor or marginal braking conditions </a:t>
            </a:r>
            <a:r>
              <a:rPr lang="en-US" dirty="0" smtClean="0">
                <a:latin typeface="Book Antiqua" pitchFamily="18" charset="0"/>
              </a:rPr>
              <a:t>(e.g., wet or icy roads).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In such conditions, panic braking by the driver </a:t>
            </a:r>
            <a:r>
              <a:rPr lang="en-US" b="1" dirty="0" smtClean="0">
                <a:latin typeface="Book Antiqua" pitchFamily="18" charset="0"/>
              </a:rPr>
              <a:t>(in non-ABS-equipped cars) </a:t>
            </a:r>
            <a:r>
              <a:rPr lang="en-US" dirty="0" smtClean="0">
                <a:latin typeface="Book Antiqua" pitchFamily="18" charset="0"/>
              </a:rPr>
              <a:t>results in </a:t>
            </a:r>
            <a:r>
              <a:rPr lang="en-US" b="1" dirty="0" smtClean="0">
                <a:latin typeface="Book Antiqua" pitchFamily="18" charset="0"/>
              </a:rPr>
              <a:t>reduced braking effectiveness</a:t>
            </a:r>
            <a:r>
              <a:rPr lang="en-US" dirty="0" smtClean="0">
                <a:latin typeface="Book Antiqua" pitchFamily="18" charset="0"/>
              </a:rPr>
              <a:t> and, typically, </a:t>
            </a:r>
            <a:r>
              <a:rPr lang="en-US" b="1" dirty="0" smtClean="0">
                <a:latin typeface="Book Antiqua" pitchFamily="18" charset="0"/>
              </a:rPr>
              <a:t>loss of directional control</a:t>
            </a:r>
            <a:r>
              <a:rPr lang="en-US" dirty="0" smtClean="0">
                <a:latin typeface="Book Antiqua" pitchFamily="18" charset="0"/>
              </a:rPr>
              <a:t> due to the tendency of the </a:t>
            </a:r>
            <a:r>
              <a:rPr lang="en-US" b="1" dirty="0" smtClean="0">
                <a:latin typeface="Book Antiqua" pitchFamily="18" charset="0"/>
              </a:rPr>
              <a:t>wheels to lock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In ABS-equipped cars, the </a:t>
            </a:r>
            <a:r>
              <a:rPr lang="en-US" b="1" dirty="0" smtClean="0">
                <a:latin typeface="Book Antiqua" pitchFamily="18" charset="0"/>
              </a:rPr>
              <a:t>wheel is prevented from locking</a:t>
            </a:r>
            <a:r>
              <a:rPr lang="en-US" dirty="0" smtClean="0">
                <a:latin typeface="Book Antiqua" pitchFamily="18" charset="0"/>
              </a:rPr>
              <a:t> by a mechanism that </a:t>
            </a:r>
            <a:r>
              <a:rPr lang="en-US" b="1" dirty="0" smtClean="0">
                <a:latin typeface="Book Antiqua" pitchFamily="18" charset="0"/>
              </a:rPr>
              <a:t>automatically regulates braking force to an optimum for any given low-friction condition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 physical configuration for an ABS is shown.</a:t>
            </a:r>
            <a:endParaRPr lang="en-US" dirty="0">
              <a:latin typeface="Book Antiqu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6382</Words>
  <Application>Microsoft Office PowerPoint</Application>
  <PresentationFormat>Custom</PresentationFormat>
  <Paragraphs>374</Paragraphs>
  <Slides>72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Slide 1</vt:lpstr>
      <vt:lpstr>Vehicle Motion Control</vt:lpstr>
      <vt:lpstr>Vehicle Motion Control contd……</vt:lpstr>
      <vt:lpstr>Typical Cruise Control System</vt:lpstr>
      <vt:lpstr>Typical Cruise Control System contd……</vt:lpstr>
      <vt:lpstr>Typical Cruise Control System contd……</vt:lpstr>
      <vt:lpstr>Typical Cruise Control System contd……</vt:lpstr>
      <vt:lpstr>Typical Cruise Control System contd……</vt:lpstr>
      <vt:lpstr>Antilock Braking System</vt:lpstr>
      <vt:lpstr>Antilock Braking System contd……</vt:lpstr>
      <vt:lpstr>Antilock Braking System contd……</vt:lpstr>
      <vt:lpstr>Antilock Braking System contd……</vt:lpstr>
      <vt:lpstr>Antilock Braking System contd……</vt:lpstr>
      <vt:lpstr>Antilock Braking System contd……</vt:lpstr>
      <vt:lpstr>Antilock Braking System contd……</vt:lpstr>
      <vt:lpstr>Electronic Suspension System</vt:lpstr>
      <vt:lpstr>Electronic Suspension System contd……</vt:lpstr>
      <vt:lpstr>Electronic Suspension System contd……</vt:lpstr>
      <vt:lpstr>Electronic Suspension System contd……</vt:lpstr>
      <vt:lpstr>Electronic Steering Control</vt:lpstr>
      <vt:lpstr>Electronic Steering Control contd……</vt:lpstr>
      <vt:lpstr>Electronic Steering Control contd……</vt:lpstr>
      <vt:lpstr>Electronic Steering Control contd……</vt:lpstr>
      <vt:lpstr>Electronic Steering Control contd……</vt:lpstr>
      <vt:lpstr>Electronic Steering Control contd……</vt:lpstr>
      <vt:lpstr>Electronic Steering Control contd……</vt:lpstr>
      <vt:lpstr>Electronic Steering Control contd……</vt:lpstr>
      <vt:lpstr>Modern Automotive Instrumentation</vt:lpstr>
      <vt:lpstr>Modern Automotive Instrumentation contd……</vt:lpstr>
      <vt:lpstr>Modern Automotive Instrumentation contd……</vt:lpstr>
      <vt:lpstr>Modern Automotive Instrumentation contd……</vt:lpstr>
      <vt:lpstr>Modern Automotive Instrumentation contd……</vt:lpstr>
      <vt:lpstr>Input and Output Signal Conversion</vt:lpstr>
      <vt:lpstr>Input and Output Signal Conversion contd……</vt:lpstr>
      <vt:lpstr>Input and Output Signal Conversion contd……</vt:lpstr>
      <vt:lpstr>Input and Output Signal Conversion contd……</vt:lpstr>
      <vt:lpstr>Input and Output Signal Conversion contd……</vt:lpstr>
      <vt:lpstr>Input and Output Signal Conversion contd……</vt:lpstr>
      <vt:lpstr>Coolant Temperature Measurement</vt:lpstr>
      <vt:lpstr>Coolant Temperature Measurement contd……</vt:lpstr>
      <vt:lpstr>Oil Pressure Measurement</vt:lpstr>
      <vt:lpstr>Oil Pressure Measurement contd……</vt:lpstr>
      <vt:lpstr>Oil Pressure Measurement contd……</vt:lpstr>
      <vt:lpstr>Oil Pressure Measurement contd……</vt:lpstr>
      <vt:lpstr>Oil Pressure Measurement contd……</vt:lpstr>
      <vt:lpstr>Vehicle Speed Measurement</vt:lpstr>
      <vt:lpstr>Vehicle Speed Measurement contd……</vt:lpstr>
      <vt:lpstr>CAN Network</vt:lpstr>
      <vt:lpstr>CAN Network contd……</vt:lpstr>
      <vt:lpstr>CAN Network contd……</vt:lpstr>
      <vt:lpstr>Telematics</vt:lpstr>
      <vt:lpstr>Telematics contd……</vt:lpstr>
      <vt:lpstr>Telematics contd……</vt:lpstr>
      <vt:lpstr>Telematics contd……</vt:lpstr>
      <vt:lpstr>Telematics contd……</vt:lpstr>
      <vt:lpstr>Electronic Control System Diagnostics</vt:lpstr>
      <vt:lpstr>Electronic Control System Diagnostics contd……</vt:lpstr>
      <vt:lpstr>Electronic Control System Diagnostics contd……</vt:lpstr>
      <vt:lpstr>Electronic Control System Diagnostics contd……</vt:lpstr>
      <vt:lpstr>Electronic Control System Diagnostics contd……</vt:lpstr>
      <vt:lpstr>On-Board Diagnostics</vt:lpstr>
      <vt:lpstr>Off-Board Diagnostics</vt:lpstr>
      <vt:lpstr>Occupant Protection Systems</vt:lpstr>
      <vt:lpstr>Occupant Protection Systems contd……</vt:lpstr>
      <vt:lpstr>Occupant Protection Systems contd……</vt:lpstr>
      <vt:lpstr>Occupant Protection Systems contd……</vt:lpstr>
      <vt:lpstr>Occupant Protection Systems contd……</vt:lpstr>
      <vt:lpstr>Occupant Protection Systems contd……</vt:lpstr>
      <vt:lpstr>Occupant Protection Systems contd……</vt:lpstr>
      <vt:lpstr>Occupant Protection Systems contd……</vt:lpstr>
      <vt:lpstr>Occupant Protection Systems contd……</vt:lpstr>
      <vt:lpstr>Occupant Protection Systems contd……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Cruise Control System</dc:title>
  <dc:creator>vinayak</dc:creator>
  <cp:lastModifiedBy>SPD</cp:lastModifiedBy>
  <cp:revision>205</cp:revision>
  <dcterms:created xsi:type="dcterms:W3CDTF">2018-01-25T04:39:36Z</dcterms:created>
  <dcterms:modified xsi:type="dcterms:W3CDTF">2019-01-25T06:12:09Z</dcterms:modified>
</cp:coreProperties>
</file>