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000"/>
    <a:srgbClr val="0033CC"/>
    <a:srgbClr val="B23C00"/>
    <a:srgbClr val="008000"/>
    <a:srgbClr val="DEF0F2"/>
    <a:srgbClr val="F2E5D0"/>
    <a:srgbClr val="464646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6" autoAdjust="0"/>
    <p:restoredTop sz="86364" autoAdjust="0"/>
  </p:normalViewPr>
  <p:slideViewPr>
    <p:cSldViewPr>
      <p:cViewPr varScale="1">
        <p:scale>
          <a:sx n="150" d="100"/>
          <a:sy n="150" d="100"/>
        </p:scale>
        <p:origin x="184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September </a:t>
            </a:r>
            <a:r>
              <a:rPr lang="en-US" sz="1000" baseline="0" dirty="0" smtClean="0"/>
              <a:t>12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328239" y="6263609"/>
            <a:ext cx="276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280: Web UI Design</a:t>
            </a:r>
            <a:r>
              <a:rPr lang="en-US" sz="1000" baseline="0" dirty="0" smtClean="0"/>
              <a:t> and Development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CMPE 280</a:t>
            </a:r>
            <a:br>
              <a:rPr lang="en-US" sz="3200" dirty="0" smtClean="0"/>
            </a:br>
            <a:r>
              <a:rPr lang="en-US" sz="3200" dirty="0" smtClean="0"/>
              <a:t>Web UI Design and Development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September </a:t>
            </a:r>
            <a:r>
              <a:rPr lang="en-US" sz="2400" dirty="0" smtClean="0"/>
              <a:t>12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2960" y="1325903"/>
            <a:ext cx="6833722" cy="46166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/>
                <a:cs typeface="Courier New"/>
              </a:rPr>
              <a:t>createLinearGradient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/>
                <a:cs typeface="Courier New"/>
              </a:rPr>
              <a:t>0, 0</a:t>
            </a:r>
            <a:r>
              <a:rPr lang="en-US" sz="2400" b="1" dirty="0">
                <a:latin typeface="Courier New"/>
                <a:cs typeface="Courier New"/>
              </a:rPr>
              <a:t>, </a:t>
            </a:r>
            <a:r>
              <a:rPr lang="en-US" sz="2400" b="1" dirty="0">
                <a:solidFill>
                  <a:srgbClr val="B23C00"/>
                </a:solidFill>
                <a:latin typeface="Courier New"/>
                <a:cs typeface="Courier New"/>
              </a:rPr>
              <a:t>100, 200</a:t>
            </a:r>
            <a:r>
              <a:rPr lang="en-US" sz="2400" b="1" dirty="0">
                <a:latin typeface="Courier New"/>
                <a:cs typeface="Courier New"/>
              </a:rPr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82928" y="2971805"/>
            <a:ext cx="868068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/>
                <a:cs typeface="Courier New"/>
              </a:rPr>
              <a:t>createRadialGradient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/>
                <a:cs typeface="Courier New"/>
              </a:rPr>
              <a:t>50, 50</a:t>
            </a:r>
            <a:r>
              <a:rPr lang="en-US" sz="2400" b="1" dirty="0">
                <a:latin typeface="Courier New"/>
                <a:cs typeface="Courier New"/>
              </a:rPr>
              <a:t>, </a:t>
            </a:r>
            <a:r>
              <a:rPr lang="en-US" sz="2400" b="1" dirty="0">
                <a:solidFill>
                  <a:srgbClr val="0033CC"/>
                </a:solidFill>
                <a:latin typeface="Courier New"/>
                <a:cs typeface="Courier New"/>
              </a:rPr>
              <a:t>0</a:t>
            </a:r>
            <a:r>
              <a:rPr lang="en-US" sz="2400" b="1" dirty="0">
                <a:latin typeface="Courier New"/>
                <a:cs typeface="Courier New"/>
              </a:rPr>
              <a:t>, </a:t>
            </a:r>
            <a:r>
              <a:rPr lang="en-US" sz="2400" b="1" dirty="0">
                <a:solidFill>
                  <a:srgbClr val="B23C00"/>
                </a:solidFill>
                <a:latin typeface="Courier New"/>
                <a:cs typeface="Courier New"/>
              </a:rPr>
              <a:t>100, 100</a:t>
            </a:r>
            <a:r>
              <a:rPr lang="en-US" sz="2400" b="1" dirty="0">
                <a:latin typeface="Courier New"/>
                <a:cs typeface="Courier New"/>
              </a:rPr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/>
                <a:cs typeface="Courier New"/>
              </a:rPr>
              <a:t>125</a:t>
            </a:r>
            <a:r>
              <a:rPr lang="en-US" sz="24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6317" y="1783098"/>
            <a:ext cx="1621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starting position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3069" y="1783098"/>
            <a:ext cx="156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ending position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0488" y="3429000"/>
            <a:ext cx="15191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center position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of inner circle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6463" y="3429000"/>
            <a:ext cx="15191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center position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of outer circle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0042" y="2423171"/>
            <a:ext cx="11767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radius of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inner circle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1487" y="2423171"/>
            <a:ext cx="11881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radius of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outer circle</a:t>
            </a:r>
          </a:p>
        </p:txBody>
      </p:sp>
      <p:pic>
        <p:nvPicPr>
          <p:cNvPr id="16" name="Picture 15" descr="Screen Shot 2015-03-02 at 9.5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6" y="4160512"/>
            <a:ext cx="2616200" cy="2628900"/>
          </a:xfrm>
          <a:prstGeom prst="rect">
            <a:avLst/>
          </a:prstGeom>
        </p:spPr>
      </p:pic>
      <p:pic>
        <p:nvPicPr>
          <p:cNvPr id="17" name="Picture 16" descr="Screen Shot 2015-03-02 at 9.53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24" y="4149802"/>
            <a:ext cx="26162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9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strokeRect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(x, y, w, h)</a:t>
            </a:r>
          </a:p>
          <a:p>
            <a:pPr lvl="1"/>
            <a:r>
              <a:rPr lang="en-US" dirty="0" smtClean="0"/>
              <a:t>Draw the </a:t>
            </a:r>
            <a:r>
              <a:rPr lang="en-US" dirty="0" smtClean="0">
                <a:solidFill>
                  <a:srgbClr val="B23C00"/>
                </a:solidFill>
              </a:rPr>
              <a:t>outline</a:t>
            </a:r>
            <a:r>
              <a:rPr lang="en-US" dirty="0" smtClean="0"/>
              <a:t> of a rectangle with the upper left corner at position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x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y</a:t>
            </a:r>
            <a:r>
              <a:rPr lang="en-US" dirty="0" smtClean="0"/>
              <a:t> and width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w</a:t>
            </a:r>
            <a:r>
              <a:rPr lang="en-US" dirty="0" smtClean="0"/>
              <a:t> and height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current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strokeStyle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lineWidth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fillRect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(x, y, w, h)</a:t>
            </a:r>
          </a:p>
          <a:p>
            <a:pPr lvl="1"/>
            <a:r>
              <a:rPr lang="en-US" dirty="0" smtClean="0"/>
              <a:t>Draw a </a:t>
            </a:r>
            <a:r>
              <a:rPr lang="en-US" dirty="0" smtClean="0">
                <a:solidFill>
                  <a:srgbClr val="B23C00"/>
                </a:solidFill>
              </a:rPr>
              <a:t>filled-in </a:t>
            </a:r>
            <a:r>
              <a:rPr lang="en-US" dirty="0" smtClean="0"/>
              <a:t>rectangle.</a:t>
            </a:r>
          </a:p>
          <a:p>
            <a:pPr lvl="1"/>
            <a:r>
              <a:rPr lang="en-US" dirty="0" smtClean="0"/>
              <a:t>Fill with the current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fillStyle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clearRect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(x, y, w, h)</a:t>
            </a:r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Erase</a:t>
            </a:r>
            <a:r>
              <a:rPr lang="en-US" dirty="0" smtClean="0"/>
              <a:t> a rectangle by filling in with the </a:t>
            </a:r>
            <a:br>
              <a:rPr lang="en-US" dirty="0" smtClean="0"/>
            </a:br>
            <a:r>
              <a:rPr lang="en-US" dirty="0" smtClean="0"/>
              <a:t>current background color.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</a:t>
            </a:r>
            <a:r>
              <a:rPr lang="en-US" dirty="0" smtClean="0"/>
              <a:t>Operations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174" y="1349808"/>
            <a:ext cx="405068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&lt;canvas id =     "canvas"</a:t>
            </a:r>
          </a:p>
          <a:p>
            <a:r>
              <a:rPr lang="en-US" b="1" dirty="0">
                <a:latin typeface="Courier New"/>
                <a:cs typeface="Courier New"/>
              </a:rPr>
              <a:t>        height = "200"</a:t>
            </a:r>
          </a:p>
          <a:p>
            <a:r>
              <a:rPr lang="en-US" b="1" dirty="0">
                <a:latin typeface="Courier New"/>
                <a:cs typeface="Courier New"/>
              </a:rPr>
              <a:t>        width  = "200" &gt;</a:t>
            </a:r>
          </a:p>
          <a:p>
            <a:r>
              <a:rPr lang="en-US" b="1" dirty="0">
                <a:latin typeface="Courier New"/>
                <a:cs typeface="Courier New"/>
              </a:rPr>
              <a:t>    &lt;p&gt;Canvas not supported&lt;/p&gt;</a:t>
            </a:r>
          </a:p>
          <a:p>
            <a:r>
              <a:rPr lang="en-US" b="1" dirty="0">
                <a:latin typeface="Courier New"/>
                <a:cs typeface="Courier New"/>
              </a:rPr>
              <a:t>&lt;/canvas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45" y="2788927"/>
            <a:ext cx="6464330" cy="329320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function draw()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b="1" dirty="0">
                <a:latin typeface="Courier New"/>
                <a:cs typeface="Courier New"/>
              </a:rPr>
              <a:t> canvas = </a:t>
            </a:r>
            <a:r>
              <a:rPr lang="en-US" b="1" dirty="0" err="1">
                <a:latin typeface="Courier New"/>
                <a:cs typeface="Courier New"/>
              </a:rPr>
              <a:t>document.getElementById</a:t>
            </a:r>
            <a:r>
              <a:rPr lang="en-US" b="1" dirty="0">
                <a:latin typeface="Courier New"/>
                <a:cs typeface="Courier New"/>
              </a:rPr>
              <a:t>("canvas");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b="1" dirty="0">
                <a:latin typeface="Courier New"/>
                <a:cs typeface="Courier New"/>
              </a:rPr>
              <a:t> con = </a:t>
            </a:r>
            <a:r>
              <a:rPr lang="en-US" b="1" dirty="0" err="1">
                <a:latin typeface="Courier New"/>
                <a:cs typeface="Courier New"/>
              </a:rPr>
              <a:t>canvas.getContext</a:t>
            </a:r>
            <a:r>
              <a:rPr lang="en-US" b="1" dirty="0">
                <a:latin typeface="Courier New"/>
                <a:cs typeface="Courier New"/>
              </a:rPr>
              <a:t>("2d");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con.fillStyle</a:t>
            </a:r>
            <a:r>
              <a:rPr lang="en-US" b="1" dirty="0">
                <a:latin typeface="Courier New"/>
                <a:cs typeface="Courier New"/>
              </a:rPr>
              <a:t> = "blue";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con.strokeStyle</a:t>
            </a:r>
            <a:r>
              <a:rPr lang="en-US" b="1" dirty="0">
                <a:latin typeface="Courier New"/>
                <a:cs typeface="Courier New"/>
              </a:rPr>
              <a:t> = "black";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con.lineWidth</a:t>
            </a:r>
            <a:r>
              <a:rPr lang="en-US" b="1" dirty="0">
                <a:latin typeface="Courier New"/>
                <a:cs typeface="Courier New"/>
              </a:rPr>
              <a:t> = "5";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nl-NL" b="1" dirty="0">
                <a:latin typeface="Courier New"/>
                <a:cs typeface="Courier New"/>
              </a:rPr>
              <a:t>    </a:t>
            </a:r>
            <a:r>
              <a:rPr lang="nl-NL" b="1" dirty="0" err="1">
                <a:latin typeface="Courier New"/>
                <a:cs typeface="Courier New"/>
              </a:rPr>
              <a:t>con.</a:t>
            </a:r>
            <a:r>
              <a:rPr lang="nl-NL" b="1" dirty="0" err="1">
                <a:solidFill>
                  <a:srgbClr val="B23C00"/>
                </a:solidFill>
                <a:latin typeface="Courier New"/>
                <a:cs typeface="Courier New"/>
              </a:rPr>
              <a:t>strokeRect</a:t>
            </a:r>
            <a:r>
              <a:rPr lang="nl-NL" b="1" dirty="0" smtClean="0">
                <a:latin typeface="Courier New"/>
                <a:cs typeface="Courier New"/>
              </a:rPr>
              <a:t>( 0</a:t>
            </a:r>
            <a:r>
              <a:rPr lang="nl-NL" b="1" dirty="0">
                <a:latin typeface="Courier New"/>
                <a:cs typeface="Courier New"/>
              </a:rPr>
              <a:t>, </a:t>
            </a:r>
            <a:r>
              <a:rPr lang="nl-NL" b="1" dirty="0" smtClean="0">
                <a:latin typeface="Courier New"/>
                <a:cs typeface="Courier New"/>
              </a:rPr>
              <a:t> 0</a:t>
            </a:r>
            <a:r>
              <a:rPr lang="nl-NL" b="1" dirty="0">
                <a:latin typeface="Courier New"/>
                <a:cs typeface="Courier New"/>
              </a:rPr>
              <a:t>, 200, 200);</a:t>
            </a:r>
          </a:p>
          <a:p>
            <a:r>
              <a:rPr lang="nl-NL" b="1" dirty="0">
                <a:latin typeface="Courier New"/>
                <a:cs typeface="Courier New"/>
              </a:rPr>
              <a:t>    </a:t>
            </a:r>
            <a:r>
              <a:rPr lang="nl-NL" b="1" dirty="0" err="1" smtClean="0">
                <a:latin typeface="Courier New"/>
                <a:cs typeface="Courier New"/>
              </a:rPr>
              <a:t>con.</a:t>
            </a:r>
            <a:r>
              <a:rPr lang="nl-NL" b="1" dirty="0" err="1" smtClean="0">
                <a:solidFill>
                  <a:srgbClr val="B23C00"/>
                </a:solidFill>
                <a:latin typeface="Courier New"/>
                <a:cs typeface="Courier New"/>
              </a:rPr>
              <a:t>fillRect</a:t>
            </a:r>
            <a:r>
              <a:rPr lang="nl-NL" b="1" dirty="0" smtClean="0">
                <a:solidFill>
                  <a:srgbClr val="B23C00"/>
                </a:solidFill>
                <a:latin typeface="Courier New"/>
                <a:cs typeface="Courier New"/>
              </a:rPr>
              <a:t>  </a:t>
            </a:r>
            <a:r>
              <a:rPr lang="nl-NL" b="1" dirty="0" smtClean="0">
                <a:latin typeface="Courier New"/>
                <a:cs typeface="Courier New"/>
              </a:rPr>
              <a:t>(</a:t>
            </a:r>
            <a:r>
              <a:rPr lang="nl-NL" b="1" dirty="0">
                <a:latin typeface="Courier New"/>
                <a:cs typeface="Courier New"/>
              </a:rPr>
              <a:t>10, 10, 180, </a:t>
            </a:r>
            <a:r>
              <a:rPr lang="nl-NL" b="1" dirty="0" smtClean="0">
                <a:latin typeface="Courier New"/>
                <a:cs typeface="Courier New"/>
              </a:rPr>
              <a:t> 80</a:t>
            </a:r>
            <a:r>
              <a:rPr lang="nl-NL" b="1" dirty="0">
                <a:latin typeface="Courier New"/>
                <a:cs typeface="Courier New"/>
              </a:rPr>
              <a:t>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con.</a:t>
            </a:r>
            <a:r>
              <a:rPr lang="en-US" b="1" dirty="0" err="1" smtClean="0">
                <a:solidFill>
                  <a:srgbClr val="B23C00"/>
                </a:solidFill>
                <a:latin typeface="Courier New"/>
                <a:cs typeface="Courier New"/>
              </a:rPr>
              <a:t>clearRect</a:t>
            </a:r>
            <a:r>
              <a:rPr lang="en-US" b="1" dirty="0" smtClean="0">
                <a:solidFill>
                  <a:srgbClr val="B23C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( 0</a:t>
            </a:r>
            <a:r>
              <a:rPr lang="en-US" b="1" dirty="0">
                <a:latin typeface="Courier New"/>
                <a:cs typeface="Courier New"/>
              </a:rPr>
              <a:t>, 50, </a:t>
            </a:r>
            <a:r>
              <a:rPr lang="en-US" b="1" dirty="0" smtClean="0">
                <a:latin typeface="Courier New"/>
                <a:cs typeface="Courier New"/>
              </a:rPr>
              <a:t> 90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smtClean="0">
                <a:latin typeface="Courier New"/>
                <a:cs typeface="Courier New"/>
              </a:rPr>
              <a:t> 70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pic>
        <p:nvPicPr>
          <p:cNvPr id="8" name="Picture 7" descr="Screen Shot 2015-03-02 at 9.48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07" y="3794756"/>
            <a:ext cx="2654300" cy="269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9049" y="2514610"/>
            <a:ext cx="2283097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rectangles.html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3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fillText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(</a:t>
            </a:r>
            <a:r>
              <a:rPr lang="en-US" b="1" i="1" dirty="0" smtClean="0">
                <a:solidFill>
                  <a:srgbClr val="0033CC"/>
                </a:solidFill>
                <a:latin typeface="Times New Roman"/>
                <a:cs typeface="Times New Roman"/>
              </a:rPr>
              <a:t>string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, x, y)</a:t>
            </a:r>
            <a:b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</a:br>
            <a:r>
              <a:rPr lang="en-US" dirty="0" smtClean="0"/>
              <a:t>Display the characters of </a:t>
            </a:r>
            <a:r>
              <a:rPr lang="en-US" b="1" i="1" dirty="0">
                <a:solidFill>
                  <a:srgbClr val="0033CC"/>
                </a:solidFill>
                <a:latin typeface="Times New Roman"/>
                <a:cs typeface="Times New Roman"/>
              </a:rPr>
              <a:t>string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at offset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x</a:t>
            </a:r>
            <a:r>
              <a:rPr lang="en-US" dirty="0" smtClean="0"/>
              <a:t> and baseline at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y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strokeText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(</a:t>
            </a:r>
            <a:r>
              <a:rPr lang="en-US" b="1" i="1" dirty="0">
                <a:solidFill>
                  <a:srgbClr val="0033CC"/>
                </a:solidFill>
                <a:latin typeface="Times New Roman"/>
                <a:cs typeface="Times New Roman"/>
              </a:rPr>
              <a:t>string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, x, y)</a:t>
            </a:r>
            <a:b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</a:br>
            <a:r>
              <a:rPr lang="en-US" dirty="0" smtClean="0"/>
              <a:t>Display the </a:t>
            </a:r>
            <a:r>
              <a:rPr lang="en-US" u="sng" dirty="0" smtClean="0"/>
              <a:t>outline</a:t>
            </a:r>
            <a:r>
              <a:rPr lang="en-US" dirty="0" smtClean="0"/>
              <a:t> of the characters of </a:t>
            </a:r>
            <a:r>
              <a:rPr lang="en-US" b="1" i="1" dirty="0">
                <a:solidFill>
                  <a:srgbClr val="0033CC"/>
                </a:solidFill>
                <a:latin typeface="Times New Roman"/>
                <a:cs typeface="Times New Roman"/>
              </a:rPr>
              <a:t>string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84874" y="4069073"/>
            <a:ext cx="495597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&lt;canvas id =     "canvas"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  height = "200"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  width  = "</a:t>
            </a:r>
            <a:r>
              <a:rPr lang="en-US" sz="2000" b="1" dirty="0" smtClean="0">
                <a:latin typeface="Courier New"/>
                <a:cs typeface="Courier New"/>
              </a:rPr>
              <a:t>280</a:t>
            </a:r>
            <a:r>
              <a:rPr lang="en-US" sz="2000" b="1" dirty="0" smtClean="0">
                <a:latin typeface="Courier New"/>
                <a:cs typeface="Courier New"/>
              </a:rPr>
              <a:t>" &gt;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&lt;p&gt;Canvas not supported&lt;/p&gt;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&lt;/canvas&gt;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7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</a:t>
            </a:r>
            <a:r>
              <a:rPr lang="en-US" dirty="0" smtClean="0"/>
              <a:t>Text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417342"/>
            <a:ext cx="8034246" cy="4093428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function draw()</a:t>
            </a:r>
          </a:p>
          <a:p>
            <a:r>
              <a:rPr lang="en-US" sz="2000" b="1" dirty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var</a:t>
            </a:r>
            <a:r>
              <a:rPr lang="en-US" sz="2000" b="1" dirty="0">
                <a:latin typeface="Courier New"/>
                <a:cs typeface="Courier New"/>
              </a:rPr>
              <a:t> canvas = </a:t>
            </a:r>
            <a:r>
              <a:rPr lang="en-US" sz="2000" b="1" dirty="0" err="1">
                <a:latin typeface="Courier New"/>
                <a:cs typeface="Courier New"/>
              </a:rPr>
              <a:t>document.getElementById</a:t>
            </a:r>
            <a:r>
              <a:rPr lang="en-US" sz="2000" b="1" dirty="0">
                <a:latin typeface="Courier New"/>
                <a:cs typeface="Courier New"/>
              </a:rPr>
              <a:t>("canvas");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var</a:t>
            </a:r>
            <a:r>
              <a:rPr lang="en-US" sz="2000" b="1" dirty="0">
                <a:latin typeface="Courier New"/>
                <a:cs typeface="Courier New"/>
              </a:rPr>
              <a:t> con = </a:t>
            </a:r>
            <a:r>
              <a:rPr lang="en-US" sz="2000" b="1" dirty="0" err="1">
                <a:latin typeface="Courier New"/>
                <a:cs typeface="Courier New"/>
              </a:rPr>
              <a:t>canvas.getContext</a:t>
            </a:r>
            <a:r>
              <a:rPr lang="en-US" sz="2000" b="1" dirty="0">
                <a:latin typeface="Courier New"/>
                <a:cs typeface="Courier New"/>
              </a:rPr>
              <a:t>("2d");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con.strokeStyle</a:t>
            </a:r>
            <a:r>
              <a:rPr lang="en-US" sz="2000" b="1" dirty="0">
                <a:latin typeface="Courier New"/>
                <a:cs typeface="Courier New"/>
              </a:rPr>
              <a:t> = "black";</a:t>
            </a:r>
          </a:p>
          <a:p>
            <a:r>
              <a:rPr lang="nl-NL" sz="2000" b="1" dirty="0">
                <a:latin typeface="Courier New"/>
                <a:cs typeface="Courier New"/>
              </a:rPr>
              <a:t>    </a:t>
            </a:r>
            <a:r>
              <a:rPr lang="nl-NL" sz="2000" b="1" dirty="0" err="1">
                <a:latin typeface="Courier New"/>
                <a:cs typeface="Courier New"/>
              </a:rPr>
              <a:t>con.strokeRect</a:t>
            </a:r>
            <a:r>
              <a:rPr lang="nl-NL" sz="2000" b="1" dirty="0">
                <a:latin typeface="Courier New"/>
                <a:cs typeface="Courier New"/>
              </a:rPr>
              <a:t>(0, 0, </a:t>
            </a:r>
            <a:r>
              <a:rPr lang="nl-NL" sz="2000" b="1" dirty="0" smtClean="0">
                <a:latin typeface="Courier New"/>
                <a:cs typeface="Courier New"/>
              </a:rPr>
              <a:t>280</a:t>
            </a:r>
            <a:r>
              <a:rPr lang="nl-NL" sz="2000" b="1" dirty="0">
                <a:latin typeface="Courier New"/>
                <a:cs typeface="Courier New"/>
              </a:rPr>
              <a:t>, </a:t>
            </a:r>
            <a:r>
              <a:rPr lang="nl-NL" sz="2000" b="1" dirty="0" smtClean="0">
                <a:latin typeface="Courier New"/>
                <a:cs typeface="Courier New"/>
              </a:rPr>
              <a:t>200</a:t>
            </a:r>
            <a:r>
              <a:rPr lang="nl-NL" sz="2000" b="1" dirty="0">
                <a:latin typeface="Courier New"/>
                <a:cs typeface="Courier New"/>
              </a:rPr>
              <a:t>);</a:t>
            </a:r>
          </a:p>
          <a:p>
            <a:r>
              <a:rPr lang="nl-NL" sz="2000" b="1" dirty="0">
                <a:latin typeface="Courier New"/>
                <a:cs typeface="Courier New"/>
              </a:rPr>
              <a:t>    </a:t>
            </a:r>
          </a:p>
          <a:p>
            <a:r>
              <a:rPr lang="nl-NL" sz="2000" b="1" dirty="0">
                <a:latin typeface="Courier New"/>
                <a:cs typeface="Courier New"/>
              </a:rPr>
              <a:t> </a:t>
            </a:r>
            <a:r>
              <a:rPr lang="nl-NL" sz="2000" b="1" dirty="0" smtClean="0">
                <a:latin typeface="Courier New"/>
                <a:cs typeface="Courier New"/>
              </a:rPr>
              <a:t>   </a:t>
            </a:r>
            <a:r>
              <a:rPr lang="nl-NL" sz="2000" b="1" dirty="0" err="1" smtClean="0">
                <a:latin typeface="Courier New"/>
                <a:cs typeface="Courier New"/>
              </a:rPr>
              <a:t>con.font</a:t>
            </a:r>
            <a:r>
              <a:rPr lang="nl-NL" sz="2000" b="1" dirty="0" smtClean="0">
                <a:latin typeface="Courier New"/>
                <a:cs typeface="Courier New"/>
              </a:rPr>
              <a:t> </a:t>
            </a:r>
            <a:r>
              <a:rPr lang="nl-NL" sz="2000" b="1" dirty="0">
                <a:latin typeface="Courier New"/>
                <a:cs typeface="Courier New"/>
              </a:rPr>
              <a:t>= "40pt sans-</a:t>
            </a:r>
            <a:r>
              <a:rPr lang="nl-NL" sz="2000" b="1" dirty="0" err="1">
                <a:latin typeface="Courier New"/>
                <a:cs typeface="Courier New"/>
              </a:rPr>
              <a:t>serif</a:t>
            </a:r>
            <a:r>
              <a:rPr lang="nl-NL" sz="2000" b="1" dirty="0">
                <a:latin typeface="Courier New"/>
                <a:cs typeface="Courier New"/>
              </a:rPr>
              <a:t>"</a:t>
            </a:r>
            <a:r>
              <a:rPr lang="nl-NL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nl-NL" sz="2000" b="1" dirty="0" smtClean="0">
                <a:latin typeface="Courier New"/>
                <a:cs typeface="Courier New"/>
              </a:rPr>
              <a:t>    </a:t>
            </a:r>
            <a:r>
              <a:rPr lang="nl-NL" sz="2000" b="1" dirty="0" err="1">
                <a:latin typeface="Courier New"/>
                <a:cs typeface="Courier New"/>
              </a:rPr>
              <a:t>con.fillStyle</a:t>
            </a:r>
            <a:r>
              <a:rPr lang="nl-NL" sz="2000" b="1" dirty="0">
                <a:latin typeface="Courier New"/>
                <a:cs typeface="Courier New"/>
              </a:rPr>
              <a:t> = "red";</a:t>
            </a:r>
          </a:p>
          <a:p>
            <a:r>
              <a:rPr lang="nl-NL" sz="2000" b="1" dirty="0" smtClean="0">
                <a:latin typeface="Courier New"/>
                <a:cs typeface="Courier New"/>
              </a:rPr>
              <a:t>    </a:t>
            </a:r>
            <a:r>
              <a:rPr lang="nl-NL" sz="2000" b="1" dirty="0" err="1" smtClean="0">
                <a:latin typeface="Courier New"/>
                <a:cs typeface="Courier New"/>
              </a:rPr>
              <a:t>con.</a:t>
            </a:r>
            <a:r>
              <a:rPr lang="nl-NL" sz="2000" b="1" dirty="0" err="1" smtClean="0">
                <a:solidFill>
                  <a:srgbClr val="B23C00"/>
                </a:solidFill>
                <a:latin typeface="Courier New"/>
                <a:cs typeface="Courier New"/>
              </a:rPr>
              <a:t>fillText</a:t>
            </a:r>
            <a:r>
              <a:rPr lang="nl-NL" sz="2000" b="1" dirty="0" smtClean="0">
                <a:solidFill>
                  <a:srgbClr val="B23C00"/>
                </a:solidFill>
                <a:latin typeface="Courier New"/>
                <a:cs typeface="Courier New"/>
              </a:rPr>
              <a:t>  </a:t>
            </a:r>
            <a:r>
              <a:rPr lang="nl-NL" sz="2000" b="1" dirty="0" smtClean="0">
                <a:latin typeface="Courier New"/>
                <a:cs typeface="Courier New"/>
              </a:rPr>
              <a:t>("</a:t>
            </a:r>
            <a:r>
              <a:rPr lang="nl-NL" sz="2000" b="1" dirty="0">
                <a:latin typeface="Courier New"/>
                <a:cs typeface="Courier New"/>
              </a:rPr>
              <a:t>CMPE </a:t>
            </a:r>
            <a:r>
              <a:rPr lang="nl-NL" sz="2000" b="1" dirty="0" smtClean="0">
                <a:latin typeface="Courier New"/>
                <a:cs typeface="Courier New"/>
              </a:rPr>
              <a:t>280", </a:t>
            </a:r>
            <a:r>
              <a:rPr lang="nl-NL" sz="2000" b="1" dirty="0">
                <a:latin typeface="Courier New"/>
                <a:cs typeface="Courier New"/>
              </a:rPr>
              <a:t>5, </a:t>
            </a:r>
            <a:r>
              <a:rPr lang="nl-NL" sz="2000" b="1" dirty="0" smtClean="0">
                <a:latin typeface="Courier New"/>
                <a:cs typeface="Courier New"/>
              </a:rPr>
              <a:t> 75</a:t>
            </a:r>
            <a:r>
              <a:rPr lang="nl-NL" sz="2000" b="1" dirty="0">
                <a:latin typeface="Courier New"/>
                <a:cs typeface="Courier New"/>
              </a:rPr>
              <a:t>);</a:t>
            </a:r>
          </a:p>
          <a:p>
            <a:r>
              <a:rPr lang="nl-NL" sz="2000" b="1" dirty="0">
                <a:latin typeface="Courier New"/>
                <a:cs typeface="Courier New"/>
              </a:rPr>
              <a:t>    </a:t>
            </a:r>
            <a:r>
              <a:rPr lang="nl-NL" sz="2000" b="1" dirty="0" err="1">
                <a:latin typeface="Courier New"/>
                <a:cs typeface="Courier New"/>
              </a:rPr>
              <a:t>con.</a:t>
            </a:r>
            <a:r>
              <a:rPr lang="nl-NL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strokeText</a:t>
            </a:r>
            <a:r>
              <a:rPr lang="nl-NL" sz="2000" b="1" dirty="0" smtClean="0">
                <a:latin typeface="Courier New"/>
                <a:cs typeface="Courier New"/>
              </a:rPr>
              <a:t>("CMPE 280", </a:t>
            </a:r>
            <a:r>
              <a:rPr lang="nl-NL" sz="2000" b="1" dirty="0">
                <a:latin typeface="Courier New"/>
                <a:cs typeface="Courier New"/>
              </a:rPr>
              <a:t>5, 150);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8173" y="1325903"/>
            <a:ext cx="166714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text.html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19" y="4251951"/>
            <a:ext cx="2468853" cy="17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shadow to </a:t>
            </a:r>
            <a:r>
              <a:rPr lang="en-US" u="sng" dirty="0" smtClean="0"/>
              <a:t>any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draw on the canvas.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Canvas shadow attributes: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shadowOffsetX</a:t>
            </a:r>
            <a:r>
              <a:rPr lang="en-US" dirty="0" smtClean="0"/>
              <a:t>,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shadowOffsetY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much to move the shadow along</a:t>
            </a:r>
            <a:br>
              <a:rPr lang="en-US" dirty="0" smtClean="0"/>
            </a:br>
            <a:r>
              <a:rPr lang="en-US" dirty="0" smtClean="0"/>
              <a:t>the x and y axes.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shadowColor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Default is black.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shadowBlur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0: crisp and sharp</a:t>
            </a:r>
            <a:br>
              <a:rPr lang="en-US" dirty="0" smtClean="0"/>
            </a:br>
            <a:r>
              <a:rPr lang="en-US" dirty="0" smtClean="0"/>
              <a:t>5: softer and lighter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5879" y="1279416"/>
            <a:ext cx="7249288" cy="480131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function draw()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var</a:t>
            </a:r>
            <a:r>
              <a:rPr lang="en-US" sz="1800" b="1" dirty="0">
                <a:latin typeface="Courier New"/>
                <a:cs typeface="Courier New"/>
              </a:rPr>
              <a:t> canvas = </a:t>
            </a:r>
            <a:r>
              <a:rPr lang="en-US" sz="1800" b="1" dirty="0" err="1">
                <a:latin typeface="Courier New"/>
                <a:cs typeface="Courier New"/>
              </a:rPr>
              <a:t>document.getElementById</a:t>
            </a:r>
            <a:r>
              <a:rPr lang="en-US" sz="1800" b="1" dirty="0">
                <a:latin typeface="Courier New"/>
                <a:cs typeface="Courier New"/>
              </a:rPr>
              <a:t>("canvas");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var</a:t>
            </a:r>
            <a:r>
              <a:rPr lang="en-US" sz="1800" b="1" dirty="0">
                <a:latin typeface="Courier New"/>
                <a:cs typeface="Courier New"/>
              </a:rPr>
              <a:t> con = </a:t>
            </a:r>
            <a:r>
              <a:rPr lang="en-US" sz="1800" b="1" dirty="0" err="1">
                <a:latin typeface="Courier New"/>
                <a:cs typeface="Courier New"/>
              </a:rPr>
              <a:t>canvas.getContext</a:t>
            </a:r>
            <a:r>
              <a:rPr lang="en-US" sz="1800" b="1" dirty="0">
                <a:latin typeface="Courier New"/>
                <a:cs typeface="Courier New"/>
              </a:rPr>
              <a:t>("2d");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con.strokeStyle</a:t>
            </a:r>
            <a:r>
              <a:rPr lang="en-US" sz="1800" b="1" dirty="0">
                <a:latin typeface="Courier New"/>
                <a:cs typeface="Courier New"/>
              </a:rPr>
              <a:t> = "black";</a:t>
            </a:r>
          </a:p>
          <a:p>
            <a:r>
              <a:rPr lang="nl-NL" sz="1800" b="1" dirty="0">
                <a:latin typeface="Courier New"/>
                <a:cs typeface="Courier New"/>
              </a:rPr>
              <a:t>    </a:t>
            </a:r>
            <a:r>
              <a:rPr lang="nl-NL" sz="1800" b="1" dirty="0" err="1">
                <a:latin typeface="Courier New"/>
                <a:cs typeface="Courier New"/>
              </a:rPr>
              <a:t>con.strokeRect</a:t>
            </a:r>
            <a:r>
              <a:rPr lang="nl-NL" sz="1800" b="1" dirty="0">
                <a:latin typeface="Courier New"/>
                <a:cs typeface="Courier New"/>
              </a:rPr>
              <a:t>(0, 0, 200, </a:t>
            </a:r>
            <a:r>
              <a:rPr lang="nl-NL" sz="1800" b="1" dirty="0" smtClean="0">
                <a:latin typeface="Courier New"/>
                <a:cs typeface="Courier New"/>
              </a:rPr>
              <a:t>100</a:t>
            </a:r>
            <a:r>
              <a:rPr lang="nl-NL" sz="1800" b="1" dirty="0">
                <a:latin typeface="Courier New"/>
                <a:cs typeface="Courier New"/>
              </a:rPr>
              <a:t>);</a:t>
            </a:r>
          </a:p>
          <a:p>
            <a:r>
              <a:rPr lang="nl-NL" sz="1800" b="1" dirty="0">
                <a:latin typeface="Courier New"/>
                <a:cs typeface="Courier New"/>
              </a:rPr>
              <a:t>    </a:t>
            </a:r>
          </a:p>
          <a:p>
            <a:r>
              <a:rPr lang="nl-NL" sz="1800" b="1" dirty="0">
                <a:latin typeface="Courier New"/>
                <a:cs typeface="Courier New"/>
              </a:rPr>
              <a:t>    </a:t>
            </a:r>
            <a:r>
              <a:rPr lang="nl-NL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con.shadowOffsetX</a:t>
            </a:r>
            <a:r>
              <a:rPr lang="nl-NL" sz="1800" b="1" dirty="0">
                <a:solidFill>
                  <a:srgbClr val="B23C00"/>
                </a:solidFill>
                <a:latin typeface="Courier New"/>
                <a:cs typeface="Courier New"/>
              </a:rPr>
              <a:t> = 3;</a:t>
            </a:r>
          </a:p>
          <a:p>
            <a:r>
              <a:rPr lang="nl-NL" sz="18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nl-NL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con.shadowOffsetY</a:t>
            </a:r>
            <a:r>
              <a:rPr lang="nl-NL" sz="1800" b="1" dirty="0">
                <a:solidFill>
                  <a:srgbClr val="B23C00"/>
                </a:solidFill>
                <a:latin typeface="Courier New"/>
                <a:cs typeface="Courier New"/>
              </a:rPr>
              <a:t> = 3;</a:t>
            </a:r>
          </a:p>
          <a:p>
            <a:r>
              <a:rPr lang="nl-NL" sz="18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nl-NL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con.shadowColor</a:t>
            </a:r>
            <a:r>
              <a:rPr lang="nl-NL" sz="1800" b="1" dirty="0">
                <a:solidFill>
                  <a:srgbClr val="B23C00"/>
                </a:solidFill>
                <a:latin typeface="Courier New"/>
                <a:cs typeface="Courier New"/>
              </a:rPr>
              <a:t> = "gray";</a:t>
            </a:r>
          </a:p>
          <a:p>
            <a:r>
              <a:rPr lang="nl-NL" sz="18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nl-NL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con.shadowBlur</a:t>
            </a:r>
            <a:r>
              <a:rPr lang="nl-NL" sz="1800" b="1" dirty="0">
                <a:solidFill>
                  <a:srgbClr val="B23C00"/>
                </a:solidFill>
                <a:latin typeface="Courier New"/>
                <a:cs typeface="Courier New"/>
              </a:rPr>
              <a:t> = 5;</a:t>
            </a:r>
          </a:p>
          <a:p>
            <a:r>
              <a:rPr lang="nl-NL" sz="1800" b="1" dirty="0">
                <a:latin typeface="Courier New"/>
                <a:cs typeface="Courier New"/>
              </a:rPr>
              <a:t>    </a:t>
            </a:r>
          </a:p>
          <a:p>
            <a:r>
              <a:rPr lang="nl-NL" sz="1800" b="1" dirty="0">
                <a:latin typeface="Courier New"/>
                <a:cs typeface="Courier New"/>
              </a:rPr>
              <a:t>    </a:t>
            </a:r>
            <a:r>
              <a:rPr lang="nl-NL" sz="1800" b="1" dirty="0" err="1">
                <a:latin typeface="Courier New"/>
                <a:cs typeface="Courier New"/>
              </a:rPr>
              <a:t>con.font</a:t>
            </a:r>
            <a:r>
              <a:rPr lang="nl-NL" sz="1800" b="1" dirty="0">
                <a:latin typeface="Courier New"/>
                <a:cs typeface="Courier New"/>
              </a:rPr>
              <a:t> = "40pt sans-</a:t>
            </a:r>
            <a:r>
              <a:rPr lang="nl-NL" sz="1800" b="1" dirty="0" err="1">
                <a:latin typeface="Courier New"/>
                <a:cs typeface="Courier New"/>
              </a:rPr>
              <a:t>serif</a:t>
            </a:r>
            <a:r>
              <a:rPr lang="nl-NL" sz="1800" b="1" dirty="0">
                <a:latin typeface="Courier New"/>
                <a:cs typeface="Courier New"/>
              </a:rPr>
              <a:t>";</a:t>
            </a:r>
          </a:p>
          <a:p>
            <a:r>
              <a:rPr lang="nl-NL" sz="1800" b="1" dirty="0">
                <a:latin typeface="Courier New"/>
                <a:cs typeface="Courier New"/>
              </a:rPr>
              <a:t>    </a:t>
            </a:r>
            <a:r>
              <a:rPr lang="nl-NL" sz="1800" b="1" dirty="0" err="1">
                <a:latin typeface="Courier New"/>
                <a:cs typeface="Courier New"/>
              </a:rPr>
              <a:t>con.fillStyle</a:t>
            </a:r>
            <a:r>
              <a:rPr lang="nl-NL" sz="1800" b="1" dirty="0">
                <a:latin typeface="Courier New"/>
                <a:cs typeface="Courier New"/>
              </a:rPr>
              <a:t> = "red";</a:t>
            </a:r>
          </a:p>
          <a:p>
            <a:r>
              <a:rPr lang="nl-NL" sz="1800" b="1" dirty="0">
                <a:latin typeface="Courier New"/>
                <a:cs typeface="Courier New"/>
              </a:rPr>
              <a:t>    </a:t>
            </a:r>
            <a:r>
              <a:rPr lang="nl-NL" sz="1800" b="1" dirty="0" err="1">
                <a:latin typeface="Courier New"/>
                <a:cs typeface="Courier New"/>
              </a:rPr>
              <a:t>con.fillText</a:t>
            </a:r>
            <a:r>
              <a:rPr lang="nl-NL" sz="1800" b="1" dirty="0">
                <a:latin typeface="Courier New"/>
                <a:cs typeface="Courier New"/>
              </a:rPr>
              <a:t>("CMPE </a:t>
            </a:r>
            <a:r>
              <a:rPr lang="nl-NL" sz="1800" b="1" dirty="0" smtClean="0">
                <a:latin typeface="Courier New"/>
                <a:cs typeface="Courier New"/>
              </a:rPr>
              <a:t>280", </a:t>
            </a:r>
            <a:r>
              <a:rPr lang="nl-NL" sz="1800" b="1" dirty="0">
                <a:latin typeface="Courier New"/>
                <a:cs typeface="Courier New"/>
              </a:rPr>
              <a:t>5, </a:t>
            </a:r>
            <a:r>
              <a:rPr lang="nl-NL" sz="1800" b="1" dirty="0" smtClean="0">
                <a:latin typeface="Courier New"/>
                <a:cs typeface="Courier New"/>
              </a:rPr>
              <a:t>65);</a:t>
            </a:r>
            <a:endParaRPr lang="nl-NL" sz="1800" b="1" dirty="0">
              <a:latin typeface="Courier New"/>
              <a:cs typeface="Courier New"/>
            </a:endParaRPr>
          </a:p>
          <a:p>
            <a:r>
              <a:rPr lang="nl-NL" sz="1800" b="1" dirty="0" smtClean="0">
                <a:latin typeface="Courier New"/>
                <a:cs typeface="Courier New"/>
              </a:rPr>
              <a:t>}</a:t>
            </a:r>
            <a:endParaRPr lang="nl-NL" sz="18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219" y="1417342"/>
            <a:ext cx="2032327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shadow.html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85" y="3520439"/>
            <a:ext cx="2888412" cy="10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7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295401"/>
            <a:ext cx="3017532" cy="944892"/>
          </a:xfrm>
        </p:spPr>
        <p:txBody>
          <a:bodyPr/>
          <a:lstStyle/>
          <a:p>
            <a:r>
              <a:rPr lang="en-US" dirty="0" smtClean="0"/>
              <a:t>A path records </a:t>
            </a:r>
            <a:br>
              <a:rPr lang="en-US" dirty="0" smtClean="0"/>
            </a:br>
            <a:r>
              <a:rPr lang="en-US" dirty="0" smtClean="0"/>
              <a:t>“pen motion”.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3293" y="1179932"/>
            <a:ext cx="4494239" cy="563231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function draw()</a:t>
            </a:r>
          </a:p>
          <a:p>
            <a:r>
              <a:rPr lang="en-US" sz="2000" b="1" dirty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...</a:t>
            </a:r>
            <a:endParaRPr lang="nl-NL" sz="2000" b="1" dirty="0" smtClean="0">
              <a:latin typeface="Courier New"/>
              <a:cs typeface="Courier New"/>
            </a:endParaRPr>
          </a:p>
          <a:p>
            <a:r>
              <a:rPr lang="nl-NL" sz="2000" b="1" dirty="0" smtClean="0">
                <a:latin typeface="Courier New"/>
                <a:cs typeface="Courier New"/>
              </a:rPr>
              <a:t>    </a:t>
            </a:r>
          </a:p>
          <a:p>
            <a:r>
              <a:rPr lang="nl-NL" sz="2000" b="1" dirty="0" smtClean="0">
                <a:latin typeface="Courier New"/>
                <a:cs typeface="Courier New"/>
              </a:rPr>
              <a:t>    </a:t>
            </a:r>
            <a:r>
              <a:rPr lang="nl-NL" sz="2000" b="1" dirty="0" err="1">
                <a:latin typeface="Courier New"/>
                <a:cs typeface="Courier New"/>
              </a:rPr>
              <a:t>con.strokeStyle</a:t>
            </a:r>
            <a:r>
              <a:rPr lang="nl-NL" sz="2000" b="1" dirty="0">
                <a:latin typeface="Courier New"/>
                <a:cs typeface="Courier New"/>
              </a:rPr>
              <a:t> = "red";</a:t>
            </a:r>
          </a:p>
          <a:p>
            <a:r>
              <a:rPr lang="nl-NL" sz="2000" b="1" dirty="0">
                <a:latin typeface="Courier New"/>
                <a:cs typeface="Courier New"/>
              </a:rPr>
              <a:t>    </a:t>
            </a:r>
            <a:r>
              <a:rPr lang="nl-NL" sz="2000" b="1" dirty="0" err="1">
                <a:latin typeface="Courier New"/>
                <a:cs typeface="Courier New"/>
              </a:rPr>
              <a:t>con.fillStyle</a:t>
            </a:r>
            <a:r>
              <a:rPr lang="nl-NL" sz="2000" b="1" dirty="0">
                <a:latin typeface="Courier New"/>
                <a:cs typeface="Courier New"/>
              </a:rPr>
              <a:t> = "green";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con.lineWidth</a:t>
            </a:r>
            <a:r>
              <a:rPr lang="en-US" sz="2000" b="1" dirty="0">
                <a:latin typeface="Courier New"/>
                <a:cs typeface="Courier New"/>
              </a:rPr>
              <a:t> = "10";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con.beginPath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con.moveTo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(25, 25);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con.lineTo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(150, 150);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con.lineTo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(25, 150);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con.lineTo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(25, 100);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en-US" sz="2000" b="1" dirty="0" err="1">
                <a:solidFill>
                  <a:srgbClr val="B23C00"/>
                </a:solidFill>
                <a:latin typeface="Courier New"/>
                <a:cs typeface="Courier New"/>
              </a:rPr>
              <a:t>con.closePath</a:t>
            </a:r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()</a:t>
            </a:r>
            <a:r>
              <a:rPr lang="en-US" sz="2000" b="1" dirty="0" smtClean="0">
                <a:solidFill>
                  <a:srgbClr val="B23C00"/>
                </a:solidFill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nl-NL" sz="2000" b="1" dirty="0">
                <a:latin typeface="Courier New"/>
                <a:cs typeface="Courier New"/>
              </a:rPr>
              <a:t>    </a:t>
            </a:r>
            <a:r>
              <a:rPr lang="nl-NL" sz="2000" b="1" dirty="0" err="1">
                <a:latin typeface="Courier New"/>
                <a:cs typeface="Courier New"/>
              </a:rPr>
              <a:t>con.stroke</a:t>
            </a:r>
            <a:r>
              <a:rPr lang="nl-NL" sz="2000" b="1" dirty="0">
                <a:latin typeface="Courier New"/>
                <a:cs typeface="Courier New"/>
              </a:rPr>
              <a:t>();</a:t>
            </a:r>
          </a:p>
          <a:p>
            <a:r>
              <a:rPr lang="nl-NL" sz="2000" b="1" dirty="0">
                <a:latin typeface="Courier New"/>
                <a:cs typeface="Courier New"/>
              </a:rPr>
              <a:t>    </a:t>
            </a:r>
            <a:r>
              <a:rPr lang="nl-NL" sz="2000" b="1" dirty="0" err="1">
                <a:latin typeface="Courier New"/>
                <a:cs typeface="Courier New"/>
              </a:rPr>
              <a:t>con.fill</a:t>
            </a:r>
            <a:r>
              <a:rPr lang="nl-NL" sz="2000" b="1" dirty="0">
                <a:latin typeface="Courier New"/>
                <a:cs typeface="Courier New"/>
              </a:rPr>
              <a:t>();</a:t>
            </a:r>
          </a:p>
          <a:p>
            <a:r>
              <a:rPr lang="nl-NL" sz="2000" b="1" dirty="0" smtClean="0">
                <a:latin typeface="Courier New"/>
                <a:cs typeface="Courier New"/>
              </a:rPr>
              <a:t>}</a:t>
            </a:r>
            <a:endParaRPr lang="nl-NL" sz="2000" b="1" dirty="0">
              <a:latin typeface="Courier New"/>
              <a:cs typeface="Courier New"/>
            </a:endParaRPr>
          </a:p>
        </p:txBody>
      </p:sp>
      <p:pic>
        <p:nvPicPr>
          <p:cNvPr id="8" name="Picture 7" descr="Screen Shot 2015-03-02 at 9.45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7" y="2423171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3658" y="1325903"/>
            <a:ext cx="173577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path.html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25"/>
            <a:ext cx="8229600" cy="5120584"/>
          </a:xfrm>
        </p:spPr>
        <p:txBody>
          <a:bodyPr/>
          <a:lstStyle/>
          <a:p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strokeStyle</a:t>
            </a:r>
            <a:endParaRPr lang="en-US" b="1" dirty="0" smtClean="0">
              <a:solidFill>
                <a:srgbClr val="0033CC"/>
              </a:solidFill>
              <a:latin typeface="Courier New"/>
              <a:cs typeface="Courier New"/>
            </a:endParaRPr>
          </a:p>
          <a:p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lineWidth</a:t>
            </a:r>
            <a:endParaRPr lang="en-US" b="1" dirty="0">
              <a:solidFill>
                <a:srgbClr val="0033CC"/>
              </a:solidFill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in pixels</a:t>
            </a:r>
          </a:p>
          <a:p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lineJoin</a:t>
            </a:r>
            <a:endParaRPr lang="en-US" b="1" dirty="0">
              <a:solidFill>
                <a:srgbClr val="0033CC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miter</a:t>
            </a:r>
            <a:r>
              <a:rPr lang="en-US" dirty="0" smtClean="0"/>
              <a:t>: sharp corners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round</a:t>
            </a:r>
            <a:r>
              <a:rPr lang="en-US" dirty="0" smtClean="0"/>
              <a:t>: rounded corners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bevel</a:t>
            </a:r>
            <a:r>
              <a:rPr lang="en-US" dirty="0" smtClean="0"/>
              <a:t>: squared-off corners</a:t>
            </a:r>
          </a:p>
          <a:p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lineCap</a:t>
            </a:r>
            <a:endParaRPr lang="en-US" b="1" dirty="0">
              <a:solidFill>
                <a:srgbClr val="0033CC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round</a:t>
            </a:r>
            <a:r>
              <a:rPr lang="en-US" dirty="0"/>
              <a:t>: rounded edges</a:t>
            </a:r>
            <a:endParaRPr lang="en-US" b="1" dirty="0" smtClean="0">
              <a:solidFill>
                <a:srgbClr val="0033CC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butt</a:t>
            </a:r>
            <a:r>
              <a:rPr lang="en-US" dirty="0"/>
              <a:t>: squared-off </a:t>
            </a:r>
            <a:r>
              <a:rPr lang="en-US" dirty="0" smtClean="0"/>
              <a:t>edges </a:t>
            </a:r>
            <a:r>
              <a:rPr lang="en-US" dirty="0"/>
              <a:t>cut off exactly at line width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square</a:t>
            </a:r>
            <a:r>
              <a:rPr lang="en-US" dirty="0" smtClean="0"/>
              <a:t>: like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butt</a:t>
            </a:r>
            <a:r>
              <a:rPr lang="en-US" dirty="0" smtClean="0"/>
              <a:t> but with a small added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</a:t>
            </a:r>
            <a:r>
              <a:rPr lang="en-US" dirty="0" smtClean="0"/>
              <a:t>Attributes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Line joins: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7629" y="1874537"/>
            <a:ext cx="3262932" cy="427809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con.lineJoin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 = "round"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con.strokeStyle</a:t>
            </a:r>
            <a:r>
              <a:rPr lang="en-US" b="1" dirty="0">
                <a:latin typeface="Courier New"/>
                <a:cs typeface="Courier New"/>
              </a:rPr>
              <a:t> = "red";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con.beginPath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con.moveTo</a:t>
            </a:r>
            <a:r>
              <a:rPr lang="en-US" b="1" dirty="0">
                <a:latin typeface="Courier New"/>
                <a:cs typeface="Courier New"/>
              </a:rPr>
              <a:t>(20, 50);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con.lineTo</a:t>
            </a:r>
            <a:r>
              <a:rPr lang="en-US" b="1" dirty="0">
                <a:latin typeface="Courier New"/>
                <a:cs typeface="Courier New"/>
              </a:rPr>
              <a:t>(30, 20);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con.lineTo</a:t>
            </a:r>
            <a:r>
              <a:rPr lang="en-US" b="1" dirty="0">
                <a:latin typeface="Courier New"/>
                <a:cs typeface="Courier New"/>
              </a:rPr>
              <a:t>(40, 50);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con.closePath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con.lineJoin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 = "bevel"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con.strokeStyle</a:t>
            </a:r>
            <a:r>
              <a:rPr lang="en-US" b="1" dirty="0">
                <a:latin typeface="Courier New"/>
                <a:cs typeface="Courier New"/>
              </a:rPr>
              <a:t> = "blue";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con.beginPath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con.moveTo</a:t>
            </a:r>
            <a:r>
              <a:rPr lang="en-US" b="1" dirty="0">
                <a:latin typeface="Courier New"/>
                <a:cs typeface="Courier New"/>
              </a:rPr>
              <a:t>(60, 50);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con.lineTo</a:t>
            </a:r>
            <a:r>
              <a:rPr lang="en-US" b="1" dirty="0">
                <a:latin typeface="Courier New"/>
                <a:cs typeface="Courier New"/>
              </a:rPr>
              <a:t>(70, 20);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con.lineTo</a:t>
            </a:r>
            <a:r>
              <a:rPr lang="en-US" b="1" dirty="0">
                <a:latin typeface="Courier New"/>
                <a:cs typeface="Courier New"/>
              </a:rPr>
              <a:t>(80, 50);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con.closePath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4878" y="1874537"/>
            <a:ext cx="3262932" cy="206210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con.lineJoin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 = "miter";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con.strokeStyle</a:t>
            </a:r>
            <a:r>
              <a:rPr lang="en-US" b="1" dirty="0">
                <a:latin typeface="Courier New"/>
                <a:cs typeface="Courier New"/>
              </a:rPr>
              <a:t> = "green"</a:t>
            </a:r>
          </a:p>
          <a:p>
            <a:r>
              <a:rPr lang="en-US" b="1" dirty="0" err="1">
                <a:latin typeface="Courier New"/>
                <a:cs typeface="Courier New"/>
              </a:rPr>
              <a:t>con.beginPath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con.moveTo</a:t>
            </a:r>
            <a:r>
              <a:rPr lang="en-US" b="1" dirty="0">
                <a:latin typeface="Courier New"/>
                <a:cs typeface="Courier New"/>
              </a:rPr>
              <a:t>(100, 50);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con.lineTo</a:t>
            </a:r>
            <a:r>
              <a:rPr lang="en-US" b="1" dirty="0">
                <a:latin typeface="Courier New"/>
                <a:cs typeface="Courier New"/>
              </a:rPr>
              <a:t>(110, 20);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con.lineTo</a:t>
            </a:r>
            <a:r>
              <a:rPr lang="en-US" b="1" dirty="0">
                <a:latin typeface="Courier New"/>
                <a:cs typeface="Courier New"/>
              </a:rPr>
              <a:t>(120, 50);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con.closePath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5138" y="3722914"/>
            <a:ext cx="17584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lines.html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HTML5 Canvas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introduces the </a:t>
            </a:r>
            <a:r>
              <a:rPr lang="en-US" dirty="0" smtClean="0">
                <a:solidFill>
                  <a:srgbClr val="B23C00"/>
                </a:solidFill>
              </a:rPr>
              <a:t>drawing canvas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&lt;canvas&gt;</a:t>
            </a:r>
            <a:r>
              <a:rPr lang="en-US" b="1" dirty="0" smtClean="0">
                <a:solidFill>
                  <a:srgbClr val="0033CC"/>
                </a:solidFill>
                <a:cs typeface="Courier New"/>
              </a:rPr>
              <a:t> </a:t>
            </a:r>
            <a:r>
              <a:rPr lang="en-US" dirty="0" smtClean="0"/>
              <a:t>tag provides a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graphics context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rich set of drawing operations.</a:t>
            </a:r>
          </a:p>
          <a:p>
            <a:pPr lvl="1"/>
            <a:r>
              <a:rPr lang="en-US" dirty="0" smtClean="0"/>
              <a:t>Execute using JavaScript.</a:t>
            </a:r>
          </a:p>
          <a:p>
            <a:pPr lvl="1"/>
            <a:r>
              <a:rPr lang="en-US" u="sng" dirty="0" smtClean="0"/>
              <a:t>Replaces the </a:t>
            </a:r>
            <a:r>
              <a:rPr lang="en-US" u="sng" dirty="0" smtClean="0"/>
              <a:t>need </a:t>
            </a:r>
            <a:r>
              <a:rPr lang="en-US" u="sng" dirty="0" smtClean="0"/>
              <a:t>for Flash or Java.</a:t>
            </a:r>
          </a:p>
          <a:p>
            <a:pPr lvl="1"/>
            <a:r>
              <a:rPr lang="en-US" dirty="0" smtClean="0"/>
              <a:t>Used by many game developers.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Universally supported by modern browsers.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Attributes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45" y="1325903"/>
            <a:ext cx="8229600" cy="579137"/>
          </a:xfrm>
        </p:spPr>
        <p:txBody>
          <a:bodyPr/>
          <a:lstStyle/>
          <a:p>
            <a:r>
              <a:rPr lang="en-US" dirty="0" smtClean="0"/>
              <a:t>Line caps: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8824" y="2203640"/>
            <a:ext cx="3188766" cy="378565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con.lineCap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 = "round";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con.strokeStyle</a:t>
            </a:r>
            <a:r>
              <a:rPr lang="en-US" b="1" dirty="0">
                <a:latin typeface="Courier New"/>
                <a:cs typeface="Courier New"/>
              </a:rPr>
              <a:t> = "red"</a:t>
            </a:r>
          </a:p>
          <a:p>
            <a:r>
              <a:rPr lang="en-US" b="1" dirty="0" err="1">
                <a:latin typeface="Courier New"/>
                <a:cs typeface="Courier New"/>
              </a:rPr>
              <a:t>con.beginPath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con.moveTo</a:t>
            </a:r>
            <a:r>
              <a:rPr lang="en-US" b="1" dirty="0">
                <a:latin typeface="Courier New"/>
                <a:cs typeface="Courier New"/>
              </a:rPr>
              <a:t>(20, 100);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con.lineTo</a:t>
            </a:r>
            <a:r>
              <a:rPr lang="en-US" b="1" dirty="0">
                <a:latin typeface="Courier New"/>
                <a:cs typeface="Courier New"/>
              </a:rPr>
              <a:t>(180, 100);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con.closePath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con.lineCap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 = "butt";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con.strokeStyle</a:t>
            </a:r>
            <a:r>
              <a:rPr lang="en-US" b="1" dirty="0">
                <a:latin typeface="Courier New"/>
                <a:cs typeface="Courier New"/>
              </a:rPr>
              <a:t> = "blue"</a:t>
            </a:r>
          </a:p>
          <a:p>
            <a:r>
              <a:rPr lang="en-US" b="1" dirty="0" err="1">
                <a:latin typeface="Courier New"/>
                <a:cs typeface="Courier New"/>
              </a:rPr>
              <a:t>con.beginPath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con.moveTo</a:t>
            </a:r>
            <a:r>
              <a:rPr lang="en-US" b="1" dirty="0">
                <a:latin typeface="Courier New"/>
                <a:cs typeface="Courier New"/>
              </a:rPr>
              <a:t>(20, 120);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con.lineTo</a:t>
            </a:r>
            <a:r>
              <a:rPr lang="en-US" b="1" dirty="0">
                <a:latin typeface="Courier New"/>
                <a:cs typeface="Courier New"/>
              </a:rPr>
              <a:t>(180, 120);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con.closePath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3346" y="4136757"/>
            <a:ext cx="3311897" cy="181588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con.lineCap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 = "square";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con.strokeStyle</a:t>
            </a:r>
            <a:r>
              <a:rPr lang="en-US" b="1" dirty="0">
                <a:latin typeface="Courier New"/>
                <a:cs typeface="Courier New"/>
              </a:rPr>
              <a:t> = "green"</a:t>
            </a:r>
          </a:p>
          <a:p>
            <a:r>
              <a:rPr lang="en-US" b="1" dirty="0" err="1">
                <a:latin typeface="Courier New"/>
                <a:cs typeface="Courier New"/>
              </a:rPr>
              <a:t>con.beginPath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con.moveTo</a:t>
            </a:r>
            <a:r>
              <a:rPr lang="en-US" b="1" dirty="0">
                <a:latin typeface="Courier New"/>
                <a:cs typeface="Courier New"/>
              </a:rPr>
              <a:t>(20, 140);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con.lineTo</a:t>
            </a:r>
            <a:r>
              <a:rPr lang="en-US" b="1" dirty="0">
                <a:latin typeface="Courier New"/>
                <a:cs typeface="Courier New"/>
              </a:rPr>
              <a:t>(180, 140);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con.closePath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</p:txBody>
      </p:sp>
      <p:pic>
        <p:nvPicPr>
          <p:cNvPr id="8" name="Picture 7" descr="Screen Shot 2015-03-02 at 9.4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2" y="1234464"/>
            <a:ext cx="2667000" cy="2730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66536" y="5783362"/>
            <a:ext cx="17584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lines.html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3731" y="1588931"/>
            <a:ext cx="9797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line joins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23731" y="3304618"/>
            <a:ext cx="9925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line caps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Arcs and Circles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67" y="2043458"/>
            <a:ext cx="8557551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/>
                <a:cs typeface="Courier New"/>
              </a:rPr>
              <a:t>arc(</a:t>
            </a:r>
            <a:r>
              <a:rPr lang="en-US" sz="3200" b="1" dirty="0">
                <a:solidFill>
                  <a:srgbClr val="008000"/>
                </a:solidFill>
                <a:latin typeface="Courier New"/>
                <a:cs typeface="Courier New"/>
              </a:rPr>
              <a:t>70, 30</a:t>
            </a:r>
            <a:r>
              <a:rPr lang="en-US" sz="3200" b="1" dirty="0">
                <a:latin typeface="Courier New"/>
                <a:cs typeface="Courier New"/>
              </a:rPr>
              <a:t>, </a:t>
            </a:r>
            <a:r>
              <a:rPr lang="en-US" sz="3200" b="1" dirty="0">
                <a:solidFill>
                  <a:srgbClr val="B23C00"/>
                </a:solidFill>
                <a:latin typeface="Courier New"/>
                <a:cs typeface="Courier New"/>
              </a:rPr>
              <a:t>50</a:t>
            </a:r>
            <a:r>
              <a:rPr lang="en-US" sz="3200" b="1" dirty="0">
                <a:latin typeface="Courier New"/>
                <a:cs typeface="Courier New"/>
              </a:rPr>
              <a:t>, </a:t>
            </a:r>
            <a:r>
              <a:rPr lang="en-US" sz="3200" b="1" dirty="0">
                <a:solidFill>
                  <a:srgbClr val="0033CC"/>
                </a:solidFill>
                <a:latin typeface="Courier New"/>
                <a:cs typeface="Courier New"/>
              </a:rPr>
              <a:t>0, </a:t>
            </a:r>
            <a:r>
              <a:rPr lang="en-US" sz="3200" b="1" dirty="0" err="1">
                <a:solidFill>
                  <a:srgbClr val="0033CC"/>
                </a:solidFill>
                <a:latin typeface="Courier New"/>
                <a:cs typeface="Courier New"/>
              </a:rPr>
              <a:t>Math.PI</a:t>
            </a:r>
            <a:r>
              <a:rPr lang="en-US" sz="3200" b="1" dirty="0">
                <a:latin typeface="Courier New"/>
                <a:cs typeface="Courier New"/>
              </a:rPr>
              <a:t>, </a:t>
            </a:r>
            <a:r>
              <a:rPr lang="en-US" sz="3200" b="1" dirty="0">
                <a:solidFill>
                  <a:srgbClr val="660066"/>
                </a:solidFill>
                <a:latin typeface="Courier New"/>
                <a:cs typeface="Courier New"/>
              </a:rPr>
              <a:t>false</a:t>
            </a:r>
            <a:r>
              <a:rPr lang="en-US" sz="32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196" y="2606049"/>
            <a:ext cx="1519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center position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8414" y="1718861"/>
            <a:ext cx="74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radius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6244" y="1508781"/>
            <a:ext cx="25916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starting and ending angles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in radians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9614" y="2606049"/>
            <a:ext cx="2327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drawing direction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true: </a:t>
            </a:r>
            <a:r>
              <a:rPr lang="en-US" dirty="0" smtClean="0">
                <a:solidFill>
                  <a:srgbClr val="660066"/>
                </a:solidFill>
              </a:rPr>
              <a:t>counter-clockwise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false: </a:t>
            </a:r>
            <a:r>
              <a:rPr lang="en-US" dirty="0" smtClean="0">
                <a:solidFill>
                  <a:srgbClr val="660066"/>
                </a:solidFill>
              </a:rPr>
              <a:t>clockwise</a:t>
            </a:r>
            <a:endParaRPr lang="en-US" dirty="0">
              <a:solidFill>
                <a:srgbClr val="660066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286025" y="3246122"/>
          <a:ext cx="4114755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9144"/>
                <a:gridCol w="24456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Radians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East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0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South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Math.PI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/2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Math.PI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North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3*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Math.PI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/2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02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Arcs and </a:t>
            </a:r>
            <a:r>
              <a:rPr lang="en-US" dirty="0" smtClean="0"/>
              <a:t>Circles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417342"/>
            <a:ext cx="6603090" cy="526297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Stroked closed half-circle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con.strokeStyle</a:t>
            </a:r>
            <a:r>
              <a:rPr lang="en-US" b="1" dirty="0">
                <a:latin typeface="Courier New"/>
                <a:cs typeface="Courier New"/>
              </a:rPr>
              <a:t> = "green";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con.lineWidth</a:t>
            </a:r>
            <a:r>
              <a:rPr lang="en-US" b="1" dirty="0">
                <a:latin typeface="Courier New"/>
                <a:cs typeface="Courier New"/>
              </a:rPr>
              <a:t> = "5";            </a:t>
            </a:r>
          </a:p>
          <a:p>
            <a:r>
              <a:rPr lang="en-US" b="1" dirty="0" err="1">
                <a:latin typeface="Courier New"/>
                <a:cs typeface="Courier New"/>
              </a:rPr>
              <a:t>con.beginPath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con.arc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(70, 30, 50, 0,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Math.PI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, false);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con.closePath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// Filled full circle</a:t>
            </a:r>
          </a:p>
          <a:p>
            <a:r>
              <a:rPr lang="tr-TR" b="1" dirty="0" err="1">
                <a:latin typeface="Courier New"/>
                <a:cs typeface="Courier New"/>
              </a:rPr>
              <a:t>con.fillStyle</a:t>
            </a:r>
            <a:r>
              <a:rPr lang="tr-TR" b="1" dirty="0">
                <a:latin typeface="Courier New"/>
                <a:cs typeface="Courier New"/>
              </a:rPr>
              <a:t> = "</a:t>
            </a:r>
            <a:r>
              <a:rPr lang="tr-TR" b="1" dirty="0" err="1">
                <a:latin typeface="Courier New"/>
                <a:cs typeface="Courier New"/>
              </a:rPr>
              <a:t>rgba</a:t>
            </a:r>
            <a:r>
              <a:rPr lang="tr-TR" b="1" dirty="0">
                <a:latin typeface="Courier New"/>
                <a:cs typeface="Courier New"/>
              </a:rPr>
              <a:t>(255, 0, 0, 0.5)";</a:t>
            </a:r>
          </a:p>
          <a:p>
            <a:r>
              <a:rPr lang="tr-TR" b="1" dirty="0" err="1">
                <a:latin typeface="Courier New"/>
                <a:cs typeface="Courier New"/>
              </a:rPr>
              <a:t>con.beginPath</a:t>
            </a:r>
            <a:r>
              <a:rPr lang="tr-TR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solidFill>
                  <a:srgbClr val="B23C00"/>
                </a:solidFill>
                <a:latin typeface="Courier New"/>
                <a:cs typeface="Courier New"/>
              </a:rPr>
              <a:t>con.arc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(70, 100, 50, 0, </a:t>
            </a:r>
            <a:r>
              <a:rPr lang="en-US" b="1" dirty="0" smtClean="0">
                <a:solidFill>
                  <a:srgbClr val="B23C00"/>
                </a:solidFill>
                <a:latin typeface="Courier New"/>
                <a:cs typeface="Courier New"/>
              </a:rPr>
              <a:t>2*</a:t>
            </a:r>
            <a:r>
              <a:rPr lang="en-US" b="1" dirty="0" err="1" smtClean="0">
                <a:solidFill>
                  <a:srgbClr val="B23C00"/>
                </a:solidFill>
                <a:latin typeface="Courier New"/>
                <a:cs typeface="Courier New"/>
              </a:rPr>
              <a:t>Math.PI</a:t>
            </a:r>
            <a:r>
              <a:rPr lang="en-US" b="1" dirty="0" smtClean="0">
                <a:solidFill>
                  <a:srgbClr val="B23C00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rgbClr val="B23C00"/>
                </a:solidFill>
                <a:latin typeface="Courier New"/>
                <a:cs typeface="Courier New"/>
              </a:rPr>
              <a:t>true);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con.closePath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con.fill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// Stroked quarter arc</a:t>
            </a:r>
          </a:p>
          <a:p>
            <a:r>
              <a:rPr lang="en-US" b="1" dirty="0" err="1">
                <a:latin typeface="Courier New"/>
                <a:cs typeface="Courier New"/>
              </a:rPr>
              <a:t>con.strokeStyle</a:t>
            </a:r>
            <a:r>
              <a:rPr lang="en-US" b="1" dirty="0">
                <a:latin typeface="Courier New"/>
                <a:cs typeface="Courier New"/>
              </a:rPr>
              <a:t> = "blue";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con.beginPath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con.arc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(130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, 120, 50,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Math.PI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/2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3*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Math.PI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/2, true);</a:t>
            </a:r>
            <a:endParaRPr lang="en-US" b="1" dirty="0">
              <a:solidFill>
                <a:srgbClr val="0033CC"/>
              </a:solidFill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con.stroke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con.closePath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7756" y="6263609"/>
            <a:ext cx="17696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arcs.html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85" y="1600220"/>
            <a:ext cx="2641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Curve with starting and ending points.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control point </a:t>
            </a:r>
            <a:r>
              <a:rPr lang="en-US" dirty="0" smtClean="0"/>
              <a:t>affects the shape of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62" y="2968742"/>
            <a:ext cx="772641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sz="2800" b="1" dirty="0" err="1">
                <a:latin typeface="Courier New"/>
                <a:cs typeface="Courier New"/>
              </a:rPr>
              <a:t>quadraticCurveTo</a:t>
            </a:r>
            <a:r>
              <a:rPr lang="it-IT" sz="2800" b="1" dirty="0">
                <a:latin typeface="Courier New"/>
                <a:cs typeface="Courier New"/>
              </a:rPr>
              <a:t>(</a:t>
            </a:r>
            <a:r>
              <a:rPr lang="it-IT" sz="2800" b="1" dirty="0">
                <a:solidFill>
                  <a:srgbClr val="A40000"/>
                </a:solidFill>
                <a:latin typeface="Courier New"/>
                <a:cs typeface="Courier New"/>
              </a:rPr>
              <a:t>100, 10</a:t>
            </a:r>
            <a:r>
              <a:rPr lang="it-IT" sz="2800" b="1" dirty="0">
                <a:latin typeface="Courier New"/>
                <a:cs typeface="Courier New"/>
              </a:rPr>
              <a:t>, </a:t>
            </a:r>
            <a:r>
              <a:rPr lang="it-IT" sz="2800" b="1" dirty="0">
                <a:solidFill>
                  <a:srgbClr val="0033CC"/>
                </a:solidFill>
                <a:latin typeface="Courier New"/>
                <a:cs typeface="Courier New"/>
              </a:rPr>
              <a:t>190, 190</a:t>
            </a:r>
            <a:r>
              <a:rPr lang="it-IT" sz="2800" b="1" dirty="0">
                <a:latin typeface="Courier New"/>
                <a:cs typeface="Courier New"/>
              </a:rPr>
              <a:t>)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9686" y="3429000"/>
            <a:ext cx="13024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control point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position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3658" y="3429000"/>
            <a:ext cx="13027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ending point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position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4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</a:t>
            </a:r>
            <a:r>
              <a:rPr lang="en-US" dirty="0" smtClean="0"/>
              <a:t>Curve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234464"/>
            <a:ext cx="5121915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con.strokeStyle</a:t>
            </a:r>
            <a:r>
              <a:rPr lang="en-US" b="1" dirty="0">
                <a:latin typeface="Courier New"/>
                <a:cs typeface="Courier New"/>
              </a:rPr>
              <a:t> = "green";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con.beginPath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con.moveTo</a:t>
            </a:r>
            <a:r>
              <a:rPr lang="en-US" b="1" dirty="0">
                <a:latin typeface="Courier New"/>
                <a:cs typeface="Courier New"/>
              </a:rPr>
              <a:t>(10,190);</a:t>
            </a:r>
          </a:p>
          <a:p>
            <a:r>
              <a:rPr lang="it-IT" b="1" dirty="0" err="1">
                <a:solidFill>
                  <a:srgbClr val="008000"/>
                </a:solidFill>
                <a:latin typeface="Courier New"/>
                <a:cs typeface="Courier New"/>
              </a:rPr>
              <a:t>con.quadraticCurveTo</a:t>
            </a:r>
            <a:r>
              <a:rPr lang="it-IT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it-IT" b="1" dirty="0">
                <a:solidFill>
                  <a:srgbClr val="B23C00"/>
                </a:solidFill>
                <a:latin typeface="Courier New"/>
                <a:cs typeface="Courier New"/>
              </a:rPr>
              <a:t>100, 10</a:t>
            </a:r>
            <a:r>
              <a:rPr lang="it-IT" b="1" dirty="0">
                <a:solidFill>
                  <a:srgbClr val="008000"/>
                </a:solidFill>
                <a:latin typeface="Courier New"/>
                <a:cs typeface="Courier New"/>
              </a:rPr>
              <a:t>, 190, 190);</a:t>
            </a:r>
          </a:p>
          <a:p>
            <a:r>
              <a:rPr lang="it-IT" b="1" dirty="0" err="1">
                <a:latin typeface="Courier New"/>
                <a:cs typeface="Courier New"/>
              </a:rPr>
              <a:t>con.stroke</a:t>
            </a:r>
            <a:r>
              <a:rPr lang="it-IT" b="1" dirty="0">
                <a:latin typeface="Courier New"/>
                <a:cs typeface="Courier New"/>
              </a:rPr>
              <a:t>();</a:t>
            </a:r>
          </a:p>
          <a:p>
            <a:r>
              <a:rPr lang="it-IT" b="1" dirty="0" err="1">
                <a:latin typeface="Courier New"/>
                <a:cs typeface="Courier New"/>
              </a:rPr>
              <a:t>con.closePath</a:t>
            </a:r>
            <a:r>
              <a:rPr lang="it-IT" b="1" dirty="0">
                <a:latin typeface="Courier New"/>
                <a:cs typeface="Courier New"/>
              </a:rPr>
              <a:t>();</a:t>
            </a:r>
          </a:p>
          <a:p>
            <a:endParaRPr lang="it-IT" b="1" dirty="0">
              <a:latin typeface="Courier New"/>
              <a:cs typeface="Courier New"/>
            </a:endParaRPr>
          </a:p>
          <a:p>
            <a:r>
              <a:rPr lang="it-IT" b="1" dirty="0">
                <a:latin typeface="Courier New"/>
                <a:cs typeface="Courier New"/>
              </a:rPr>
              <a:t>// Blue </a:t>
            </a:r>
            <a:r>
              <a:rPr lang="it-IT" b="1" dirty="0" err="1">
                <a:latin typeface="Courier New"/>
                <a:cs typeface="Courier New"/>
              </a:rPr>
              <a:t>dots</a:t>
            </a:r>
            <a:r>
              <a:rPr lang="it-IT" b="1" dirty="0">
                <a:latin typeface="Courier New"/>
                <a:cs typeface="Courier New"/>
              </a:rPr>
              <a:t>: start and end </a:t>
            </a:r>
            <a:r>
              <a:rPr lang="it-IT" b="1" dirty="0" err="1">
                <a:latin typeface="Courier New"/>
                <a:cs typeface="Courier New"/>
              </a:rPr>
              <a:t>points</a:t>
            </a:r>
            <a:r>
              <a:rPr lang="it-IT" b="1" dirty="0">
                <a:latin typeface="Courier New"/>
                <a:cs typeface="Courier New"/>
              </a:rPr>
              <a:t>.</a:t>
            </a:r>
          </a:p>
          <a:p>
            <a:r>
              <a:rPr lang="pl-PL" b="1" dirty="0" err="1">
                <a:solidFill>
                  <a:srgbClr val="0033CC"/>
                </a:solidFill>
                <a:latin typeface="Courier New"/>
                <a:cs typeface="Courier New"/>
              </a:rPr>
              <a:t>drawDot</a:t>
            </a:r>
            <a:r>
              <a:rPr lang="pl-PL" b="1" dirty="0">
                <a:solidFill>
                  <a:srgbClr val="0033CC"/>
                </a:solidFill>
                <a:latin typeface="Courier New"/>
                <a:cs typeface="Courier New"/>
              </a:rPr>
              <a:t>(10,  190, "</a:t>
            </a:r>
            <a:r>
              <a:rPr lang="pl-PL" b="1" dirty="0" err="1">
                <a:solidFill>
                  <a:srgbClr val="0033CC"/>
                </a:solidFill>
                <a:latin typeface="Courier New"/>
                <a:cs typeface="Courier New"/>
              </a:rPr>
              <a:t>blue</a:t>
            </a:r>
            <a:r>
              <a:rPr lang="pl-PL" b="1" dirty="0">
                <a:solidFill>
                  <a:srgbClr val="0033CC"/>
                </a:solidFill>
                <a:latin typeface="Courier New"/>
                <a:cs typeface="Courier New"/>
              </a:rPr>
              <a:t>");</a:t>
            </a:r>
          </a:p>
          <a:p>
            <a:r>
              <a:rPr lang="pl-PL" b="1" dirty="0" err="1">
                <a:solidFill>
                  <a:srgbClr val="0033CC"/>
                </a:solidFill>
                <a:latin typeface="Courier New"/>
                <a:cs typeface="Courier New"/>
              </a:rPr>
              <a:t>drawDot</a:t>
            </a:r>
            <a:r>
              <a:rPr lang="pl-PL" b="1" dirty="0">
                <a:solidFill>
                  <a:srgbClr val="0033CC"/>
                </a:solidFill>
                <a:latin typeface="Courier New"/>
                <a:cs typeface="Courier New"/>
              </a:rPr>
              <a:t>(190, 190, "</a:t>
            </a:r>
            <a:r>
              <a:rPr lang="pl-PL" b="1" dirty="0" err="1">
                <a:solidFill>
                  <a:srgbClr val="0033CC"/>
                </a:solidFill>
                <a:latin typeface="Courier New"/>
                <a:cs typeface="Courier New"/>
              </a:rPr>
              <a:t>blue</a:t>
            </a:r>
            <a:r>
              <a:rPr lang="pl-PL" b="1" dirty="0">
                <a:solidFill>
                  <a:srgbClr val="0033CC"/>
                </a:solidFill>
                <a:latin typeface="Courier New"/>
                <a:cs typeface="Courier New"/>
              </a:rPr>
              <a:t>");</a:t>
            </a:r>
          </a:p>
          <a:p>
            <a:endParaRPr lang="pl-PL" b="1" dirty="0">
              <a:latin typeface="Courier New"/>
              <a:cs typeface="Courier New"/>
            </a:endParaRPr>
          </a:p>
          <a:p>
            <a:r>
              <a:rPr lang="pl-PL" b="1" dirty="0">
                <a:latin typeface="Courier New"/>
                <a:cs typeface="Courier New"/>
              </a:rPr>
              <a:t>// Red </a:t>
            </a:r>
            <a:r>
              <a:rPr lang="pl-PL" b="1" dirty="0" err="1">
                <a:latin typeface="Courier New"/>
                <a:cs typeface="Courier New"/>
              </a:rPr>
              <a:t>dot</a:t>
            </a:r>
            <a:r>
              <a:rPr lang="pl-PL" b="1" dirty="0">
                <a:latin typeface="Courier New"/>
                <a:cs typeface="Courier New"/>
              </a:rPr>
              <a:t>: </a:t>
            </a:r>
            <a:r>
              <a:rPr lang="pl-PL" b="1" dirty="0" err="1">
                <a:latin typeface="Courier New"/>
                <a:cs typeface="Courier New"/>
              </a:rPr>
              <a:t>control</a:t>
            </a:r>
            <a:r>
              <a:rPr lang="pl-PL" b="1" dirty="0">
                <a:latin typeface="Courier New"/>
                <a:cs typeface="Courier New"/>
              </a:rPr>
              <a:t> point.</a:t>
            </a:r>
          </a:p>
          <a:p>
            <a:r>
              <a:rPr lang="pl-PL" b="1" dirty="0" err="1">
                <a:solidFill>
                  <a:srgbClr val="B23C00"/>
                </a:solidFill>
                <a:latin typeface="Courier New"/>
                <a:cs typeface="Courier New"/>
              </a:rPr>
              <a:t>drawDot</a:t>
            </a:r>
            <a:r>
              <a:rPr lang="pl-PL" b="1" dirty="0">
                <a:solidFill>
                  <a:srgbClr val="B23C00"/>
                </a:solidFill>
                <a:latin typeface="Courier New"/>
                <a:cs typeface="Courier New"/>
              </a:rPr>
              <a:t>(100, 10, "red")</a:t>
            </a:r>
            <a:r>
              <a:rPr lang="pl-PL" b="1" dirty="0" smtClean="0">
                <a:solidFill>
                  <a:srgbClr val="B23C00"/>
                </a:solidFill>
                <a:latin typeface="Courier New"/>
                <a:cs typeface="Courier New"/>
              </a:rPr>
              <a:t>;</a:t>
            </a:r>
            <a:endParaRPr lang="pl-PL" b="1" dirty="0">
              <a:solidFill>
                <a:srgbClr val="B23C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806" y="4658701"/>
            <a:ext cx="5669218" cy="206210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function </a:t>
            </a:r>
            <a:r>
              <a:rPr lang="en-US" b="1" dirty="0" err="1">
                <a:latin typeface="Courier New"/>
                <a:cs typeface="Courier New"/>
              </a:rPr>
              <a:t>drawDot</a:t>
            </a:r>
            <a:r>
              <a:rPr lang="en-US" b="1" dirty="0">
                <a:latin typeface="Courier New"/>
                <a:cs typeface="Courier New"/>
              </a:rPr>
              <a:t>(x, y, color)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con.fillStyle</a:t>
            </a:r>
            <a:r>
              <a:rPr lang="en-US" b="1" dirty="0">
                <a:latin typeface="Courier New"/>
                <a:cs typeface="Courier New"/>
              </a:rPr>
              <a:t> = color;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con.beginPath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con.arc</a:t>
            </a:r>
            <a:r>
              <a:rPr lang="en-US" b="1" dirty="0">
                <a:latin typeface="Courier New"/>
                <a:cs typeface="Courier New"/>
              </a:rPr>
              <a:t>(x, y, 10, 0, 2*</a:t>
            </a:r>
            <a:r>
              <a:rPr lang="en-US" b="1" dirty="0" err="1">
                <a:latin typeface="Courier New"/>
                <a:cs typeface="Courier New"/>
              </a:rPr>
              <a:t>Math.PI</a:t>
            </a:r>
            <a:r>
              <a:rPr lang="en-US" b="1" dirty="0">
                <a:latin typeface="Courier New"/>
                <a:cs typeface="Courier New"/>
              </a:rPr>
              <a:t>, true);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con.fill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con.closePath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5" y="4434829"/>
            <a:ext cx="218050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quadratic.html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49" y="1423664"/>
            <a:ext cx="2641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Bézier</a:t>
            </a:r>
            <a:r>
              <a:rPr lang="en-US" dirty="0" smtClean="0"/>
              <a:t>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127771"/>
          </a:xfrm>
        </p:spPr>
        <p:txBody>
          <a:bodyPr/>
          <a:lstStyle/>
          <a:p>
            <a:r>
              <a:rPr lang="en-US" dirty="0" smtClean="0"/>
              <a:t>Similar to the quadratic curve,</a:t>
            </a:r>
            <a:br>
              <a:rPr lang="en-US" dirty="0" smtClean="0"/>
            </a:br>
            <a:r>
              <a:rPr lang="en-US" dirty="0" smtClean="0"/>
              <a:t>but with </a:t>
            </a:r>
            <a:r>
              <a:rPr lang="en-US" u="sng" dirty="0"/>
              <a:t>two control points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3276" y="2762579"/>
            <a:ext cx="794189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Courier New"/>
                <a:cs typeface="Courier New"/>
              </a:rPr>
              <a:t>bezierCurveTo</a:t>
            </a:r>
            <a:r>
              <a:rPr lang="de-DE" sz="2400" b="1" dirty="0">
                <a:latin typeface="Courier New"/>
                <a:cs typeface="Courier New"/>
              </a:rPr>
              <a:t>(</a:t>
            </a:r>
            <a:r>
              <a:rPr lang="de-DE" sz="2400" b="1" dirty="0">
                <a:solidFill>
                  <a:srgbClr val="B23C00"/>
                </a:solidFill>
                <a:latin typeface="Courier New"/>
                <a:cs typeface="Courier New"/>
              </a:rPr>
              <a:t>100, 10</a:t>
            </a:r>
            <a:r>
              <a:rPr lang="de-DE" sz="2400" b="1" dirty="0">
                <a:latin typeface="Courier New"/>
                <a:cs typeface="Courier New"/>
              </a:rPr>
              <a:t>, </a:t>
            </a:r>
            <a:r>
              <a:rPr lang="de-DE" sz="2400" b="1" dirty="0">
                <a:solidFill>
                  <a:srgbClr val="008000"/>
                </a:solidFill>
                <a:latin typeface="Courier New"/>
                <a:cs typeface="Courier New"/>
              </a:rPr>
              <a:t>100, 190</a:t>
            </a:r>
            <a:r>
              <a:rPr lang="de-DE" sz="2400" b="1" dirty="0">
                <a:latin typeface="Courier New"/>
                <a:cs typeface="Courier New"/>
              </a:rPr>
              <a:t>, </a:t>
            </a:r>
            <a:r>
              <a:rPr lang="de-DE" sz="2400" b="1" dirty="0">
                <a:solidFill>
                  <a:srgbClr val="0033CC"/>
                </a:solidFill>
                <a:latin typeface="Courier New"/>
                <a:cs typeface="Courier New"/>
              </a:rPr>
              <a:t>190, 190</a:t>
            </a:r>
            <a:r>
              <a:rPr lang="de-DE" sz="2400" b="1" dirty="0">
                <a:latin typeface="Courier New"/>
                <a:cs typeface="Courier New"/>
              </a:rPr>
              <a:t>)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975" y="3209980"/>
            <a:ext cx="13027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ending point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position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7537" y="3209980"/>
            <a:ext cx="15876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control point #1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position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6317" y="3209980"/>
            <a:ext cx="15876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control point #2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position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8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Bézier</a:t>
            </a:r>
            <a:r>
              <a:rPr lang="en-US" dirty="0" smtClean="0"/>
              <a:t> Curve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6241" y="1360673"/>
            <a:ext cx="5985934" cy="353943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con.strokeStyle</a:t>
            </a:r>
            <a:r>
              <a:rPr lang="en-US" b="1" dirty="0">
                <a:latin typeface="Courier New"/>
                <a:cs typeface="Courier New"/>
              </a:rPr>
              <a:t> = "green";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con.beginPath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 err="1">
                <a:latin typeface="Courier New"/>
                <a:cs typeface="Courier New"/>
              </a:rPr>
              <a:t>con.moveTo</a:t>
            </a:r>
            <a:r>
              <a:rPr lang="en-US" b="1" dirty="0">
                <a:latin typeface="Courier New"/>
                <a:cs typeface="Courier New"/>
              </a:rPr>
              <a:t>(10,10);</a:t>
            </a:r>
          </a:p>
          <a:p>
            <a:r>
              <a:rPr lang="de-DE" b="1" dirty="0" err="1">
                <a:solidFill>
                  <a:srgbClr val="008000"/>
                </a:solidFill>
                <a:latin typeface="Courier New"/>
                <a:cs typeface="Courier New"/>
              </a:rPr>
              <a:t>con.bezierCurveTo</a:t>
            </a:r>
            <a:r>
              <a:rPr lang="de-DE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de-DE" b="1" dirty="0">
                <a:solidFill>
                  <a:srgbClr val="B23C00"/>
                </a:solidFill>
                <a:latin typeface="Courier New"/>
                <a:cs typeface="Courier New"/>
              </a:rPr>
              <a:t>100, 10, 100, 190</a:t>
            </a:r>
            <a:r>
              <a:rPr lang="de-DE" b="1" dirty="0">
                <a:solidFill>
                  <a:srgbClr val="008000"/>
                </a:solidFill>
                <a:latin typeface="Courier New"/>
                <a:cs typeface="Courier New"/>
              </a:rPr>
              <a:t>, 190, 190);</a:t>
            </a:r>
          </a:p>
          <a:p>
            <a:r>
              <a:rPr lang="de-DE" b="1" dirty="0" err="1">
                <a:latin typeface="Courier New"/>
                <a:cs typeface="Courier New"/>
              </a:rPr>
              <a:t>con.stroke</a:t>
            </a:r>
            <a:r>
              <a:rPr lang="de-DE" b="1" dirty="0">
                <a:latin typeface="Courier New"/>
                <a:cs typeface="Courier New"/>
              </a:rPr>
              <a:t>();</a:t>
            </a:r>
          </a:p>
          <a:p>
            <a:r>
              <a:rPr lang="de-DE" b="1" dirty="0" err="1">
                <a:latin typeface="Courier New"/>
                <a:cs typeface="Courier New"/>
              </a:rPr>
              <a:t>con.closePath</a:t>
            </a:r>
            <a:r>
              <a:rPr lang="de-DE" b="1" dirty="0">
                <a:latin typeface="Courier New"/>
                <a:cs typeface="Courier New"/>
              </a:rPr>
              <a:t>();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// Blue </a:t>
            </a:r>
            <a:r>
              <a:rPr lang="de-DE" b="1" dirty="0" err="1">
                <a:latin typeface="Courier New"/>
                <a:cs typeface="Courier New"/>
              </a:rPr>
              <a:t>dots</a:t>
            </a:r>
            <a:r>
              <a:rPr lang="de-DE" b="1" dirty="0">
                <a:latin typeface="Courier New"/>
                <a:cs typeface="Courier New"/>
              </a:rPr>
              <a:t>: 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and</a:t>
            </a:r>
            <a:r>
              <a:rPr lang="de-DE" b="1" dirty="0">
                <a:latin typeface="Courier New"/>
                <a:cs typeface="Courier New"/>
              </a:rPr>
              <a:t> end </a:t>
            </a:r>
            <a:r>
              <a:rPr lang="de-DE" b="1" dirty="0" err="1">
                <a:latin typeface="Courier New"/>
                <a:cs typeface="Courier New"/>
              </a:rPr>
              <a:t>points</a:t>
            </a:r>
            <a:r>
              <a:rPr lang="de-DE" b="1" dirty="0">
                <a:latin typeface="Courier New"/>
                <a:cs typeface="Courier New"/>
              </a:rPr>
              <a:t>.</a:t>
            </a:r>
          </a:p>
          <a:p>
            <a:r>
              <a:rPr lang="pl-PL" b="1" dirty="0" err="1">
                <a:solidFill>
                  <a:srgbClr val="0033CC"/>
                </a:solidFill>
                <a:latin typeface="Courier New"/>
                <a:cs typeface="Courier New"/>
              </a:rPr>
              <a:t>drawDot</a:t>
            </a:r>
            <a:r>
              <a:rPr lang="pl-PL" b="1" dirty="0">
                <a:solidFill>
                  <a:srgbClr val="0033CC"/>
                </a:solidFill>
                <a:latin typeface="Courier New"/>
                <a:cs typeface="Courier New"/>
              </a:rPr>
              <a:t>(10,  10,  "</a:t>
            </a:r>
            <a:r>
              <a:rPr lang="pl-PL" b="1" dirty="0" err="1">
                <a:solidFill>
                  <a:srgbClr val="0033CC"/>
                </a:solidFill>
                <a:latin typeface="Courier New"/>
                <a:cs typeface="Courier New"/>
              </a:rPr>
              <a:t>blue</a:t>
            </a:r>
            <a:r>
              <a:rPr lang="pl-PL" b="1" dirty="0">
                <a:solidFill>
                  <a:srgbClr val="0033CC"/>
                </a:solidFill>
                <a:latin typeface="Courier New"/>
                <a:cs typeface="Courier New"/>
              </a:rPr>
              <a:t>");</a:t>
            </a:r>
          </a:p>
          <a:p>
            <a:r>
              <a:rPr lang="pl-PL" b="1" dirty="0" err="1">
                <a:solidFill>
                  <a:srgbClr val="0033CC"/>
                </a:solidFill>
                <a:latin typeface="Courier New"/>
                <a:cs typeface="Courier New"/>
              </a:rPr>
              <a:t>drawDot</a:t>
            </a:r>
            <a:r>
              <a:rPr lang="pl-PL" b="1" dirty="0">
                <a:solidFill>
                  <a:srgbClr val="0033CC"/>
                </a:solidFill>
                <a:latin typeface="Courier New"/>
                <a:cs typeface="Courier New"/>
              </a:rPr>
              <a:t>(190, 190, "</a:t>
            </a:r>
            <a:r>
              <a:rPr lang="pl-PL" b="1" dirty="0" err="1">
                <a:solidFill>
                  <a:srgbClr val="0033CC"/>
                </a:solidFill>
                <a:latin typeface="Courier New"/>
                <a:cs typeface="Courier New"/>
              </a:rPr>
              <a:t>blue</a:t>
            </a:r>
            <a:r>
              <a:rPr lang="pl-PL" b="1" dirty="0">
                <a:solidFill>
                  <a:srgbClr val="0033CC"/>
                </a:solidFill>
                <a:latin typeface="Courier New"/>
                <a:cs typeface="Courier New"/>
              </a:rPr>
              <a:t>");</a:t>
            </a:r>
          </a:p>
          <a:p>
            <a:endParaRPr lang="pl-PL" b="1" dirty="0">
              <a:latin typeface="Courier New"/>
              <a:cs typeface="Courier New"/>
            </a:endParaRPr>
          </a:p>
          <a:p>
            <a:r>
              <a:rPr lang="pl-PL" b="1" dirty="0">
                <a:latin typeface="Courier New"/>
                <a:cs typeface="Courier New"/>
              </a:rPr>
              <a:t>// Red </a:t>
            </a:r>
            <a:r>
              <a:rPr lang="pl-PL" b="1" dirty="0" err="1">
                <a:latin typeface="Courier New"/>
                <a:cs typeface="Courier New"/>
              </a:rPr>
              <a:t>dots</a:t>
            </a:r>
            <a:r>
              <a:rPr lang="pl-PL" b="1" dirty="0">
                <a:latin typeface="Courier New"/>
                <a:cs typeface="Courier New"/>
              </a:rPr>
              <a:t>: </a:t>
            </a:r>
            <a:r>
              <a:rPr lang="pl-PL" b="1" dirty="0" err="1">
                <a:latin typeface="Courier New"/>
                <a:cs typeface="Courier New"/>
              </a:rPr>
              <a:t>control</a:t>
            </a:r>
            <a:r>
              <a:rPr lang="pl-PL" b="1" dirty="0">
                <a:latin typeface="Courier New"/>
                <a:cs typeface="Courier New"/>
              </a:rPr>
              <a:t> </a:t>
            </a:r>
            <a:r>
              <a:rPr lang="pl-PL" b="1" dirty="0" err="1">
                <a:latin typeface="Courier New"/>
                <a:cs typeface="Courier New"/>
              </a:rPr>
              <a:t>points</a:t>
            </a:r>
            <a:r>
              <a:rPr lang="pl-PL" b="1" dirty="0">
                <a:latin typeface="Courier New"/>
                <a:cs typeface="Courier New"/>
              </a:rPr>
              <a:t>.</a:t>
            </a:r>
          </a:p>
          <a:p>
            <a:r>
              <a:rPr lang="pl-PL" b="1" dirty="0" err="1">
                <a:solidFill>
                  <a:srgbClr val="B23C00"/>
                </a:solidFill>
                <a:latin typeface="Courier New"/>
                <a:cs typeface="Courier New"/>
              </a:rPr>
              <a:t>drawDot</a:t>
            </a:r>
            <a:r>
              <a:rPr lang="pl-PL" b="1" dirty="0">
                <a:solidFill>
                  <a:srgbClr val="B23C00"/>
                </a:solidFill>
                <a:latin typeface="Courier New"/>
                <a:cs typeface="Courier New"/>
              </a:rPr>
              <a:t>(100,  10, "red");</a:t>
            </a:r>
          </a:p>
          <a:p>
            <a:r>
              <a:rPr lang="pl-PL" b="1" dirty="0" err="1">
                <a:solidFill>
                  <a:srgbClr val="B23C00"/>
                </a:solidFill>
                <a:latin typeface="Courier New"/>
                <a:cs typeface="Courier New"/>
              </a:rPr>
              <a:t>drawDot</a:t>
            </a:r>
            <a:r>
              <a:rPr lang="pl-PL" b="1" dirty="0">
                <a:solidFill>
                  <a:srgbClr val="B23C00"/>
                </a:solidFill>
                <a:latin typeface="Courier New"/>
                <a:cs typeface="Courier New"/>
              </a:rPr>
              <a:t>(100, 190, "red")</a:t>
            </a:r>
            <a:r>
              <a:rPr lang="pl-PL" b="1" dirty="0" smtClean="0">
                <a:solidFill>
                  <a:srgbClr val="B23C00"/>
                </a:solidFill>
                <a:latin typeface="Courier New"/>
                <a:cs typeface="Courier New"/>
              </a:rPr>
              <a:t>;</a:t>
            </a:r>
            <a:endParaRPr lang="pl-PL" b="1" dirty="0">
              <a:solidFill>
                <a:srgbClr val="B23C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2146" y="1234464"/>
            <a:ext cx="188394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bezier.html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85" y="3520439"/>
            <a:ext cx="2641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an </a:t>
            </a:r>
            <a:r>
              <a:rPr lang="en-US" dirty="0" smtClean="0"/>
              <a:t>Image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4912967"/>
            <a:ext cx="834207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Courier New"/>
                <a:cs typeface="Courier New"/>
              </a:rPr>
              <a:t>drawImage</a:t>
            </a:r>
            <a:r>
              <a:rPr lang="pl-PL" sz="2000" b="1" dirty="0">
                <a:latin typeface="Courier New"/>
                <a:cs typeface="Courier New"/>
              </a:rPr>
              <a:t>(image, </a:t>
            </a:r>
            <a:r>
              <a:rPr lang="pl-PL" sz="2000" b="1" dirty="0">
                <a:solidFill>
                  <a:srgbClr val="0033CC"/>
                </a:solidFill>
                <a:latin typeface="Courier New"/>
                <a:cs typeface="Courier New"/>
              </a:rPr>
              <a:t>150, 70</a:t>
            </a:r>
            <a:r>
              <a:rPr lang="pl-PL" sz="2000" b="1" dirty="0">
                <a:latin typeface="Courier New"/>
                <a:cs typeface="Courier New"/>
              </a:rPr>
              <a:t>, </a:t>
            </a:r>
            <a:r>
              <a:rPr lang="pl-PL" sz="2000" b="1" dirty="0">
                <a:solidFill>
                  <a:srgbClr val="660066"/>
                </a:solidFill>
                <a:latin typeface="Courier New"/>
                <a:cs typeface="Courier New"/>
              </a:rPr>
              <a:t>190, 120</a:t>
            </a:r>
            <a:r>
              <a:rPr lang="pl-PL" sz="2000" b="1" dirty="0">
                <a:latin typeface="Courier New"/>
                <a:cs typeface="Courier New"/>
              </a:rPr>
              <a:t>, </a:t>
            </a:r>
            <a:r>
              <a:rPr lang="pl-PL" sz="2000" b="1" dirty="0">
                <a:solidFill>
                  <a:srgbClr val="008000"/>
                </a:solidFill>
                <a:latin typeface="Courier New"/>
                <a:cs typeface="Courier New"/>
              </a:rPr>
              <a:t>10, 10</a:t>
            </a:r>
            <a:r>
              <a:rPr lang="pl-PL" sz="2000" b="1" dirty="0">
                <a:latin typeface="Courier New"/>
                <a:cs typeface="Courier New"/>
              </a:rPr>
              <a:t>, </a:t>
            </a:r>
            <a:r>
              <a:rPr lang="pl-PL" sz="2000" b="1" dirty="0">
                <a:solidFill>
                  <a:srgbClr val="B23C00"/>
                </a:solidFill>
                <a:latin typeface="Courier New"/>
                <a:cs typeface="Courier New"/>
              </a:rPr>
              <a:t>180, </a:t>
            </a:r>
            <a:r>
              <a:rPr lang="pl-PL" sz="2000" b="1" dirty="0" smtClean="0">
                <a:solidFill>
                  <a:srgbClr val="B23C00"/>
                </a:solidFill>
                <a:latin typeface="Courier New"/>
                <a:cs typeface="Courier New"/>
              </a:rPr>
              <a:t>110</a:t>
            </a:r>
            <a:r>
              <a:rPr lang="pl-PL" sz="2000" b="1" dirty="0">
                <a:latin typeface="Courier New"/>
                <a:cs typeface="Courier New"/>
              </a:rPr>
              <a:t>)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30" y="2387029"/>
            <a:ext cx="541771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Courier New"/>
                <a:cs typeface="Courier New"/>
              </a:rPr>
              <a:t>drawImage</a:t>
            </a:r>
            <a:r>
              <a:rPr lang="pl-PL" sz="2000" b="1" dirty="0">
                <a:latin typeface="Courier New"/>
                <a:cs typeface="Courier New"/>
              </a:rPr>
              <a:t>(image, </a:t>
            </a:r>
            <a:r>
              <a:rPr lang="pl-PL" sz="2000" b="1" dirty="0">
                <a:solidFill>
                  <a:srgbClr val="008000"/>
                </a:solidFill>
                <a:latin typeface="Courier New"/>
                <a:cs typeface="Courier New"/>
              </a:rPr>
              <a:t>10, 10</a:t>
            </a:r>
            <a:r>
              <a:rPr lang="pl-PL" sz="2000" b="1" dirty="0">
                <a:latin typeface="Courier New"/>
                <a:cs typeface="Courier New"/>
              </a:rPr>
              <a:t>, </a:t>
            </a:r>
            <a:r>
              <a:rPr lang="pl-PL" sz="2000" b="1" dirty="0">
                <a:solidFill>
                  <a:srgbClr val="B23C00"/>
                </a:solidFill>
                <a:latin typeface="Courier New"/>
                <a:cs typeface="Courier New"/>
              </a:rPr>
              <a:t>180, 135</a:t>
            </a:r>
            <a:r>
              <a:rPr lang="pl-PL" sz="2000" b="1" dirty="0">
                <a:latin typeface="Courier New"/>
                <a:cs typeface="Courier New"/>
              </a:rPr>
              <a:t>)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122" y="1838395"/>
            <a:ext cx="11771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destination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position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9268" y="2752785"/>
            <a:ext cx="16790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destination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width and height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2146" y="4398687"/>
            <a:ext cx="11771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destination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position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9129" y="5313077"/>
            <a:ext cx="16790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destination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width and height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6098" y="4398687"/>
            <a:ext cx="16560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image upper left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corner position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9122" y="5313077"/>
            <a:ext cx="12795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image width 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and height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139429"/>
          </a:xfrm>
        </p:spPr>
        <p:txBody>
          <a:bodyPr/>
          <a:lstStyle/>
          <a:p>
            <a:r>
              <a:rPr lang="en-US" dirty="0" smtClean="0"/>
              <a:t>Draw the entire image: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Draw part of the image: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1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an Image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0199" y="1325903"/>
            <a:ext cx="8218942" cy="1754327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var</a:t>
            </a:r>
            <a:r>
              <a:rPr lang="en-US" sz="1800" b="1" dirty="0">
                <a:latin typeface="Courier New"/>
                <a:cs typeface="Courier New"/>
              </a:rPr>
              <a:t> image = new Image();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image.src</a:t>
            </a:r>
            <a:r>
              <a:rPr lang="en-US" sz="1800" b="1" dirty="0">
                <a:latin typeface="Courier New"/>
                <a:cs typeface="Courier New"/>
              </a:rPr>
              <a:t> = "images/</a:t>
            </a:r>
            <a:r>
              <a:rPr lang="en-US" sz="1800" b="1" dirty="0" err="1">
                <a:latin typeface="Courier New"/>
                <a:cs typeface="Courier New"/>
              </a:rPr>
              <a:t>RonCats.jpg</a:t>
            </a:r>
            <a:r>
              <a:rPr lang="en-US" sz="1800" b="1" dirty="0">
                <a:latin typeface="Courier New"/>
                <a:cs typeface="Courier New"/>
              </a:rPr>
              <a:t>"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...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pl-PL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con.drawImage</a:t>
            </a:r>
            <a:r>
              <a:rPr lang="pl-PL" sz="1800" b="1" dirty="0">
                <a:solidFill>
                  <a:srgbClr val="B23C00"/>
                </a:solidFill>
                <a:latin typeface="Courier New"/>
                <a:cs typeface="Courier New"/>
              </a:rPr>
              <a:t>(image, 10, 10, 180, 135);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...</a:t>
            </a:r>
            <a:endParaRPr lang="nl-NL" sz="1800" b="1" dirty="0">
              <a:latin typeface="Courier New"/>
              <a:cs typeface="Courier New"/>
            </a:endParaRPr>
          </a:p>
          <a:p>
            <a:r>
              <a:rPr lang="pl-PL" sz="1800" b="1" dirty="0" err="1" smtClean="0">
                <a:solidFill>
                  <a:srgbClr val="B23C00"/>
                </a:solidFill>
                <a:latin typeface="Courier New"/>
                <a:cs typeface="Courier New"/>
              </a:rPr>
              <a:t>con.drawImage</a:t>
            </a:r>
            <a:r>
              <a:rPr lang="pl-PL" sz="1800" b="1" dirty="0">
                <a:solidFill>
                  <a:srgbClr val="B23C00"/>
                </a:solidFill>
                <a:latin typeface="Courier New"/>
                <a:cs typeface="Courier New"/>
              </a:rPr>
              <a:t>(image, 150, 70, </a:t>
            </a:r>
            <a:r>
              <a:rPr lang="pl-PL" sz="1800" b="1" dirty="0">
                <a:solidFill>
                  <a:srgbClr val="0033CC"/>
                </a:solidFill>
                <a:latin typeface="Courier New"/>
                <a:cs typeface="Courier New"/>
              </a:rPr>
              <a:t>190, 120</a:t>
            </a:r>
            <a:r>
              <a:rPr lang="pl-PL" sz="1800" b="1" dirty="0">
                <a:solidFill>
                  <a:srgbClr val="B23C00"/>
                </a:solidFill>
                <a:latin typeface="Courier New"/>
                <a:cs typeface="Courier New"/>
              </a:rPr>
              <a:t>, 10, 10, 180, </a:t>
            </a:r>
            <a:r>
              <a:rPr lang="pl-PL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110</a:t>
            </a:r>
            <a:r>
              <a:rPr lang="pl-PL" sz="1800" b="1" dirty="0">
                <a:solidFill>
                  <a:srgbClr val="B23C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6014" y="1417342"/>
            <a:ext cx="199786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images.html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47" y="3246122"/>
            <a:ext cx="2616200" cy="261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94" y="3246122"/>
            <a:ext cx="2641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3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image is displayed in a canvas </a:t>
            </a:r>
            <a:br>
              <a:rPr lang="en-US" dirty="0" smtClean="0"/>
            </a:br>
            <a:r>
              <a:rPr lang="en-US" dirty="0" smtClean="0"/>
              <a:t>as an </a:t>
            </a:r>
            <a:r>
              <a:rPr lang="en-US" dirty="0" smtClean="0">
                <a:solidFill>
                  <a:srgbClr val="B23C00"/>
                </a:solidFill>
              </a:rPr>
              <a:t>array of pixels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Each pixel takes up </a:t>
            </a:r>
            <a:r>
              <a:rPr lang="en-US" u="sng" dirty="0" smtClean="0"/>
              <a:t>four elements</a:t>
            </a:r>
            <a:r>
              <a:rPr lang="en-US" dirty="0" smtClean="0"/>
              <a:t> of the array, </a:t>
            </a:r>
            <a:r>
              <a:rPr lang="en-US" dirty="0" smtClean="0">
                <a:solidFill>
                  <a:srgbClr val="B23C00"/>
                </a:solidFill>
              </a:rPr>
              <a:t>R, G, B, and A</a:t>
            </a:r>
            <a:r>
              <a:rPr lang="en-US" dirty="0" smtClean="0"/>
              <a:t>, each value can be 0 – 255.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Convert an image to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imageData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br>
              <a:rPr lang="en-US" dirty="0" smtClean="0">
                <a:solidFill>
                  <a:srgbClr val="0033CC"/>
                </a:solidFill>
              </a:rPr>
            </a:br>
            <a:r>
              <a:rPr lang="en-US" dirty="0" smtClean="0"/>
              <a:t>to get the array of RGBA values.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You can then </a:t>
            </a:r>
            <a:r>
              <a:rPr lang="en-US" dirty="0" smtClean="0">
                <a:solidFill>
                  <a:srgbClr val="B23C00"/>
                </a:solidFill>
              </a:rPr>
              <a:t>alter</a:t>
            </a:r>
            <a:r>
              <a:rPr lang="en-US" dirty="0" smtClean="0"/>
              <a:t> each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Canvas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138" y="1325903"/>
            <a:ext cx="707998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&lt;canvas id     = "canvas</a:t>
            </a:r>
            <a:r>
              <a:rPr lang="en-US" b="1" dirty="0" smtClean="0">
                <a:latin typeface="Courier New"/>
                <a:cs typeface="Courier New"/>
              </a:rPr>
              <a:t>"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    width  = "200"</a:t>
            </a:r>
          </a:p>
          <a:p>
            <a:r>
              <a:rPr lang="en-US" b="1" dirty="0">
                <a:latin typeface="Courier New"/>
                <a:cs typeface="Courier New"/>
              </a:rPr>
              <a:t>        height = "200"&gt;</a:t>
            </a:r>
          </a:p>
          <a:p>
            <a:r>
              <a:rPr lang="en-US" b="1" dirty="0">
                <a:latin typeface="Courier New"/>
                <a:cs typeface="Courier New"/>
              </a:rPr>
              <a:t>    &lt;p&gt;Your browser does not support the canvas tag.&lt;/p&gt;</a:t>
            </a:r>
          </a:p>
          <a:p>
            <a:r>
              <a:rPr lang="en-US" b="1" dirty="0">
                <a:latin typeface="Courier New"/>
                <a:cs typeface="Courier New"/>
              </a:rPr>
              <a:t>&lt;/canvas&gt;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8138" y="2880366"/>
            <a:ext cx="6464330" cy="2554545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function draw()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b="1" dirty="0">
                <a:latin typeface="Courier New"/>
                <a:cs typeface="Courier New"/>
              </a:rPr>
              <a:t> canvas = </a:t>
            </a:r>
            <a:r>
              <a:rPr lang="en-US" b="1" dirty="0" err="1">
                <a:latin typeface="Courier New"/>
                <a:cs typeface="Courier New"/>
              </a:rPr>
              <a:t>document.getElementById</a:t>
            </a:r>
            <a:r>
              <a:rPr lang="en-US" b="1" dirty="0">
                <a:latin typeface="Courier New"/>
                <a:cs typeface="Courier New"/>
              </a:rPr>
              <a:t>("canvas");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b="1" dirty="0">
                <a:latin typeface="Courier New"/>
                <a:cs typeface="Courier New"/>
              </a:rPr>
              <a:t> con = </a:t>
            </a:r>
            <a:r>
              <a:rPr lang="en-US" b="1" dirty="0" err="1">
                <a:latin typeface="Courier New"/>
                <a:cs typeface="Courier New"/>
              </a:rPr>
              <a:t>canvas.getContext</a:t>
            </a:r>
            <a:r>
              <a:rPr lang="en-US" b="1" dirty="0">
                <a:latin typeface="Courier New"/>
                <a:cs typeface="Courier New"/>
              </a:rPr>
              <a:t>('2d');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con.strokeStyle</a:t>
            </a:r>
            <a:r>
              <a:rPr lang="en-US" b="1" dirty="0">
                <a:latin typeface="Courier New"/>
                <a:cs typeface="Courier New"/>
              </a:rPr>
              <a:t> = "black";</a:t>
            </a:r>
          </a:p>
          <a:p>
            <a:r>
              <a:rPr lang="nl-NL" b="1" dirty="0">
                <a:latin typeface="Courier New"/>
                <a:cs typeface="Courier New"/>
              </a:rPr>
              <a:t>    </a:t>
            </a:r>
            <a:r>
              <a:rPr lang="nl-NL" b="1" dirty="0" err="1">
                <a:latin typeface="Courier New"/>
                <a:cs typeface="Courier New"/>
              </a:rPr>
              <a:t>con.strokeRect</a:t>
            </a:r>
            <a:r>
              <a:rPr lang="nl-NL" b="1" dirty="0">
                <a:latin typeface="Courier New"/>
                <a:cs typeface="Courier New"/>
              </a:rPr>
              <a:t>(0, 0, 200, 200);</a:t>
            </a:r>
          </a:p>
          <a:p>
            <a:r>
              <a:rPr lang="nl-NL" b="1" dirty="0">
                <a:latin typeface="Courier New"/>
                <a:cs typeface="Courier New"/>
              </a:rPr>
              <a:t>    </a:t>
            </a:r>
            <a:r>
              <a:rPr lang="nl-NL" b="1" dirty="0" err="1">
                <a:latin typeface="Courier New"/>
                <a:cs typeface="Courier New"/>
              </a:rPr>
              <a:t>con.fillStyle</a:t>
            </a:r>
            <a:r>
              <a:rPr lang="nl-NL" b="1" dirty="0">
                <a:latin typeface="Courier New"/>
                <a:cs typeface="Courier New"/>
              </a:rPr>
              <a:t> = "red";</a:t>
            </a:r>
          </a:p>
          <a:p>
            <a:r>
              <a:rPr lang="nl-NL" b="1" dirty="0">
                <a:latin typeface="Courier New"/>
                <a:cs typeface="Courier New"/>
              </a:rPr>
              <a:t>    </a:t>
            </a:r>
            <a:r>
              <a:rPr lang="nl-NL" b="1" dirty="0" err="1">
                <a:latin typeface="Courier New"/>
                <a:cs typeface="Courier New"/>
              </a:rPr>
              <a:t>con.fillRect</a:t>
            </a:r>
            <a:r>
              <a:rPr lang="nl-NL" b="1" dirty="0">
                <a:latin typeface="Courier New"/>
                <a:cs typeface="Courier New"/>
              </a:rPr>
              <a:t>(40, 140, 150, 50);      </a:t>
            </a:r>
          </a:p>
          <a:p>
            <a:r>
              <a:rPr lang="nl-NL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4618" y="6172170"/>
            <a:ext cx="731991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Demo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3658" y="2606049"/>
            <a:ext cx="192933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simple.html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9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</a:t>
            </a:r>
            <a:r>
              <a:rPr lang="en-US" dirty="0" smtClean="0"/>
              <a:t>Pixels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174" y="1234464"/>
            <a:ext cx="6464330" cy="550920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imageData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con.</a:t>
            </a:r>
            <a:r>
              <a:rPr lang="en-US" b="1" dirty="0" err="1">
                <a:solidFill>
                  <a:srgbClr val="7030A0"/>
                </a:solidFill>
                <a:latin typeface="Courier New"/>
                <a:cs typeface="Courier New"/>
              </a:rPr>
              <a:t>getImageData</a:t>
            </a:r>
            <a:r>
              <a:rPr lang="en-US" b="1" dirty="0">
                <a:latin typeface="Courier New"/>
                <a:cs typeface="Courier New"/>
              </a:rPr>
              <a:t>(10, 10, 180, 135);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pl-PL" b="1" dirty="0">
                <a:latin typeface="Courier New"/>
                <a:cs typeface="Courier New"/>
              </a:rPr>
              <a:t>for (</a:t>
            </a:r>
            <a:r>
              <a:rPr lang="pl-PL" b="1" dirty="0" err="1">
                <a:latin typeface="Courier New"/>
                <a:cs typeface="Courier New"/>
              </a:rPr>
              <a:t>var</a:t>
            </a:r>
            <a:r>
              <a:rPr lang="pl-PL" b="1" dirty="0">
                <a:latin typeface="Courier New"/>
                <a:cs typeface="Courier New"/>
              </a:rPr>
              <a:t> </a:t>
            </a:r>
            <a:r>
              <a:rPr lang="pl-PL" b="1" dirty="0" err="1">
                <a:latin typeface="Courier New"/>
                <a:cs typeface="Courier New"/>
              </a:rPr>
              <a:t>row</a:t>
            </a:r>
            <a:r>
              <a:rPr lang="pl-PL" b="1" dirty="0">
                <a:latin typeface="Courier New"/>
                <a:cs typeface="Courier New"/>
              </a:rPr>
              <a:t> = 0; </a:t>
            </a:r>
            <a:r>
              <a:rPr lang="pl-PL" b="1" dirty="0" err="1">
                <a:latin typeface="Courier New"/>
                <a:cs typeface="Courier New"/>
              </a:rPr>
              <a:t>row</a:t>
            </a:r>
            <a:r>
              <a:rPr lang="pl-PL" b="1" dirty="0">
                <a:latin typeface="Courier New"/>
                <a:cs typeface="Courier New"/>
              </a:rPr>
              <a:t> &lt; 135; </a:t>
            </a:r>
            <a:r>
              <a:rPr lang="pl-PL" b="1" dirty="0" err="1">
                <a:latin typeface="Courier New"/>
                <a:cs typeface="Courier New"/>
              </a:rPr>
              <a:t>row</a:t>
            </a:r>
            <a:r>
              <a:rPr lang="pl-PL" b="1" dirty="0">
                <a:latin typeface="Courier New"/>
                <a:cs typeface="Courier New"/>
              </a:rPr>
              <a:t>++) {</a:t>
            </a:r>
          </a:p>
          <a:p>
            <a:r>
              <a:rPr lang="da-DK" b="1" dirty="0">
                <a:latin typeface="Courier New"/>
                <a:cs typeface="Courier New"/>
              </a:rPr>
              <a:t>    for (var </a:t>
            </a:r>
            <a:r>
              <a:rPr lang="da-DK" b="1" dirty="0" err="1">
                <a:latin typeface="Courier New"/>
                <a:cs typeface="Courier New"/>
              </a:rPr>
              <a:t>col</a:t>
            </a:r>
            <a:r>
              <a:rPr lang="da-DK" b="1" dirty="0">
                <a:latin typeface="Courier New"/>
                <a:cs typeface="Courier New"/>
              </a:rPr>
              <a:t> = 0; </a:t>
            </a:r>
            <a:r>
              <a:rPr lang="da-DK" b="1" dirty="0" err="1">
                <a:latin typeface="Courier New"/>
                <a:cs typeface="Courier New"/>
              </a:rPr>
              <a:t>col</a:t>
            </a:r>
            <a:r>
              <a:rPr lang="da-DK" b="1" dirty="0">
                <a:latin typeface="Courier New"/>
                <a:cs typeface="Courier New"/>
              </a:rPr>
              <a:t> &lt; 180; </a:t>
            </a:r>
            <a:r>
              <a:rPr lang="da-DK" b="1" dirty="0" err="1">
                <a:latin typeface="Courier New"/>
                <a:cs typeface="Courier New"/>
              </a:rPr>
              <a:t>col</a:t>
            </a:r>
            <a:r>
              <a:rPr lang="da-DK" b="1" dirty="0">
                <a:latin typeface="Courier New"/>
                <a:cs typeface="Courier New"/>
              </a:rPr>
              <a:t>++) {</a:t>
            </a:r>
          </a:p>
          <a:p>
            <a:r>
              <a:rPr lang="da-DK" b="1" dirty="0">
                <a:latin typeface="Courier New"/>
                <a:cs typeface="Courier New"/>
              </a:rPr>
              <a:t>        var </a:t>
            </a:r>
            <a:r>
              <a:rPr lang="da-DK" b="1" dirty="0" err="1">
                <a:latin typeface="Courier New"/>
                <a:cs typeface="Courier New"/>
              </a:rPr>
              <a:t>index</a:t>
            </a:r>
            <a:r>
              <a:rPr lang="da-DK" b="1" dirty="0">
                <a:latin typeface="Courier New"/>
                <a:cs typeface="Courier New"/>
              </a:rPr>
              <a:t> = 4*(</a:t>
            </a:r>
            <a:r>
              <a:rPr lang="da-DK" b="1" dirty="0" err="1">
                <a:latin typeface="Courier New"/>
                <a:cs typeface="Courier New"/>
              </a:rPr>
              <a:t>col</a:t>
            </a:r>
            <a:r>
              <a:rPr lang="da-DK" b="1" dirty="0">
                <a:latin typeface="Courier New"/>
                <a:cs typeface="Courier New"/>
              </a:rPr>
              <a:t> + </a:t>
            </a:r>
            <a:r>
              <a:rPr lang="da-DK" b="1" dirty="0" err="1">
                <a:latin typeface="Courier New"/>
                <a:cs typeface="Courier New"/>
              </a:rPr>
              <a:t>row</a:t>
            </a:r>
            <a:r>
              <a:rPr lang="da-DK" b="1" dirty="0">
                <a:latin typeface="Courier New"/>
                <a:cs typeface="Courier New"/>
              </a:rPr>
              <a:t>*</a:t>
            </a:r>
            <a:r>
              <a:rPr lang="da-DK" b="1" dirty="0" err="1">
                <a:latin typeface="Courier New"/>
                <a:cs typeface="Courier New"/>
              </a:rPr>
              <a:t>imageData.width</a:t>
            </a:r>
            <a:r>
              <a:rPr lang="da-DK" b="1" dirty="0">
                <a:latin typeface="Courier New"/>
                <a:cs typeface="Courier New"/>
              </a:rPr>
              <a:t>);</a:t>
            </a:r>
          </a:p>
          <a:p>
            <a:r>
              <a:rPr lang="da-DK" b="1" dirty="0">
                <a:latin typeface="Courier New"/>
                <a:cs typeface="Courier New"/>
              </a:rPr>
              <a:t>        </a:t>
            </a:r>
          </a:p>
          <a:p>
            <a:r>
              <a:rPr lang="da-DK" b="1" dirty="0">
                <a:latin typeface="Courier New"/>
                <a:cs typeface="Courier New"/>
              </a:rPr>
              <a:t>        </a:t>
            </a:r>
            <a:r>
              <a:rPr lang="da-DK" b="1" dirty="0">
                <a:solidFill>
                  <a:srgbClr val="B23C00"/>
                </a:solidFill>
                <a:latin typeface="Courier New"/>
                <a:cs typeface="Courier New"/>
              </a:rPr>
              <a:t>var r = </a:t>
            </a:r>
            <a:r>
              <a:rPr lang="da-DK" b="1" dirty="0" err="1">
                <a:solidFill>
                  <a:srgbClr val="B23C00"/>
                </a:solidFill>
                <a:latin typeface="Courier New"/>
                <a:cs typeface="Courier New"/>
              </a:rPr>
              <a:t>imageData.data</a:t>
            </a:r>
            <a:r>
              <a:rPr lang="da-DK" b="1" dirty="0">
                <a:solidFill>
                  <a:srgbClr val="B23C00"/>
                </a:solidFill>
                <a:latin typeface="Courier New"/>
                <a:cs typeface="Courier New"/>
              </a:rPr>
              <a:t>[</a:t>
            </a:r>
            <a:r>
              <a:rPr lang="da-DK" b="1" dirty="0" err="1">
                <a:solidFill>
                  <a:srgbClr val="B23C00"/>
                </a:solidFill>
                <a:latin typeface="Courier New"/>
                <a:cs typeface="Courier New"/>
              </a:rPr>
              <a:t>index</a:t>
            </a:r>
            <a:r>
              <a:rPr lang="da-DK" b="1" dirty="0">
                <a:solidFill>
                  <a:srgbClr val="B23C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da-DK" b="1" dirty="0">
                <a:solidFill>
                  <a:srgbClr val="B23C00"/>
                </a:solidFill>
                <a:latin typeface="Courier New"/>
                <a:cs typeface="Courier New"/>
              </a:rPr>
              <a:t>        var g = </a:t>
            </a:r>
            <a:r>
              <a:rPr lang="da-DK" b="1" dirty="0" err="1">
                <a:solidFill>
                  <a:srgbClr val="B23C00"/>
                </a:solidFill>
                <a:latin typeface="Courier New"/>
                <a:cs typeface="Courier New"/>
              </a:rPr>
              <a:t>imageData.data</a:t>
            </a:r>
            <a:r>
              <a:rPr lang="da-DK" b="1" dirty="0">
                <a:solidFill>
                  <a:srgbClr val="B23C00"/>
                </a:solidFill>
                <a:latin typeface="Courier New"/>
                <a:cs typeface="Courier New"/>
              </a:rPr>
              <a:t>[index+1];</a:t>
            </a:r>
          </a:p>
          <a:p>
            <a:r>
              <a:rPr lang="da-DK" b="1" dirty="0">
                <a:solidFill>
                  <a:srgbClr val="B23C00"/>
                </a:solidFill>
                <a:latin typeface="Courier New"/>
                <a:cs typeface="Courier New"/>
              </a:rPr>
              <a:t>        var b = </a:t>
            </a:r>
            <a:r>
              <a:rPr lang="da-DK" b="1" dirty="0" err="1">
                <a:solidFill>
                  <a:srgbClr val="B23C00"/>
                </a:solidFill>
                <a:latin typeface="Courier New"/>
                <a:cs typeface="Courier New"/>
              </a:rPr>
              <a:t>imageData.data</a:t>
            </a:r>
            <a:r>
              <a:rPr lang="da-DK" b="1" dirty="0">
                <a:solidFill>
                  <a:srgbClr val="B23C00"/>
                </a:solidFill>
                <a:latin typeface="Courier New"/>
                <a:cs typeface="Courier New"/>
              </a:rPr>
              <a:t>[index+2];</a:t>
            </a:r>
          </a:p>
          <a:p>
            <a:r>
              <a:rPr lang="da-DK" b="1" dirty="0">
                <a:solidFill>
                  <a:srgbClr val="B23C00"/>
                </a:solidFill>
                <a:latin typeface="Courier New"/>
                <a:cs typeface="Courier New"/>
              </a:rPr>
              <a:t>        var a = </a:t>
            </a:r>
            <a:r>
              <a:rPr lang="da-DK" b="1" dirty="0" err="1">
                <a:solidFill>
                  <a:srgbClr val="B23C00"/>
                </a:solidFill>
                <a:latin typeface="Courier New"/>
                <a:cs typeface="Courier New"/>
              </a:rPr>
              <a:t>imageData.data</a:t>
            </a:r>
            <a:r>
              <a:rPr lang="da-DK" b="1" dirty="0">
                <a:solidFill>
                  <a:srgbClr val="B23C00"/>
                </a:solidFill>
                <a:latin typeface="Courier New"/>
                <a:cs typeface="Courier New"/>
              </a:rPr>
              <a:t>[index+3];</a:t>
            </a:r>
          </a:p>
          <a:p>
            <a:r>
              <a:rPr lang="da-DK" b="1" dirty="0">
                <a:latin typeface="Courier New"/>
                <a:cs typeface="Courier New"/>
              </a:rPr>
              <a:t>        </a:t>
            </a:r>
          </a:p>
          <a:p>
            <a:r>
              <a:rPr lang="da-DK" b="1" dirty="0">
                <a:latin typeface="Courier New"/>
                <a:cs typeface="Courier New"/>
              </a:rPr>
              <a:t>        </a:t>
            </a:r>
            <a:r>
              <a:rPr lang="da-DK" b="1" dirty="0">
                <a:solidFill>
                  <a:srgbClr val="008000"/>
                </a:solidFill>
                <a:latin typeface="Courier New"/>
                <a:cs typeface="Courier New"/>
              </a:rPr>
              <a:t>g = r;</a:t>
            </a:r>
          </a:p>
          <a:p>
            <a:r>
              <a:rPr lang="da-DK" b="1" dirty="0">
                <a:solidFill>
                  <a:srgbClr val="008000"/>
                </a:solidFill>
                <a:latin typeface="Courier New"/>
                <a:cs typeface="Courier New"/>
              </a:rPr>
              <a:t>        b = r;</a:t>
            </a:r>
          </a:p>
          <a:p>
            <a:endParaRPr lang="da-DK" b="1" dirty="0">
              <a:latin typeface="Courier New"/>
              <a:cs typeface="Courier New"/>
            </a:endParaRPr>
          </a:p>
          <a:p>
            <a:r>
              <a:rPr lang="da-DK" b="1" dirty="0">
                <a:latin typeface="Courier New"/>
                <a:cs typeface="Courier New"/>
              </a:rPr>
              <a:t>        </a:t>
            </a:r>
            <a:r>
              <a:rPr lang="da-DK" b="1" dirty="0" err="1">
                <a:solidFill>
                  <a:srgbClr val="0033CC"/>
                </a:solidFill>
                <a:latin typeface="Courier New"/>
                <a:cs typeface="Courier New"/>
              </a:rPr>
              <a:t>imageData.data</a:t>
            </a:r>
            <a:r>
              <a:rPr lang="da-DK" b="1" dirty="0">
                <a:solidFill>
                  <a:srgbClr val="0033CC"/>
                </a:solidFill>
                <a:latin typeface="Courier New"/>
                <a:cs typeface="Courier New"/>
              </a:rPr>
              <a:t>[</a:t>
            </a:r>
            <a:r>
              <a:rPr lang="da-DK" b="1" dirty="0" err="1">
                <a:solidFill>
                  <a:srgbClr val="0033CC"/>
                </a:solidFill>
                <a:latin typeface="Courier New"/>
                <a:cs typeface="Courier New"/>
              </a:rPr>
              <a:t>index</a:t>
            </a:r>
            <a:r>
              <a:rPr lang="da-DK" b="1" dirty="0">
                <a:solidFill>
                  <a:srgbClr val="0033CC"/>
                </a:solidFill>
                <a:latin typeface="Courier New"/>
                <a:cs typeface="Courier New"/>
              </a:rPr>
              <a:t>]   = r;</a:t>
            </a:r>
          </a:p>
          <a:p>
            <a:r>
              <a:rPr lang="da-DK" b="1" dirty="0">
                <a:solidFill>
                  <a:srgbClr val="0033CC"/>
                </a:solidFill>
                <a:latin typeface="Courier New"/>
                <a:cs typeface="Courier New"/>
              </a:rPr>
              <a:t>        </a:t>
            </a:r>
            <a:r>
              <a:rPr lang="da-DK" b="1" dirty="0" err="1">
                <a:solidFill>
                  <a:srgbClr val="0033CC"/>
                </a:solidFill>
                <a:latin typeface="Courier New"/>
                <a:cs typeface="Courier New"/>
              </a:rPr>
              <a:t>imageData.data</a:t>
            </a:r>
            <a:r>
              <a:rPr lang="da-DK" b="1" dirty="0">
                <a:solidFill>
                  <a:srgbClr val="0033CC"/>
                </a:solidFill>
                <a:latin typeface="Courier New"/>
                <a:cs typeface="Courier New"/>
              </a:rPr>
              <a:t>[index+1] = g;</a:t>
            </a:r>
          </a:p>
          <a:p>
            <a:r>
              <a:rPr lang="da-DK" b="1" dirty="0">
                <a:solidFill>
                  <a:srgbClr val="0033CC"/>
                </a:solidFill>
                <a:latin typeface="Courier New"/>
                <a:cs typeface="Courier New"/>
              </a:rPr>
              <a:t>        </a:t>
            </a:r>
            <a:r>
              <a:rPr lang="da-DK" b="1" dirty="0" err="1">
                <a:solidFill>
                  <a:srgbClr val="0033CC"/>
                </a:solidFill>
                <a:latin typeface="Courier New"/>
                <a:cs typeface="Courier New"/>
              </a:rPr>
              <a:t>imageData.data</a:t>
            </a:r>
            <a:r>
              <a:rPr lang="da-DK" b="1" dirty="0">
                <a:solidFill>
                  <a:srgbClr val="0033CC"/>
                </a:solidFill>
                <a:latin typeface="Courier New"/>
                <a:cs typeface="Courier New"/>
              </a:rPr>
              <a:t>[index+2] = b;</a:t>
            </a:r>
          </a:p>
          <a:p>
            <a:r>
              <a:rPr lang="da-DK" b="1" dirty="0">
                <a:solidFill>
                  <a:srgbClr val="0033CC"/>
                </a:solidFill>
                <a:latin typeface="Courier New"/>
                <a:cs typeface="Courier New"/>
              </a:rPr>
              <a:t>        </a:t>
            </a:r>
            <a:r>
              <a:rPr lang="da-DK" b="1" dirty="0" err="1">
                <a:solidFill>
                  <a:srgbClr val="0033CC"/>
                </a:solidFill>
                <a:latin typeface="Courier New"/>
                <a:cs typeface="Courier New"/>
              </a:rPr>
              <a:t>imageData.data</a:t>
            </a:r>
            <a:r>
              <a:rPr lang="da-DK" b="1" dirty="0">
                <a:solidFill>
                  <a:srgbClr val="0033CC"/>
                </a:solidFill>
                <a:latin typeface="Courier New"/>
                <a:cs typeface="Courier New"/>
              </a:rPr>
              <a:t>[index+3] = a;</a:t>
            </a:r>
          </a:p>
          <a:p>
            <a:r>
              <a:rPr lang="da-DK" b="1" dirty="0">
                <a:latin typeface="Courier New"/>
                <a:cs typeface="Courier New"/>
              </a:rPr>
              <a:t>    }</a:t>
            </a:r>
          </a:p>
          <a:p>
            <a:r>
              <a:rPr lang="da-DK" b="1" dirty="0">
                <a:latin typeface="Courier New"/>
                <a:cs typeface="Courier New"/>
              </a:rPr>
              <a:t>}</a:t>
            </a:r>
          </a:p>
          <a:p>
            <a:endParaRPr lang="da-DK" b="1" dirty="0">
              <a:latin typeface="Courier New"/>
              <a:cs typeface="Courier New"/>
            </a:endParaRPr>
          </a:p>
          <a:p>
            <a:r>
              <a:rPr lang="da-DK" b="1" dirty="0" err="1">
                <a:latin typeface="Courier New"/>
                <a:cs typeface="Courier New"/>
              </a:rPr>
              <a:t>con.</a:t>
            </a:r>
            <a:r>
              <a:rPr lang="da-DK" b="1" dirty="0" err="1">
                <a:solidFill>
                  <a:srgbClr val="7030A0"/>
                </a:solidFill>
                <a:latin typeface="Courier New"/>
                <a:cs typeface="Courier New"/>
              </a:rPr>
              <a:t>putImageData</a:t>
            </a:r>
            <a:r>
              <a:rPr lang="da-DK" b="1" dirty="0">
                <a:latin typeface="Courier New"/>
                <a:cs typeface="Courier New"/>
              </a:rPr>
              <a:t>(</a:t>
            </a:r>
            <a:r>
              <a:rPr lang="da-DK" b="1" dirty="0" err="1">
                <a:latin typeface="Courier New"/>
                <a:cs typeface="Courier New"/>
              </a:rPr>
              <a:t>imageData</a:t>
            </a:r>
            <a:r>
              <a:rPr lang="da-DK" b="1" dirty="0">
                <a:latin typeface="Courier New"/>
                <a:cs typeface="Courier New"/>
              </a:rPr>
              <a:t>, 10, 10);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6536" y="1234464"/>
            <a:ext cx="1929835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Get the image data</a:t>
            </a:r>
          </a:p>
          <a:p>
            <a:r>
              <a:rPr lang="en-US" dirty="0" smtClean="0"/>
              <a:t>from the canvas.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7829" y="2880366"/>
            <a:ext cx="1998364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Separate each pixel 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into R, G, B, and A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8903" y="4069073"/>
            <a:ext cx="164450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Alter each pixel.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2073" y="4892024"/>
            <a:ext cx="2477361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Set the altered pixel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back into the image data.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195" y="6080731"/>
            <a:ext cx="2591475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Put the altered image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back into the canvas.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2073" y="3977634"/>
            <a:ext cx="186100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pixels.html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0468" y="3773109"/>
            <a:ext cx="1622560" cy="830997"/>
          </a:xfrm>
          <a:prstGeom prst="rect">
            <a:avLst/>
          </a:prstGeom>
          <a:solidFill>
            <a:srgbClr val="8F0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What is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the result?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5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Pixels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78" y="1783098"/>
            <a:ext cx="26289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78" y="1770398"/>
            <a:ext cx="2641600" cy="264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5978" y="1431844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Original: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39629" y="1431844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canvas drawing operations:</a:t>
            </a:r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stroke: </a:t>
            </a:r>
            <a:r>
              <a:rPr lang="en-US" dirty="0" smtClean="0"/>
              <a:t>draw a line</a:t>
            </a:r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fill: </a:t>
            </a:r>
            <a:r>
              <a:rPr lang="en-US" dirty="0" smtClean="0"/>
              <a:t>fill in a shape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Specify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strokestyle</a:t>
            </a:r>
            <a:r>
              <a:rPr lang="en-US" dirty="0" smtClean="0"/>
              <a:t> and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fillstyle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Basic </a:t>
            </a:r>
            <a:r>
              <a:rPr lang="en-US" u="sng" dirty="0" smtClean="0"/>
              <a:t>shapes</a:t>
            </a:r>
            <a:r>
              <a:rPr lang="en-US" dirty="0" smtClean="0"/>
              <a:t>: lines, rectangles, arcs, text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u="sng" dirty="0" smtClean="0"/>
              <a:t>paths</a:t>
            </a:r>
            <a:r>
              <a:rPr lang="en-US" dirty="0" smtClean="0"/>
              <a:t> to draw complex shapes.</a:t>
            </a:r>
          </a:p>
          <a:p>
            <a:r>
              <a:rPr lang="en-US" dirty="0" smtClean="0"/>
              <a:t>Draw </a:t>
            </a:r>
            <a:r>
              <a:rPr lang="en-US" u="sng" dirty="0" smtClean="0"/>
              <a:t>images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Alter </a:t>
            </a:r>
            <a:r>
              <a:rPr lang="en-US" u="sng" dirty="0" smtClean="0"/>
              <a:t>pixels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Specify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name: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red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silver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gray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RGB with integers 0-255 or percentages: </a:t>
            </a:r>
            <a:br>
              <a:rPr lang="en-US" dirty="0" smtClean="0"/>
            </a:b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rgb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(10, 250, 100)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or </a:t>
            </a:r>
            <a:br>
              <a:rPr lang="en-US" dirty="0" smtClean="0"/>
            </a:b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rgb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(100%, 100%, 0%)</a:t>
            </a:r>
          </a:p>
          <a:p>
            <a:r>
              <a:rPr lang="en-US" dirty="0" smtClean="0"/>
              <a:t>RGBA with alpha transparency.</a:t>
            </a:r>
          </a:p>
          <a:p>
            <a:r>
              <a:rPr lang="en-US" dirty="0" smtClean="0"/>
              <a:t>HSL and HSLA</a:t>
            </a:r>
          </a:p>
          <a:p>
            <a:r>
              <a:rPr lang="en-US" dirty="0" smtClean="0"/>
              <a:t>RGB with six-digit hex values: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#FF0000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is red,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#FFFF00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is yellow.</a:t>
            </a:r>
          </a:p>
          <a:p>
            <a:r>
              <a:rPr lang="en-US" dirty="0" smtClean="0"/>
              <a:t>RGB with three-digit hex values: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#F00</a:t>
            </a:r>
            <a:r>
              <a:rPr lang="en-US" b="1" dirty="0" smtClean="0">
                <a:solidFill>
                  <a:srgbClr val="0033CC"/>
                </a:solidFill>
                <a:latin typeface="+mj-lt"/>
                <a:cs typeface="Courier New"/>
              </a:rPr>
              <a:t> </a:t>
            </a:r>
            <a:r>
              <a:rPr lang="en-US" dirty="0" smtClean="0"/>
              <a:t>is red,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#FF0</a:t>
            </a:r>
            <a:r>
              <a:rPr lang="en-US" b="1" dirty="0" smtClean="0">
                <a:solidFill>
                  <a:srgbClr val="0033CC"/>
                </a:solidFill>
                <a:cs typeface="Courier New"/>
              </a:rPr>
              <a:t> </a:t>
            </a:r>
            <a:r>
              <a:rPr lang="en-US" dirty="0" smtClean="0"/>
              <a:t>is yellow.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a shape with a gradient.</a:t>
            </a:r>
          </a:p>
          <a:p>
            <a:pPr lvl="5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Linear </a:t>
            </a:r>
            <a:r>
              <a:rPr lang="en-US" dirty="0"/>
              <a:t>gradient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B23C00"/>
                </a:solidFill>
              </a:rPr>
              <a:t>radial</a:t>
            </a:r>
            <a:r>
              <a:rPr lang="en-US" dirty="0" smtClean="0"/>
              <a:t> gradient.</a:t>
            </a:r>
          </a:p>
          <a:p>
            <a:pPr lvl="5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Color stop: </a:t>
            </a:r>
            <a:r>
              <a:rPr lang="en-US" dirty="0" smtClean="0"/>
              <a:t>Specifies a color to add to a gradient and a position along the gradient.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Position 0 through 1</a:t>
            </a:r>
          </a:p>
          <a:p>
            <a:pPr lvl="1"/>
            <a:r>
              <a:rPr lang="en-US" dirty="0" smtClean="0"/>
              <a:t>0 = beginning of the gradient</a:t>
            </a:r>
          </a:p>
          <a:p>
            <a:pPr lvl="1"/>
            <a:r>
              <a:rPr lang="en-US" dirty="0" smtClean="0"/>
              <a:t>1 = end of the 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9521" y="1408439"/>
            <a:ext cx="5109893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&lt;canvas id     = "linear"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height = "200"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width  = "200"&gt;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&lt;p&gt;Canvas not supported!&lt;/p&gt;</a:t>
            </a:r>
          </a:p>
          <a:p>
            <a:r>
              <a:rPr lang="en-US" sz="2000" b="1" dirty="0">
                <a:latin typeface="Courier New"/>
                <a:cs typeface="Courier New"/>
              </a:rPr>
              <a:t>&lt;/canvas&gt;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&lt;canvas id     = "radial"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height = "200"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width  = "200"&gt;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&lt;p&gt;Canvas not supported!&lt;/p&gt;</a:t>
            </a:r>
          </a:p>
          <a:p>
            <a:r>
              <a:rPr lang="en-US" sz="2000" b="1" dirty="0">
                <a:latin typeface="Courier New"/>
                <a:cs typeface="Courier New"/>
              </a:rPr>
              <a:t>&lt;/canvas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7756" y="4617707"/>
            <a:ext cx="218050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gradients.html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3189" y="1234464"/>
            <a:ext cx="7526332" cy="507831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function draw()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var</a:t>
            </a:r>
            <a:r>
              <a:rPr lang="en-US" sz="1800" b="1" dirty="0">
                <a:latin typeface="Courier New"/>
                <a:cs typeface="Courier New"/>
              </a:rPr>
              <a:t> linear = </a:t>
            </a:r>
            <a:r>
              <a:rPr lang="en-US" sz="1800" b="1" dirty="0" err="1">
                <a:latin typeface="Courier New"/>
                <a:cs typeface="Courier New"/>
              </a:rPr>
              <a:t>document.getElementById</a:t>
            </a:r>
            <a:r>
              <a:rPr lang="en-US" sz="1800" b="1" dirty="0">
                <a:latin typeface="Courier New"/>
                <a:cs typeface="Courier New"/>
              </a:rPr>
              <a:t>("linear");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var</a:t>
            </a:r>
            <a:r>
              <a:rPr lang="en-US" sz="1800" b="1" dirty="0">
                <a:latin typeface="Courier New"/>
                <a:cs typeface="Courier New"/>
              </a:rPr>
              <a:t> radial = </a:t>
            </a:r>
            <a:r>
              <a:rPr lang="en-US" sz="1800" b="1" dirty="0" err="1">
                <a:latin typeface="Courier New"/>
                <a:cs typeface="Courier New"/>
              </a:rPr>
              <a:t>document.getElementById</a:t>
            </a:r>
            <a:r>
              <a:rPr lang="en-US" sz="1800" b="1" dirty="0">
                <a:latin typeface="Courier New"/>
                <a:cs typeface="Courier New"/>
              </a:rPr>
              <a:t>("radial");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// Linear gradient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var</a:t>
            </a:r>
            <a:r>
              <a:rPr lang="en-US" sz="1800" b="1" dirty="0">
                <a:latin typeface="Courier New"/>
                <a:cs typeface="Courier New"/>
              </a:rPr>
              <a:t> con = </a:t>
            </a:r>
            <a:r>
              <a:rPr lang="en-US" sz="1800" b="1" dirty="0" err="1">
                <a:latin typeface="Courier New"/>
                <a:cs typeface="Courier New"/>
              </a:rPr>
              <a:t>linear.getContext</a:t>
            </a:r>
            <a:r>
              <a:rPr lang="en-US" sz="1800" b="1" dirty="0">
                <a:latin typeface="Courier New"/>
                <a:cs typeface="Courier New"/>
              </a:rPr>
              <a:t>("2d");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lGrad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=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con.createLinearGradient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(0, 0, 100</a:t>
            </a:r>
            <a:r>
              <a:rPr lang="en-US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, 200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</a:p>
          <a:p>
            <a:r>
              <a:rPr lang="hr-HR" sz="1800" b="1" dirty="0">
                <a:solidFill>
                  <a:srgbClr val="B23C00"/>
                </a:solidFill>
                <a:latin typeface="Courier New"/>
                <a:cs typeface="Courier New"/>
              </a:rPr>
              <a:t>    lGrad.addColorStop(0,   "#FF0000</a:t>
            </a:r>
            <a:r>
              <a:rPr lang="hr-HR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");  // red</a:t>
            </a:r>
            <a:endParaRPr lang="hr-HR" sz="1800" b="1" dirty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hr-HR" sz="1800" b="1" dirty="0">
                <a:solidFill>
                  <a:srgbClr val="B23C00"/>
                </a:solidFill>
                <a:latin typeface="Courier New"/>
                <a:cs typeface="Courier New"/>
              </a:rPr>
              <a:t>    lGrad.addColorStop(0.5, "#00FF00</a:t>
            </a:r>
            <a:r>
              <a:rPr lang="hr-HR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");  // </a:t>
            </a:r>
            <a:r>
              <a:rPr lang="hr-HR" sz="1800" b="1" dirty="0" err="1" smtClean="0">
                <a:solidFill>
                  <a:srgbClr val="B23C00"/>
                </a:solidFill>
                <a:latin typeface="Courier New"/>
                <a:cs typeface="Courier New"/>
              </a:rPr>
              <a:t>green</a:t>
            </a:r>
            <a:endParaRPr lang="hr-HR" sz="1800" b="1" dirty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hr-HR" sz="1800" b="1" dirty="0">
                <a:solidFill>
                  <a:srgbClr val="B23C00"/>
                </a:solidFill>
                <a:latin typeface="Courier New"/>
                <a:cs typeface="Courier New"/>
              </a:rPr>
              <a:t>    lGrad.addColorStop(1,   "#0000FF</a:t>
            </a:r>
            <a:r>
              <a:rPr lang="hr-HR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");  // </a:t>
            </a:r>
            <a:r>
              <a:rPr lang="hr-HR" sz="1800" b="1" dirty="0" err="1" smtClean="0">
                <a:solidFill>
                  <a:srgbClr val="B23C00"/>
                </a:solidFill>
                <a:latin typeface="Courier New"/>
                <a:cs typeface="Courier New"/>
              </a:rPr>
              <a:t>blue</a:t>
            </a:r>
            <a:endParaRPr lang="hr-HR" sz="1800" b="1" dirty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hr-HR" sz="18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con.fillStyle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lGrad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con.fillRect</a:t>
            </a:r>
            <a:r>
              <a:rPr lang="en-US" sz="1800" b="1" dirty="0">
                <a:latin typeface="Courier New"/>
                <a:cs typeface="Courier New"/>
              </a:rPr>
              <a:t>(0, 0, 200, 200)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}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7902" y="1325903"/>
            <a:ext cx="218050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gradients.html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960" y="1234464"/>
            <a:ext cx="8911551" cy="4247317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function draw()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    ...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/</a:t>
            </a:r>
            <a:r>
              <a:rPr lang="en-US" sz="1800" b="1" dirty="0">
                <a:latin typeface="Courier New"/>
                <a:cs typeface="Courier New"/>
              </a:rPr>
              <a:t>/ Radial gradient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con = </a:t>
            </a:r>
            <a:r>
              <a:rPr lang="en-US" sz="1800" b="1" dirty="0" err="1">
                <a:latin typeface="Courier New"/>
                <a:cs typeface="Courier New"/>
              </a:rPr>
              <a:t>radial.getContext</a:t>
            </a:r>
            <a:r>
              <a:rPr lang="en-US" sz="1800" b="1" dirty="0">
                <a:latin typeface="Courier New"/>
                <a:cs typeface="Courier New"/>
              </a:rPr>
              <a:t>("2d")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rGrad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=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con.createRadialGradient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(50, 50, 0, 100, 100, 125)</a:t>
            </a:r>
            <a:r>
              <a:rPr lang="en-US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800" b="1" dirty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hr-HR" sz="1800" b="1" dirty="0">
                <a:solidFill>
                  <a:srgbClr val="B23C00"/>
                </a:solidFill>
                <a:latin typeface="Courier New"/>
                <a:cs typeface="Courier New"/>
              </a:rPr>
              <a:t>    rGrad.addColorStop(0,   "#FF0000</a:t>
            </a:r>
            <a:r>
              <a:rPr lang="hr-HR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");  // red</a:t>
            </a:r>
            <a:endParaRPr lang="hr-HR" sz="1800" b="1" dirty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hr-HR" sz="1800" b="1" dirty="0">
                <a:solidFill>
                  <a:srgbClr val="B23C00"/>
                </a:solidFill>
                <a:latin typeface="Courier New"/>
                <a:cs typeface="Courier New"/>
              </a:rPr>
              <a:t>    rGrad.addColorStop(0.5, "#00FF00</a:t>
            </a:r>
            <a:r>
              <a:rPr lang="hr-HR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");  // </a:t>
            </a:r>
            <a:r>
              <a:rPr lang="hr-HR" sz="1800" b="1" dirty="0" err="1" smtClean="0">
                <a:solidFill>
                  <a:srgbClr val="B23C00"/>
                </a:solidFill>
                <a:latin typeface="Courier New"/>
                <a:cs typeface="Courier New"/>
              </a:rPr>
              <a:t>green</a:t>
            </a:r>
            <a:endParaRPr lang="hr-HR" sz="1800" b="1" dirty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hr-HR" sz="1800" b="1" dirty="0">
                <a:solidFill>
                  <a:srgbClr val="B23C00"/>
                </a:solidFill>
                <a:latin typeface="Courier New"/>
                <a:cs typeface="Courier New"/>
              </a:rPr>
              <a:t>    rGrad.addColorStop(1,   "#0000FF</a:t>
            </a:r>
            <a:r>
              <a:rPr lang="hr-HR" sz="1800" b="1" dirty="0" smtClean="0">
                <a:solidFill>
                  <a:srgbClr val="B23C00"/>
                </a:solidFill>
                <a:latin typeface="Courier New"/>
                <a:cs typeface="Courier New"/>
              </a:rPr>
              <a:t>");  // </a:t>
            </a:r>
            <a:r>
              <a:rPr lang="hr-HR" sz="1800" b="1" dirty="0" err="1" smtClean="0">
                <a:solidFill>
                  <a:srgbClr val="B23C00"/>
                </a:solidFill>
                <a:latin typeface="Courier New"/>
                <a:cs typeface="Courier New"/>
              </a:rPr>
              <a:t>blue</a:t>
            </a:r>
            <a:endParaRPr lang="hr-HR" sz="1800" b="1" dirty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hr-HR" sz="18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con.fillStyle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rGrad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con.fillRect</a:t>
            </a:r>
            <a:r>
              <a:rPr lang="en-US" sz="1800" b="1" dirty="0">
                <a:latin typeface="Courier New"/>
                <a:cs typeface="Courier New"/>
              </a:rPr>
              <a:t>(0, 0, 200, 200);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6536" y="1325903"/>
            <a:ext cx="218050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canvas/</a:t>
            </a:r>
            <a:r>
              <a:rPr lang="en-US" dirty="0" err="1" smtClean="0">
                <a:solidFill>
                  <a:srgbClr val="FFFF00"/>
                </a:solidFill>
              </a:rPr>
              <a:t>gradients.html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18189</TotalTime>
  <Words>1896</Words>
  <Application>Microsoft Macintosh PowerPoint</Application>
  <PresentationFormat>On-screen Show (4:3)</PresentationFormat>
  <Paragraphs>496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Courier New</vt:lpstr>
      <vt:lpstr>Times New Roman</vt:lpstr>
      <vt:lpstr>Wingdings</vt:lpstr>
      <vt:lpstr>Quadrant</vt:lpstr>
      <vt:lpstr>CMPE 280 Web UI Design and Development September 12 Class Meeting</vt:lpstr>
      <vt:lpstr>The HTML5 Canvas Object</vt:lpstr>
      <vt:lpstr>Simple Canvas Demo</vt:lpstr>
      <vt:lpstr>Canvas Basics</vt:lpstr>
      <vt:lpstr>Ways to Specify Colors</vt:lpstr>
      <vt:lpstr>Gradients</vt:lpstr>
      <vt:lpstr>Gradients, cont’d</vt:lpstr>
      <vt:lpstr>Gradients, cont’d</vt:lpstr>
      <vt:lpstr>Gradients, cont’d</vt:lpstr>
      <vt:lpstr>Gradients, cont’d</vt:lpstr>
      <vt:lpstr>Rectangle Operations</vt:lpstr>
      <vt:lpstr>Rectangle Operations, cont’d</vt:lpstr>
      <vt:lpstr>Drawing Text</vt:lpstr>
      <vt:lpstr>Drawing Text, cont’d</vt:lpstr>
      <vt:lpstr>Shadows</vt:lpstr>
      <vt:lpstr>Shadows, cont’d</vt:lpstr>
      <vt:lpstr>Paths</vt:lpstr>
      <vt:lpstr>Line Attributes</vt:lpstr>
      <vt:lpstr>Line Attributes, cont’d</vt:lpstr>
      <vt:lpstr>Line Attributes, cont’d</vt:lpstr>
      <vt:lpstr>Arcs and Circles</vt:lpstr>
      <vt:lpstr>Arcs and Circles, cont’d</vt:lpstr>
      <vt:lpstr>Quadratic Curve</vt:lpstr>
      <vt:lpstr>Quadratic Curve, cont’d</vt:lpstr>
      <vt:lpstr>Bézier Curve</vt:lpstr>
      <vt:lpstr>Bézier Curve, cont’d</vt:lpstr>
      <vt:lpstr>Drawing an Image</vt:lpstr>
      <vt:lpstr>Drawing an Image, cont’d</vt:lpstr>
      <vt:lpstr>Altering Pixels</vt:lpstr>
      <vt:lpstr>Altering Pixels, cont’d</vt:lpstr>
      <vt:lpstr>Altering Pixels, cont’d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278</cp:revision>
  <dcterms:created xsi:type="dcterms:W3CDTF">2008-01-12T03:52:55Z</dcterms:created>
  <dcterms:modified xsi:type="dcterms:W3CDTF">2017-09-12T05:04:26Z</dcterms:modified>
</cp:coreProperties>
</file>