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2" r:id="rId26"/>
    <p:sldId id="278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008000"/>
    <a:srgbClr val="8F0000"/>
    <a:srgbClr val="DEF0F2"/>
    <a:srgbClr val="F2E5D0"/>
    <a:srgbClr val="464646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86364" autoAdjust="0"/>
  </p:normalViewPr>
  <p:slideViewPr>
    <p:cSldViewPr>
      <p:cViewPr varScale="1">
        <p:scale>
          <a:sx n="173" d="100"/>
          <a:sy n="173" d="100"/>
        </p:scale>
        <p:origin x="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September </a:t>
            </a:r>
            <a:r>
              <a:rPr lang="en-US" sz="1000" baseline="0" dirty="0" smtClean="0"/>
              <a:t>14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28239" y="6263609"/>
            <a:ext cx="276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280: Web UI Design</a:t>
            </a:r>
            <a:r>
              <a:rPr lang="en-US" sz="1000" baseline="0" dirty="0" smtClean="0"/>
              <a:t> and Development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CMPE 280</a:t>
            </a:r>
            <a:br>
              <a:rPr lang="en-US" sz="3200" dirty="0" smtClean="0"/>
            </a:br>
            <a:r>
              <a:rPr lang="en-US" sz="3200" dirty="0" smtClean="0"/>
              <a:t>Web UI Design and Development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September </a:t>
            </a:r>
            <a:r>
              <a:rPr lang="en-US" sz="2400" dirty="0" smtClean="0"/>
              <a:t>14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</a:t>
            </a:r>
            <a:r>
              <a:rPr lang="en-US" dirty="0" smtClean="0"/>
              <a:t>Rotation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30" y="1234464"/>
            <a:ext cx="5479285" cy="501675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const</a:t>
            </a:r>
            <a:r>
              <a:rPr lang="en-US" b="1" dirty="0">
                <a:latin typeface="Courier New"/>
                <a:cs typeface="Courier New"/>
              </a:rPr>
              <a:t> CANVAS_X = 50;</a:t>
            </a:r>
          </a:p>
          <a:p>
            <a:r>
              <a:rPr lang="en-US" b="1" dirty="0" err="1">
                <a:latin typeface="Courier New"/>
                <a:cs typeface="Courier New"/>
              </a:rPr>
              <a:t>const</a:t>
            </a:r>
            <a:r>
              <a:rPr lang="en-US" b="1" dirty="0">
                <a:latin typeface="Courier New"/>
                <a:cs typeface="Courier New"/>
              </a:rPr>
              <a:t> CANVAS_Y = 50;</a:t>
            </a:r>
          </a:p>
          <a:p>
            <a:r>
              <a:rPr lang="en-US" b="1" dirty="0" err="1">
                <a:latin typeface="Courier New"/>
                <a:cs typeface="Courier New"/>
              </a:rPr>
              <a:t>const</a:t>
            </a:r>
            <a:r>
              <a:rPr lang="en-US" b="1" dirty="0">
                <a:latin typeface="Courier New"/>
                <a:cs typeface="Courier New"/>
              </a:rPr>
              <a:t> CANVAS_W = 200;</a:t>
            </a:r>
          </a:p>
          <a:p>
            <a:r>
              <a:rPr lang="en-US" b="1" dirty="0" err="1">
                <a:latin typeface="Courier New"/>
                <a:cs typeface="Courier New"/>
              </a:rPr>
              <a:t>const</a:t>
            </a:r>
            <a:r>
              <a:rPr lang="en-US" b="1" dirty="0">
                <a:latin typeface="Courier New"/>
                <a:cs typeface="Courier New"/>
              </a:rPr>
              <a:t> CANVAS_H = 200;</a:t>
            </a:r>
          </a:p>
          <a:p>
            <a:r>
              <a:rPr lang="pl-PL" b="1" dirty="0" err="1">
                <a:latin typeface="Courier New"/>
                <a:cs typeface="Courier New"/>
              </a:rPr>
              <a:t>const</a:t>
            </a:r>
            <a:r>
              <a:rPr lang="pl-PL" b="1" dirty="0">
                <a:latin typeface="Courier New"/>
                <a:cs typeface="Courier New"/>
              </a:rPr>
              <a:t> IMAGE_W  = 100;</a:t>
            </a:r>
          </a:p>
          <a:p>
            <a:r>
              <a:rPr lang="pl-PL" b="1" dirty="0" err="1">
                <a:latin typeface="Courier New"/>
                <a:cs typeface="Courier New"/>
              </a:rPr>
              <a:t>const</a:t>
            </a:r>
            <a:r>
              <a:rPr lang="pl-PL" b="1" dirty="0">
                <a:latin typeface="Courier New"/>
                <a:cs typeface="Courier New"/>
              </a:rPr>
              <a:t> IMAGE_H  = 100;</a:t>
            </a:r>
          </a:p>
          <a:p>
            <a:endParaRPr lang="pl-PL" b="1" dirty="0">
              <a:latin typeface="Courier New"/>
              <a:cs typeface="Courier New"/>
            </a:endParaRPr>
          </a:p>
          <a:p>
            <a:r>
              <a:rPr lang="pl-PL" b="1" dirty="0" err="1">
                <a:latin typeface="Courier New"/>
                <a:cs typeface="Courier New"/>
              </a:rPr>
              <a:t>var</a:t>
            </a:r>
            <a:r>
              <a:rPr lang="pl-PL" b="1" dirty="0">
                <a:latin typeface="Courier New"/>
                <a:cs typeface="Courier New"/>
              </a:rPr>
              <a:t> con;</a:t>
            </a:r>
          </a:p>
          <a:p>
            <a:r>
              <a:rPr lang="pl-PL" b="1" dirty="0" err="1">
                <a:latin typeface="Courier New"/>
                <a:cs typeface="Courier New"/>
              </a:rPr>
              <a:t>var</a:t>
            </a:r>
            <a:r>
              <a:rPr lang="pl-PL" b="1" dirty="0">
                <a:latin typeface="Courier New"/>
                <a:cs typeface="Courier New"/>
              </a:rPr>
              <a:t> image;</a:t>
            </a:r>
          </a:p>
          <a:p>
            <a:r>
              <a:rPr lang="pl-PL" b="1" dirty="0" err="1">
                <a:latin typeface="Courier New"/>
                <a:cs typeface="Courier New"/>
              </a:rPr>
              <a:t>var</a:t>
            </a:r>
            <a:r>
              <a:rPr lang="pl-PL" b="1" dirty="0">
                <a:latin typeface="Courier New"/>
                <a:cs typeface="Courier New"/>
              </a:rPr>
              <a:t> </a:t>
            </a:r>
            <a:r>
              <a:rPr lang="pl-PL" b="1" dirty="0" err="1">
                <a:latin typeface="Courier New"/>
                <a:cs typeface="Courier New"/>
              </a:rPr>
              <a:t>angle</a:t>
            </a:r>
            <a:r>
              <a:rPr lang="pl-PL" b="1" dirty="0">
                <a:latin typeface="Courier New"/>
                <a:cs typeface="Courier New"/>
              </a:rPr>
              <a:t> = 0;</a:t>
            </a:r>
          </a:p>
          <a:p>
            <a:endParaRPr lang="pl-PL" b="1" dirty="0">
              <a:latin typeface="Courier New"/>
              <a:cs typeface="Courier New"/>
            </a:endParaRPr>
          </a:p>
          <a:p>
            <a:r>
              <a:rPr lang="pl-PL" b="1" dirty="0" err="1">
                <a:latin typeface="Courier New"/>
                <a:cs typeface="Courier New"/>
              </a:rPr>
              <a:t>function</a:t>
            </a:r>
            <a:r>
              <a:rPr lang="pl-PL" b="1" dirty="0">
                <a:latin typeface="Courier New"/>
                <a:cs typeface="Courier New"/>
              </a:rPr>
              <a:t> </a:t>
            </a:r>
            <a:r>
              <a:rPr lang="pl-PL" b="1" dirty="0" err="1">
                <a:solidFill>
                  <a:srgbClr val="B23C00"/>
                </a:solidFill>
                <a:latin typeface="Courier New"/>
                <a:cs typeface="Courier New"/>
              </a:rPr>
              <a:t>init</a:t>
            </a:r>
            <a:r>
              <a:rPr lang="pl-PL" b="1" dirty="0">
                <a:latin typeface="Courier New"/>
                <a:cs typeface="Courier New"/>
              </a:rPr>
              <a:t>()</a:t>
            </a:r>
          </a:p>
          <a:p>
            <a:r>
              <a:rPr lang="pl-PL" b="1" dirty="0">
                <a:latin typeface="Courier New"/>
                <a:cs typeface="Courier New"/>
              </a:rPr>
              <a:t>{</a:t>
            </a:r>
          </a:p>
          <a:p>
            <a:r>
              <a:rPr lang="pl-PL" b="1" dirty="0">
                <a:latin typeface="Courier New"/>
                <a:cs typeface="Courier New"/>
              </a:rPr>
              <a:t>    con = </a:t>
            </a:r>
            <a:r>
              <a:rPr lang="pl-PL" b="1" dirty="0" err="1">
                <a:latin typeface="Courier New"/>
                <a:cs typeface="Courier New"/>
              </a:rPr>
              <a:t>document.getElementById</a:t>
            </a:r>
            <a:r>
              <a:rPr lang="pl-PL" b="1" dirty="0">
                <a:latin typeface="Courier New"/>
                <a:cs typeface="Courier New"/>
              </a:rPr>
              <a:t>("</a:t>
            </a:r>
            <a:r>
              <a:rPr lang="pl-PL" b="1" dirty="0" err="1">
                <a:latin typeface="Courier New"/>
                <a:cs typeface="Courier New"/>
              </a:rPr>
              <a:t>canvas</a:t>
            </a:r>
            <a:r>
              <a:rPr lang="pl-PL" b="1" dirty="0">
                <a:latin typeface="Courier New"/>
                <a:cs typeface="Courier New"/>
              </a:rPr>
              <a:t>")</a:t>
            </a:r>
          </a:p>
          <a:p>
            <a:r>
              <a:rPr lang="pl-PL" b="1" dirty="0">
                <a:latin typeface="Courier New"/>
                <a:cs typeface="Courier New"/>
              </a:rPr>
              <a:t>                  .</a:t>
            </a:r>
            <a:r>
              <a:rPr lang="pl-PL" b="1" dirty="0" err="1">
                <a:latin typeface="Courier New"/>
                <a:cs typeface="Courier New"/>
              </a:rPr>
              <a:t>getContext</a:t>
            </a:r>
            <a:r>
              <a:rPr lang="pl-PL" b="1" dirty="0">
                <a:latin typeface="Courier New"/>
                <a:cs typeface="Courier New"/>
              </a:rPr>
              <a:t>("2d");</a:t>
            </a:r>
          </a:p>
          <a:p>
            <a:r>
              <a:rPr lang="pl-PL" b="1" dirty="0">
                <a:latin typeface="Courier New"/>
                <a:cs typeface="Courier New"/>
              </a:rPr>
              <a:t>    image = </a:t>
            </a:r>
            <a:r>
              <a:rPr lang="pl-PL" b="1" dirty="0" err="1">
                <a:latin typeface="Courier New"/>
                <a:cs typeface="Courier New"/>
              </a:rPr>
              <a:t>new</a:t>
            </a:r>
            <a:r>
              <a:rPr lang="pl-PL" b="1" dirty="0">
                <a:latin typeface="Courier New"/>
                <a:cs typeface="Courier New"/>
              </a:rPr>
              <a:t> Image();</a:t>
            </a:r>
          </a:p>
          <a:p>
            <a:r>
              <a:rPr lang="pl-PL" b="1" dirty="0">
                <a:latin typeface="Courier New"/>
                <a:cs typeface="Courier New"/>
              </a:rPr>
              <a:t>    </a:t>
            </a:r>
            <a:r>
              <a:rPr lang="pl-PL" b="1" dirty="0" err="1">
                <a:latin typeface="Courier New"/>
                <a:cs typeface="Courier New"/>
              </a:rPr>
              <a:t>image.src</a:t>
            </a:r>
            <a:r>
              <a:rPr lang="pl-PL" b="1" dirty="0">
                <a:latin typeface="Courier New"/>
                <a:cs typeface="Courier New"/>
              </a:rPr>
              <a:t> = "</a:t>
            </a:r>
            <a:r>
              <a:rPr lang="pl-PL" b="1" dirty="0" err="1">
                <a:latin typeface="Courier New"/>
                <a:cs typeface="Courier New"/>
              </a:rPr>
              <a:t>images</a:t>
            </a:r>
            <a:r>
              <a:rPr lang="pl-PL" b="1" dirty="0">
                <a:latin typeface="Courier New"/>
                <a:cs typeface="Courier New"/>
              </a:rPr>
              <a:t>/</a:t>
            </a:r>
            <a:r>
              <a:rPr lang="pl-PL" b="1" dirty="0" err="1">
                <a:latin typeface="Courier New"/>
                <a:cs typeface="Courier New"/>
              </a:rPr>
              <a:t>bristol.png</a:t>
            </a:r>
            <a:r>
              <a:rPr lang="pl-PL" b="1" dirty="0">
                <a:latin typeface="Courier New"/>
                <a:cs typeface="Courier New"/>
              </a:rPr>
              <a:t>";</a:t>
            </a:r>
          </a:p>
          <a:p>
            <a:r>
              <a:rPr lang="pl-PL" b="1" dirty="0">
                <a:latin typeface="Courier New"/>
                <a:cs typeface="Courier New"/>
              </a:rPr>
              <a:t>    </a:t>
            </a:r>
          </a:p>
          <a:p>
            <a:r>
              <a:rPr lang="pl-PL" b="1" dirty="0">
                <a:latin typeface="Courier New"/>
                <a:cs typeface="Courier New"/>
              </a:rPr>
              <a:t>    </a:t>
            </a:r>
            <a:r>
              <a:rPr lang="pl-PL" b="1" dirty="0" err="1">
                <a:solidFill>
                  <a:srgbClr val="B23C00"/>
                </a:solidFill>
                <a:latin typeface="Courier New"/>
                <a:cs typeface="Courier New"/>
              </a:rPr>
              <a:t>setInterval</a:t>
            </a:r>
            <a:r>
              <a:rPr lang="pl-PL" b="1" dirty="0">
                <a:solidFill>
                  <a:srgbClr val="B23C00"/>
                </a:solidFill>
                <a:latin typeface="Courier New"/>
                <a:cs typeface="Courier New"/>
              </a:rPr>
              <a:t>(</a:t>
            </a:r>
            <a:r>
              <a:rPr lang="pl-PL" b="1" dirty="0" err="1">
                <a:solidFill>
                  <a:srgbClr val="B23C00"/>
                </a:solidFill>
                <a:latin typeface="Courier New"/>
                <a:cs typeface="Courier New"/>
              </a:rPr>
              <a:t>draw</a:t>
            </a:r>
            <a:r>
              <a:rPr lang="pl-PL" b="1" dirty="0">
                <a:solidFill>
                  <a:srgbClr val="B23C00"/>
                </a:solidFill>
                <a:latin typeface="Courier New"/>
                <a:cs typeface="Courier New"/>
              </a:rPr>
              <a:t>, 50);</a:t>
            </a:r>
          </a:p>
          <a:p>
            <a:r>
              <a:rPr lang="pl-PL" b="1" dirty="0" smtClean="0">
                <a:latin typeface="Courier New"/>
                <a:cs typeface="Courier New"/>
              </a:rPr>
              <a:t>}</a:t>
            </a:r>
            <a:endParaRPr lang="pl-PL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0634" y="1325903"/>
            <a:ext cx="210065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rotate.html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Rotation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2140" y="1325903"/>
            <a:ext cx="6939720" cy="477053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con.strokeStyle</a:t>
            </a:r>
            <a:r>
              <a:rPr lang="en-US" sz="1800" b="1" dirty="0">
                <a:latin typeface="Courier New"/>
                <a:cs typeface="Courier New"/>
              </a:rPr>
              <a:t> = "black";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con.fillStyle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= "white";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con.fillRect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con.strokeRect</a:t>
            </a:r>
            <a:r>
              <a:rPr lang="en-US" sz="18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</a:p>
          <a:p>
            <a:r>
              <a:rPr lang="da-DK" sz="1800" b="1" dirty="0">
                <a:latin typeface="Courier New"/>
                <a:cs typeface="Courier New"/>
              </a:rPr>
              <a:t>    angle += 0.25;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if (angle &gt; 2*</a:t>
            </a:r>
            <a:r>
              <a:rPr lang="en-US" sz="1800" b="1" dirty="0" err="1">
                <a:latin typeface="Courier New"/>
                <a:cs typeface="Courier New"/>
              </a:rPr>
              <a:t>Math.PI</a:t>
            </a:r>
            <a:r>
              <a:rPr lang="en-US" sz="1800" b="1" dirty="0">
                <a:latin typeface="Courier New"/>
                <a:cs typeface="Courier New"/>
              </a:rPr>
              <a:t>) angle = 0;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</a:p>
          <a:p>
            <a:r>
              <a:rPr lang="hr-HR" sz="1800" b="1" dirty="0">
                <a:latin typeface="Courier New"/>
                <a:cs typeface="Courier New"/>
              </a:rPr>
              <a:t>    con.save();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con.translate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(100, 100);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con.rotate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(angle);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con.drawImage</a:t>
            </a:r>
            <a:r>
              <a:rPr lang="en-US" sz="1800" b="1" dirty="0">
                <a:latin typeface="Courier New"/>
                <a:cs typeface="Courier New"/>
              </a:rPr>
              <a:t>(image, -IMAGE_W/2, -IMAGE_H/2,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              IMAGE_W, IMAGE_H);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con.restore</a:t>
            </a:r>
            <a:r>
              <a:rPr lang="en-US" sz="1800" b="1" dirty="0">
                <a:latin typeface="Courier New"/>
                <a:cs typeface="Courier New"/>
              </a:rPr>
              <a:t>();</a:t>
            </a:r>
          </a:p>
          <a:p>
            <a:r>
              <a:rPr lang="en-US" sz="1800" b="1" dirty="0">
                <a:latin typeface="Courier New"/>
                <a:cs typeface="Courier New"/>
              </a:rPr>
              <a:t>}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7829" y="1789368"/>
            <a:ext cx="13010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First clear 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the canvas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195" y="4434829"/>
            <a:ext cx="24343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Translate, then rotate.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63" y="1234464"/>
            <a:ext cx="210065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rotate.html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animate moving an object, draw it in a slightly different location during each </a:t>
            </a:r>
            <a:br>
              <a:rPr lang="en-US" dirty="0" smtClean="0"/>
            </a:br>
            <a:r>
              <a:rPr lang="en-US" dirty="0" smtClean="0"/>
              <a:t>call of the drawing function.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Remember to </a:t>
            </a:r>
            <a:r>
              <a:rPr lang="en-US" u="sng" dirty="0" smtClean="0"/>
              <a:t>clear the canvas</a:t>
            </a:r>
            <a:r>
              <a:rPr lang="en-US" dirty="0" smtClean="0"/>
              <a:t> first, otherwise </a:t>
            </a:r>
            <a:br>
              <a:rPr lang="en-US" dirty="0" smtClean="0"/>
            </a:br>
            <a:r>
              <a:rPr lang="en-US" dirty="0" smtClean="0"/>
              <a:t>the object is “smeared” across the canvas.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417342"/>
            <a:ext cx="772519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con.fillRect</a:t>
            </a:r>
            <a:r>
              <a:rPr lang="en-US" sz="20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con.strokeRect</a:t>
            </a:r>
            <a:r>
              <a:rPr lang="en-US" sz="2000" b="1" dirty="0">
                <a:latin typeface="Courier New"/>
                <a:cs typeface="Courier New"/>
              </a:rPr>
              <a:t>(0, 0, CANVAS_W, CANVAS_H)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con.drawImage</a:t>
            </a:r>
            <a:r>
              <a:rPr lang="en-US" sz="2000" b="1" dirty="0">
                <a:latin typeface="Courier New"/>
                <a:cs typeface="Courier New"/>
              </a:rPr>
              <a:t>(image,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x, y</a:t>
            </a:r>
            <a:r>
              <a:rPr lang="en-US" sz="2000" b="1" dirty="0">
                <a:latin typeface="Courier New"/>
                <a:cs typeface="Courier New"/>
              </a:rPr>
              <a:t>, IMAGE_W, IMAGE_H);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</a:p>
          <a:p>
            <a:r>
              <a:rPr lang="fr-FR" sz="2000" b="1" dirty="0">
                <a:latin typeface="Courier New"/>
                <a:cs typeface="Courier New"/>
              </a:rPr>
              <a:t>    </a:t>
            </a:r>
            <a:r>
              <a:rPr lang="fr-FR" sz="2000" b="1" dirty="0">
                <a:solidFill>
                  <a:srgbClr val="B23C00"/>
                </a:solidFill>
                <a:latin typeface="Courier New"/>
                <a:cs typeface="Courier New"/>
              </a:rPr>
              <a:t>x += dx;</a:t>
            </a:r>
          </a:p>
          <a:p>
            <a:r>
              <a:rPr lang="es-ES_tradnl" sz="2000" b="1" dirty="0">
                <a:solidFill>
                  <a:srgbClr val="B23C00"/>
                </a:solidFill>
                <a:latin typeface="Courier New"/>
                <a:cs typeface="Courier New"/>
              </a:rPr>
              <a:t>    y += </a:t>
            </a:r>
            <a:r>
              <a:rPr lang="es-ES_tradnl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dy</a:t>
            </a:r>
            <a:r>
              <a:rPr lang="es-ES_tradnl" sz="2000" b="1" dirty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s-ES_tradnl" sz="2000" b="1" dirty="0">
                <a:latin typeface="Courier New"/>
                <a:cs typeface="Courier New"/>
              </a:rPr>
              <a:t>    </a:t>
            </a:r>
          </a:p>
          <a:p>
            <a:r>
              <a:rPr lang="es-ES_tradnl" sz="2000" b="1" dirty="0">
                <a:latin typeface="Courier New"/>
                <a:cs typeface="Courier New"/>
              </a:rPr>
              <a:t>    </a:t>
            </a:r>
            <a:r>
              <a:rPr lang="es-ES_tradnl" sz="2000" b="1" dirty="0">
                <a:solidFill>
                  <a:srgbClr val="B23C00"/>
                </a:solidFill>
                <a:latin typeface="Courier New"/>
                <a:cs typeface="Courier New"/>
              </a:rPr>
              <a:t>// </a:t>
            </a:r>
            <a:r>
              <a:rPr lang="es-ES_tradnl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Bounce</a:t>
            </a:r>
            <a:r>
              <a:rPr lang="es-ES_tradnl" sz="2000" b="1" dirty="0">
                <a:solidFill>
                  <a:srgbClr val="B23C00"/>
                </a:solidFill>
                <a:latin typeface="Courier New"/>
                <a:cs typeface="Courier New"/>
              </a:rPr>
              <a:t> off a </a:t>
            </a:r>
            <a:r>
              <a:rPr lang="es-ES_tradnl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wall</a:t>
            </a:r>
            <a:endParaRPr lang="es-ES_tradnl" sz="20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if ((x &lt; 0) || (x &gt; RIGHT))  dx = -dx;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if ((y &lt; 0) || (y &gt; BOTTOM))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dy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= -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dy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6609" y="1989602"/>
            <a:ext cx="12253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23C00"/>
                </a:solidFill>
              </a:rPr>
              <a:t>Clear the 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canvas.</a:t>
            </a:r>
            <a:endParaRPr lang="en-US" sz="2000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63" y="1234464"/>
            <a:ext cx="224913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bounce.html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Animation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 smtClean="0"/>
              <a:t>You can use the keyboard to control animation.</a:t>
            </a:r>
          </a:p>
          <a:p>
            <a:r>
              <a:rPr lang="en-US" dirty="0" smtClean="0"/>
              <a:t>Set the event handler for the document’s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onkeydown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0269" y="2971805"/>
            <a:ext cx="517245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/>
                <a:cs typeface="Courier New"/>
              </a:rPr>
              <a:t>const</a:t>
            </a:r>
            <a:r>
              <a:rPr lang="en-US" sz="2000" b="1" dirty="0">
                <a:latin typeface="Courier New"/>
                <a:cs typeface="Courier New"/>
              </a:rPr>
              <a:t> KEY_SPACE = 32;</a:t>
            </a:r>
          </a:p>
          <a:p>
            <a:r>
              <a:rPr lang="en-US" sz="2000" b="1" dirty="0" err="1">
                <a:latin typeface="Courier New"/>
                <a:cs typeface="Courier New"/>
              </a:rPr>
              <a:t>const</a:t>
            </a:r>
            <a:r>
              <a:rPr lang="en-US" sz="2000" b="1" dirty="0">
                <a:latin typeface="Courier New"/>
                <a:cs typeface="Courier New"/>
              </a:rPr>
              <a:t> KEY_LEFT  = 37; </a:t>
            </a:r>
          </a:p>
          <a:p>
            <a:r>
              <a:rPr lang="en-US" sz="2000" b="1" dirty="0" err="1">
                <a:latin typeface="Courier New"/>
                <a:cs typeface="Courier New"/>
              </a:rPr>
              <a:t>const</a:t>
            </a:r>
            <a:r>
              <a:rPr lang="en-US" sz="2000" b="1" dirty="0">
                <a:latin typeface="Courier New"/>
                <a:cs typeface="Courier New"/>
              </a:rPr>
              <a:t> KEY_UP    = 38;</a:t>
            </a:r>
          </a:p>
          <a:p>
            <a:r>
              <a:rPr lang="en-US" sz="2000" b="1" dirty="0" err="1">
                <a:latin typeface="Courier New"/>
                <a:cs typeface="Courier New"/>
              </a:rPr>
              <a:t>const</a:t>
            </a:r>
            <a:r>
              <a:rPr lang="en-US" sz="2000" b="1" dirty="0">
                <a:latin typeface="Courier New"/>
                <a:cs typeface="Courier New"/>
              </a:rPr>
              <a:t> KEY_RIGHT = 39; </a:t>
            </a:r>
          </a:p>
          <a:p>
            <a:r>
              <a:rPr lang="en-US" sz="2000" b="1" dirty="0" err="1">
                <a:latin typeface="Courier New"/>
                <a:cs typeface="Courier New"/>
              </a:rPr>
              <a:t>const</a:t>
            </a:r>
            <a:r>
              <a:rPr lang="en-US" sz="2000" b="1" dirty="0">
                <a:latin typeface="Courier New"/>
                <a:cs typeface="Courier New"/>
              </a:rPr>
              <a:t> KEY_DOWN  = 40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...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A40000"/>
                </a:solidFill>
                <a:latin typeface="Courier New"/>
                <a:cs typeface="Courier New"/>
              </a:rPr>
              <a:t>document.onkeydown</a:t>
            </a:r>
            <a:r>
              <a:rPr lang="en-US" sz="2000" b="1" dirty="0">
                <a:solidFill>
                  <a:srgbClr val="A40000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 err="1">
                <a:solidFill>
                  <a:srgbClr val="A40000"/>
                </a:solidFill>
                <a:latin typeface="Courier New"/>
                <a:cs typeface="Courier New"/>
              </a:rPr>
              <a:t>updateKeys</a:t>
            </a:r>
            <a:r>
              <a:rPr lang="en-US" sz="2000" b="1" dirty="0">
                <a:solidFill>
                  <a:srgbClr val="A40000"/>
                </a:solidFill>
                <a:latin typeface="Courier New"/>
                <a:cs typeface="Courier New"/>
              </a:rPr>
              <a:t>;</a:t>
            </a:r>
            <a:r>
              <a:rPr lang="en-US" sz="2000" b="1" dirty="0" smtClean="0">
                <a:solidFill>
                  <a:srgbClr val="A40000"/>
                </a:solidFill>
                <a:latin typeface="Courier New"/>
                <a:cs typeface="Courier New"/>
              </a:rPr>
              <a:t> </a:t>
            </a:r>
            <a:endParaRPr lang="en-US" sz="2000" b="1" dirty="0">
              <a:solidFill>
                <a:srgbClr val="A4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2880" y="2788927"/>
            <a:ext cx="251092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arrowkeys.html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Animation </a:t>
            </a:r>
            <a:r>
              <a:rPr lang="en-US" dirty="0" smtClean="0"/>
              <a:t>Control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508781"/>
            <a:ext cx="6802939" cy="409342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function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updateKeys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(event)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key =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event.keyCode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</a:p>
          <a:p>
            <a:r>
              <a:rPr lang="pl-PL" sz="2000" b="1" dirty="0">
                <a:latin typeface="Courier New"/>
                <a:cs typeface="Courier New"/>
              </a:rPr>
              <a:t>    </a:t>
            </a:r>
            <a:r>
              <a:rPr lang="pl-PL" sz="2000" b="1" dirty="0" err="1">
                <a:latin typeface="Courier New"/>
                <a:cs typeface="Courier New"/>
              </a:rPr>
              <a:t>switch</a:t>
            </a:r>
            <a:r>
              <a:rPr lang="pl-PL" sz="2000" b="1" dirty="0">
                <a:latin typeface="Courier New"/>
                <a:cs typeface="Courier New"/>
              </a:rPr>
              <a:t>(</a:t>
            </a:r>
            <a:r>
              <a:rPr lang="pl-PL" sz="2000" b="1" dirty="0" err="1">
                <a:latin typeface="Courier New"/>
                <a:cs typeface="Courier New"/>
              </a:rPr>
              <a:t>key</a:t>
            </a:r>
            <a:r>
              <a:rPr lang="pl-PL" sz="2000" b="1" dirty="0">
                <a:latin typeface="Courier New"/>
                <a:cs typeface="Courier New"/>
              </a:rPr>
              <a:t>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case KEY_LEFT:  dx -= 5;     break;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case KEY_RIGHT: dx += 5;     break;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case KEY_UP:    </a:t>
            </a:r>
            <a:r>
              <a:rPr lang="en-US" sz="2000" b="1" dirty="0" err="1">
                <a:latin typeface="Courier New"/>
                <a:cs typeface="Courier New"/>
              </a:rPr>
              <a:t>dy</a:t>
            </a:r>
            <a:r>
              <a:rPr lang="en-US" sz="2000" b="1" dirty="0">
                <a:latin typeface="Courier New"/>
                <a:cs typeface="Courier New"/>
              </a:rPr>
              <a:t> -= 5;     break;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case KEY_DOWN:  </a:t>
            </a:r>
            <a:r>
              <a:rPr lang="en-US" sz="2000" b="1" dirty="0" err="1">
                <a:latin typeface="Courier New"/>
                <a:cs typeface="Courier New"/>
              </a:rPr>
              <a:t>dy</a:t>
            </a:r>
            <a:r>
              <a:rPr lang="en-US" sz="2000" b="1" dirty="0">
                <a:latin typeface="Courier New"/>
                <a:cs typeface="Courier New"/>
              </a:rPr>
              <a:t> += 5;     break;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case KEY_SPACE: dx = </a:t>
            </a:r>
            <a:r>
              <a:rPr lang="en-US" sz="2000" b="1" dirty="0" err="1">
                <a:latin typeface="Courier New"/>
                <a:cs typeface="Courier New"/>
              </a:rPr>
              <a:t>dy</a:t>
            </a:r>
            <a:r>
              <a:rPr lang="en-US" sz="2000" b="1" dirty="0">
                <a:latin typeface="Courier New"/>
                <a:cs typeface="Courier New"/>
              </a:rPr>
              <a:t> = 0; break;</a:t>
            </a:r>
          </a:p>
          <a:p>
            <a:r>
              <a:rPr lang="fr-FR" sz="2000" b="1" dirty="0">
                <a:latin typeface="Courier New"/>
                <a:cs typeface="Courier New"/>
              </a:rPr>
              <a:t>        default:                     break;</a:t>
            </a:r>
          </a:p>
          <a:p>
            <a:r>
              <a:rPr lang="fr-FR" sz="2000" b="1" dirty="0">
                <a:latin typeface="Courier New"/>
                <a:cs typeface="Courier New"/>
              </a:rPr>
              <a:t>    }</a:t>
            </a:r>
          </a:p>
          <a:p>
            <a:r>
              <a:rPr lang="fr-FR" sz="2000" b="1" dirty="0" smtClean="0">
                <a:latin typeface="Courier New"/>
                <a:cs typeface="Courier New"/>
              </a:rPr>
              <a:t>}</a:t>
            </a:r>
            <a:endParaRPr lang="fr-FR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07" y="1325903"/>
            <a:ext cx="251092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arrowkeys.html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Animation Control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62" y="1417342"/>
            <a:ext cx="7726419" cy="470898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con.fillRect</a:t>
            </a:r>
            <a:r>
              <a:rPr lang="en-US" sz="20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con.strokeRect</a:t>
            </a:r>
            <a:r>
              <a:rPr lang="en-US" sz="20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con.drawImage</a:t>
            </a:r>
            <a:r>
              <a:rPr lang="en-US" sz="2000" b="1" dirty="0">
                <a:latin typeface="Courier New"/>
                <a:cs typeface="Courier New"/>
              </a:rPr>
              <a:t>(image, </a:t>
            </a:r>
            <a:r>
              <a:rPr lang="en-US" sz="2000" b="1" dirty="0">
                <a:solidFill>
                  <a:srgbClr val="B23300"/>
                </a:solidFill>
                <a:latin typeface="Courier New"/>
                <a:cs typeface="Courier New"/>
              </a:rPr>
              <a:t>x, y</a:t>
            </a:r>
            <a:r>
              <a:rPr lang="en-US" sz="2000" b="1" dirty="0">
                <a:latin typeface="Courier New"/>
                <a:cs typeface="Courier New"/>
              </a:rPr>
              <a:t>, IMAGE_W, IMAGE_H);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endParaRPr lang="en-US" sz="2000" b="1" dirty="0">
              <a:solidFill>
                <a:srgbClr val="B23300"/>
              </a:solidFill>
              <a:latin typeface="Courier New"/>
              <a:cs typeface="Courier New"/>
            </a:endParaRPr>
          </a:p>
          <a:p>
            <a:r>
              <a:rPr lang="fr-FR" sz="2000" b="1" dirty="0">
                <a:solidFill>
                  <a:srgbClr val="B23300"/>
                </a:solidFill>
                <a:latin typeface="Courier New"/>
                <a:cs typeface="Courier New"/>
              </a:rPr>
              <a:t>    x += dx;</a:t>
            </a:r>
          </a:p>
          <a:p>
            <a:r>
              <a:rPr lang="es-ES_tradnl" sz="2000" b="1" dirty="0">
                <a:solidFill>
                  <a:srgbClr val="B23300"/>
                </a:solidFill>
                <a:latin typeface="Courier New"/>
                <a:cs typeface="Courier New"/>
              </a:rPr>
              <a:t>    y += </a:t>
            </a:r>
            <a:r>
              <a:rPr lang="es-ES_tradnl" sz="2000" b="1" dirty="0" err="1">
                <a:solidFill>
                  <a:srgbClr val="B23300"/>
                </a:solidFill>
                <a:latin typeface="Courier New"/>
                <a:cs typeface="Courier New"/>
              </a:rPr>
              <a:t>dy</a:t>
            </a:r>
            <a:r>
              <a:rPr lang="es-ES_tradnl" sz="2000" b="1" dirty="0">
                <a:solidFill>
                  <a:srgbClr val="B233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s-ES_tradnl" sz="2000" b="1" dirty="0">
                <a:latin typeface="Courier New"/>
                <a:cs typeface="Courier New"/>
              </a:rPr>
              <a:t>    </a:t>
            </a:r>
          </a:p>
          <a:p>
            <a:r>
              <a:rPr lang="es-ES_tradnl" sz="2000" b="1" dirty="0">
                <a:latin typeface="Courier New"/>
                <a:cs typeface="Courier New"/>
              </a:rPr>
              <a:t>    </a:t>
            </a:r>
            <a:r>
              <a:rPr lang="es-ES_tradnl" sz="2000" b="1" dirty="0">
                <a:solidFill>
                  <a:srgbClr val="B23C00"/>
                </a:solidFill>
                <a:latin typeface="Courier New"/>
                <a:cs typeface="Courier New"/>
              </a:rPr>
              <a:t>// </a:t>
            </a:r>
            <a:r>
              <a:rPr lang="es-ES_tradnl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Wrap</a:t>
            </a:r>
            <a:r>
              <a:rPr lang="es-ES_tradnl" sz="2000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s-ES_tradnl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around</a:t>
            </a:r>
            <a:endParaRPr lang="es-ES_tradnl" sz="20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if      (x &lt; 0)        x = CANVAS_W;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else if (x &gt; CANVAS_W) x = 0;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if      (y &lt; 0)        y = CANVAS_H;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else if (y &gt; CANVAS_H) y =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63" y="1234464"/>
            <a:ext cx="251092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arrowkeys.html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5"/>
            <a:ext cx="8229600" cy="2926048"/>
          </a:xfrm>
        </p:spPr>
        <p:txBody>
          <a:bodyPr numCol="2"/>
          <a:lstStyle/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 smtClean="0"/>
              <a:t>oncontextmenu</a:t>
            </a:r>
            <a:endParaRPr lang="en-US" dirty="0" smtClean="0"/>
          </a:p>
          <a:p>
            <a:r>
              <a:rPr lang="en-US" dirty="0" err="1" smtClean="0"/>
              <a:t>ondblclick</a:t>
            </a:r>
            <a:endParaRPr lang="en-US" dirty="0" smtClean="0"/>
          </a:p>
          <a:p>
            <a:r>
              <a:rPr lang="en-US" dirty="0" err="1"/>
              <a:t>onmouseup</a:t>
            </a:r>
            <a:endParaRPr lang="en-US" dirty="0"/>
          </a:p>
          <a:p>
            <a:r>
              <a:rPr lang="en-US" dirty="0" err="1" smtClean="0"/>
              <a:t>onmousedown</a:t>
            </a:r>
            <a:endParaRPr lang="en-US" dirty="0" smtClean="0"/>
          </a:p>
          <a:p>
            <a:r>
              <a:rPr lang="en-US" dirty="0" err="1" smtClean="0"/>
              <a:t>onmouseenter</a:t>
            </a:r>
            <a:endParaRPr lang="en-US" dirty="0" smtClean="0"/>
          </a:p>
          <a:p>
            <a:r>
              <a:rPr lang="en-US" dirty="0" err="1" smtClean="0"/>
              <a:t>onmouseleave</a:t>
            </a:r>
            <a:endParaRPr lang="en-US" dirty="0" smtClean="0"/>
          </a:p>
          <a:p>
            <a:r>
              <a:rPr lang="en-US" dirty="0" err="1" smtClean="0"/>
              <a:t>onmousemove</a:t>
            </a:r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9414" y="6263609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Animation </a:t>
            </a:r>
            <a:r>
              <a:rPr lang="en-US" dirty="0"/>
              <a:t>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123" y="1447800"/>
            <a:ext cx="8034246" cy="440120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function </a:t>
            </a:r>
            <a:r>
              <a:rPr lang="en-US" sz="2000" b="1" dirty="0" err="1">
                <a:latin typeface="Courier New"/>
                <a:cs typeface="Courier New"/>
              </a:rPr>
              <a:t>init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canvas = </a:t>
            </a:r>
            <a:r>
              <a:rPr lang="en-US" sz="2000" b="1" dirty="0" err="1">
                <a:latin typeface="Courier New"/>
                <a:cs typeface="Courier New"/>
              </a:rPr>
              <a:t>document.getElementById</a:t>
            </a:r>
            <a:r>
              <a:rPr lang="en-US" sz="2000" b="1" dirty="0">
                <a:latin typeface="Courier New"/>
                <a:cs typeface="Courier New"/>
              </a:rPr>
              <a:t>("canvas");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con = </a:t>
            </a:r>
            <a:r>
              <a:rPr lang="en-US" sz="2000" b="1" dirty="0" err="1">
                <a:latin typeface="Courier New"/>
                <a:cs typeface="Courier New"/>
              </a:rPr>
              <a:t>canvas.getContext</a:t>
            </a:r>
            <a:r>
              <a:rPr lang="en-US" sz="2000" b="1" dirty="0">
                <a:latin typeface="Courier New"/>
                <a:cs typeface="Courier New"/>
              </a:rPr>
              <a:t>("2d");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con.fillStyle</a:t>
            </a:r>
            <a:r>
              <a:rPr lang="en-US" sz="2000" b="1" dirty="0">
                <a:latin typeface="Courier New"/>
                <a:cs typeface="Courier New"/>
              </a:rPr>
              <a:t> = "white";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con.strokeStyle</a:t>
            </a:r>
            <a:r>
              <a:rPr lang="en-US" sz="2000" b="1" dirty="0">
                <a:latin typeface="Courier New"/>
                <a:cs typeface="Courier New"/>
              </a:rPr>
              <a:t> = "</a:t>
            </a:r>
            <a:r>
              <a:rPr lang="en-US" sz="2000" b="1" dirty="0" err="1">
                <a:latin typeface="Courier New"/>
                <a:cs typeface="Courier New"/>
              </a:rPr>
              <a:t>lightgray</a:t>
            </a:r>
            <a:r>
              <a:rPr lang="en-US" sz="2000" b="1" dirty="0">
                <a:latin typeface="Courier New"/>
                <a:cs typeface="Courier New"/>
              </a:rPr>
              <a:t>";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con.lineWidth</a:t>
            </a:r>
            <a:r>
              <a:rPr lang="en-US" sz="2000" b="1" dirty="0">
                <a:latin typeface="Courier New"/>
                <a:cs typeface="Courier New"/>
              </a:rPr>
              <a:t> = 1;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con.strokeRect</a:t>
            </a:r>
            <a:r>
              <a:rPr lang="en-US" sz="20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canvas.onmouseenter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mouseEnter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canvas.onmouseleave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mouseLeave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canvas.onmousemove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=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mouseMove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5097" y="1234464"/>
            <a:ext cx="219182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mouse.html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1694" y="4800585"/>
            <a:ext cx="22589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Assign event handlers.</a:t>
            </a:r>
            <a:endParaRPr 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Animation </a:t>
            </a:r>
            <a:r>
              <a:rPr lang="en-US" dirty="0" smtClean="0"/>
              <a:t>Control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35" y="1234464"/>
            <a:ext cx="6418156" cy="507831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function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mouseEnter</a:t>
            </a:r>
            <a:r>
              <a:rPr lang="en-US" sz="1800" b="1" dirty="0">
                <a:latin typeface="Courier New"/>
                <a:cs typeface="Courier New"/>
              </a:rPr>
              <a:t>(event)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con.lineWidth</a:t>
            </a:r>
            <a:r>
              <a:rPr lang="en-US" sz="1800" b="1" dirty="0">
                <a:latin typeface="Courier New"/>
                <a:cs typeface="Courier New"/>
              </a:rPr>
              <a:t> = 3;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con.strokeStyle</a:t>
            </a:r>
            <a:r>
              <a:rPr lang="en-US" sz="1800" b="1" dirty="0">
                <a:latin typeface="Courier New"/>
                <a:cs typeface="Courier New"/>
              </a:rPr>
              <a:t> = "white";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con.strokeRect</a:t>
            </a:r>
            <a:r>
              <a:rPr lang="en-US" sz="18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con.strokeStyle</a:t>
            </a:r>
            <a:r>
              <a:rPr lang="en-US" sz="1800" b="1" dirty="0">
                <a:latin typeface="Courier New"/>
                <a:cs typeface="Courier New"/>
              </a:rPr>
              <a:t> = "red";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con.strokeRect</a:t>
            </a:r>
            <a:r>
              <a:rPr lang="en-US" sz="18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function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mouseLeave</a:t>
            </a:r>
            <a:r>
              <a:rPr lang="en-US" sz="1800" b="1" dirty="0">
                <a:latin typeface="Courier New"/>
                <a:cs typeface="Courier New"/>
              </a:rPr>
              <a:t>(event)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con.lineWidth</a:t>
            </a:r>
            <a:r>
              <a:rPr lang="en-US" sz="1800" b="1" dirty="0">
                <a:latin typeface="Courier New"/>
                <a:cs typeface="Courier New"/>
              </a:rPr>
              <a:t> = 4;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con.strokeStyle</a:t>
            </a:r>
            <a:r>
              <a:rPr lang="en-US" sz="1800" b="1" dirty="0">
                <a:latin typeface="Courier New"/>
                <a:cs typeface="Courier New"/>
              </a:rPr>
              <a:t> = "white";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con.strokeRect</a:t>
            </a:r>
            <a:r>
              <a:rPr lang="en-US" sz="18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con.strokeStyle</a:t>
            </a:r>
            <a:r>
              <a:rPr lang="en-US" sz="1800" b="1" dirty="0">
                <a:latin typeface="Courier New"/>
                <a:cs typeface="Courier New"/>
              </a:rPr>
              <a:t> = "</a:t>
            </a:r>
            <a:r>
              <a:rPr lang="en-US" sz="1800" b="1" dirty="0" err="1">
                <a:latin typeface="Courier New"/>
                <a:cs typeface="Courier New"/>
              </a:rPr>
              <a:t>lightgray</a:t>
            </a:r>
            <a:r>
              <a:rPr lang="en-US" sz="1800" b="1" dirty="0">
                <a:latin typeface="Courier New"/>
                <a:cs typeface="Courier New"/>
              </a:rPr>
              <a:t>";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con.lineWidth</a:t>
            </a:r>
            <a:r>
              <a:rPr lang="en-US" sz="1800" b="1" dirty="0">
                <a:latin typeface="Courier New"/>
                <a:cs typeface="Courier New"/>
              </a:rPr>
              <a:t> = 1;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con.strokeRect</a:t>
            </a:r>
            <a:r>
              <a:rPr lang="en-US" sz="18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2146" y="1325903"/>
            <a:ext cx="219182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mouse.html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Animate objects on the HTML canvas.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an </a:t>
            </a:r>
            <a:r>
              <a:rPr lang="en-US" u="sng" dirty="0" smtClean="0"/>
              <a:t>animation loop</a:t>
            </a:r>
            <a:r>
              <a:rPr lang="en-US" dirty="0" smtClean="0"/>
              <a:t> to perform </a:t>
            </a:r>
            <a:r>
              <a:rPr lang="en-US" dirty="0" smtClean="0">
                <a:solidFill>
                  <a:srgbClr val="B23C00"/>
                </a:solidFill>
              </a:rPr>
              <a:t>transformations</a:t>
            </a:r>
            <a:r>
              <a:rPr lang="en-US" dirty="0" smtClean="0"/>
              <a:t>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translations</a:t>
            </a:r>
            <a:r>
              <a:rPr lang="en-US" dirty="0" smtClean="0"/>
              <a:t>: move objects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rotations</a:t>
            </a:r>
            <a:r>
              <a:rPr lang="en-US" dirty="0" smtClean="0"/>
              <a:t>: rotate </a:t>
            </a:r>
            <a:r>
              <a:rPr lang="en-US" dirty="0"/>
              <a:t>objects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scaling</a:t>
            </a:r>
            <a:r>
              <a:rPr lang="en-US" dirty="0" smtClean="0"/>
              <a:t>: grow and shrink </a:t>
            </a:r>
            <a:r>
              <a:rPr lang="en-US" dirty="0"/>
              <a:t>objects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Animation Control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819" y="1234464"/>
            <a:ext cx="6418156" cy="4801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function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mouseMove</a:t>
            </a:r>
            <a:r>
              <a:rPr lang="en-US" sz="1800" b="1" dirty="0">
                <a:latin typeface="Courier New"/>
                <a:cs typeface="Courier New"/>
              </a:rPr>
              <a:t>(event)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var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mouseX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=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event.pageX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- CANVAS_LEFT;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var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mouseY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=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event.pageY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- CANVAS_TOP;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con.lineWidth</a:t>
            </a:r>
            <a:r>
              <a:rPr lang="en-US" sz="1800" b="1" dirty="0">
                <a:latin typeface="Courier New"/>
                <a:cs typeface="Courier New"/>
              </a:rPr>
              <a:t> = 3;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con.fillStyle</a:t>
            </a:r>
            <a:r>
              <a:rPr lang="en-US" sz="1800" b="1" dirty="0">
                <a:latin typeface="Courier New"/>
                <a:cs typeface="Courier New"/>
              </a:rPr>
              <a:t> = "white";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con.fillRect</a:t>
            </a:r>
            <a:r>
              <a:rPr lang="en-US" sz="18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con.strokeRect</a:t>
            </a:r>
            <a:r>
              <a:rPr lang="en-US" sz="1800" b="1" dirty="0">
                <a:latin typeface="Courier New"/>
                <a:cs typeface="Courier New"/>
              </a:rPr>
              <a:t>(0, 0, CANVAS_W, CANVAS_H);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con.lineWidth</a:t>
            </a:r>
            <a:r>
              <a:rPr lang="en-US" sz="1800" b="1" dirty="0">
                <a:latin typeface="Courier New"/>
                <a:cs typeface="Courier New"/>
              </a:rPr>
              <a:t> = 5;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con.beginPath</a:t>
            </a:r>
            <a:r>
              <a:rPr lang="en-US" sz="1800" b="1" dirty="0">
                <a:latin typeface="Courier New"/>
                <a:cs typeface="Courier New"/>
              </a:rPr>
              <a:t>();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con.moveTo</a:t>
            </a:r>
            <a:r>
              <a:rPr lang="en-US" sz="1800" b="1" dirty="0">
                <a:latin typeface="Courier New"/>
                <a:cs typeface="Courier New"/>
              </a:rPr>
              <a:t>(CANVAS_W/2, CANVAS_H/2);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con.lineTo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mouseX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mouseY</a:t>
            </a:r>
            <a:r>
              <a:rPr lang="en-US" sz="1800" b="1" dirty="0">
                <a:latin typeface="Courier New"/>
                <a:cs typeface="Courier New"/>
              </a:rPr>
              <a:t>);</a:t>
            </a:r>
          </a:p>
          <a:p>
            <a:r>
              <a:rPr lang="nl-NL" sz="1800" b="1" dirty="0">
                <a:latin typeface="Courier New"/>
                <a:cs typeface="Courier New"/>
              </a:rPr>
              <a:t>    </a:t>
            </a:r>
            <a:r>
              <a:rPr lang="nl-NL" sz="1800" b="1" dirty="0" err="1">
                <a:latin typeface="Courier New"/>
                <a:cs typeface="Courier New"/>
              </a:rPr>
              <a:t>con.stroke</a:t>
            </a:r>
            <a:r>
              <a:rPr lang="nl-NL" sz="1800" b="1" dirty="0">
                <a:latin typeface="Courier New"/>
                <a:cs typeface="Courier New"/>
              </a:rPr>
              <a:t>();</a:t>
            </a:r>
          </a:p>
          <a:p>
            <a:r>
              <a:rPr lang="nl-NL" sz="1800" b="1" dirty="0">
                <a:latin typeface="Courier New"/>
                <a:cs typeface="Courier New"/>
              </a:rPr>
              <a:t>    </a:t>
            </a:r>
            <a:r>
              <a:rPr lang="nl-NL" sz="1800" b="1" dirty="0" err="1">
                <a:latin typeface="Courier New"/>
                <a:cs typeface="Courier New"/>
              </a:rPr>
              <a:t>con.closePath</a:t>
            </a:r>
            <a:r>
              <a:rPr lang="nl-NL" sz="1800" b="1" dirty="0">
                <a:latin typeface="Courier New"/>
                <a:cs typeface="Courier New"/>
              </a:rPr>
              <a:t>();</a:t>
            </a:r>
          </a:p>
          <a:p>
            <a:r>
              <a:rPr lang="nl-NL" sz="1800" b="1" dirty="0" smtClean="0">
                <a:latin typeface="Courier New"/>
                <a:cs typeface="Courier New"/>
              </a:rPr>
              <a:t>}</a:t>
            </a:r>
            <a:endParaRPr lang="nl-NL" sz="18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219" y="1783098"/>
            <a:ext cx="24943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Map page</a:t>
            </a:r>
            <a:r>
              <a:rPr lang="en-US" sz="1800" dirty="0">
                <a:solidFill>
                  <a:srgbClr val="B23C00"/>
                </a:solidFill>
              </a:rPr>
              <a:t> </a:t>
            </a:r>
            <a:r>
              <a:rPr lang="en-US" sz="1800" dirty="0" smtClean="0">
                <a:solidFill>
                  <a:srgbClr val="B23C00"/>
                </a:solidFill>
              </a:rPr>
              <a:t>coordinates 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to</a:t>
            </a:r>
            <a:r>
              <a:rPr lang="en-US" sz="1800" dirty="0">
                <a:solidFill>
                  <a:srgbClr val="B23C00"/>
                </a:solidFill>
              </a:rPr>
              <a:t> </a:t>
            </a:r>
            <a:r>
              <a:rPr lang="en-US" sz="1800" dirty="0" smtClean="0">
                <a:solidFill>
                  <a:srgbClr val="B23C00"/>
                </a:solidFill>
              </a:rPr>
              <a:t>canvas coordinates.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532097"/>
            <a:ext cx="219182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mouse.html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Animation Control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4586" y="1249150"/>
            <a:ext cx="434032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&lt;style type = "text/</a:t>
            </a:r>
            <a:r>
              <a:rPr lang="en-US" sz="2000" b="1" dirty="0" err="1">
                <a:latin typeface="Courier New"/>
                <a:cs typeface="Courier New"/>
              </a:rPr>
              <a:t>css</a:t>
            </a:r>
            <a:r>
              <a:rPr lang="en-US" sz="2000" b="1" dirty="0">
                <a:latin typeface="Courier New"/>
                <a:cs typeface="Courier New"/>
              </a:rPr>
              <a:t>"&gt;</a:t>
            </a:r>
          </a:p>
          <a:p>
            <a:r>
              <a:rPr lang="sv-SE" sz="2000" b="1" dirty="0">
                <a:latin typeface="Courier New"/>
                <a:cs typeface="Courier New"/>
              </a:rPr>
              <a:t>    </a:t>
            </a:r>
            <a:r>
              <a:rPr lang="sv-SE" sz="2000" b="1" dirty="0">
                <a:solidFill>
                  <a:srgbClr val="B23C00"/>
                </a:solidFill>
                <a:latin typeface="Courier New"/>
                <a:cs typeface="Courier New"/>
              </a:rPr>
              <a:t>#canvas </a:t>
            </a:r>
            <a:r>
              <a:rPr lang="sv-SE" sz="2000" b="1" dirty="0">
                <a:latin typeface="Courier New"/>
                <a:cs typeface="Courier New"/>
              </a:rPr>
              <a:t>{</a:t>
            </a:r>
          </a:p>
          <a:p>
            <a:r>
              <a:rPr lang="sv-SE" sz="2000" b="1" dirty="0">
                <a:latin typeface="Courier New"/>
                <a:cs typeface="Courier New"/>
              </a:rPr>
              <a:t>        position: absolute;</a:t>
            </a:r>
          </a:p>
          <a:p>
            <a:r>
              <a:rPr lang="sv-SE" sz="2000" b="1" dirty="0">
                <a:latin typeface="Courier New"/>
                <a:cs typeface="Courier New"/>
              </a:rPr>
              <a:t>        </a:t>
            </a:r>
            <a:r>
              <a:rPr lang="sv-SE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left</a:t>
            </a:r>
            <a:r>
              <a:rPr lang="sv-SE" sz="2000" b="1" dirty="0">
                <a:solidFill>
                  <a:srgbClr val="B23C00"/>
                </a:solidFill>
                <a:latin typeface="Courier New"/>
                <a:cs typeface="Courier New"/>
              </a:rPr>
              <a:t>:     50px;</a:t>
            </a:r>
          </a:p>
          <a:p>
            <a:r>
              <a:rPr lang="tr-TR" sz="2000" b="1" dirty="0">
                <a:solidFill>
                  <a:srgbClr val="B23C00"/>
                </a:solidFill>
                <a:latin typeface="Courier New"/>
                <a:cs typeface="Courier New"/>
              </a:rPr>
              <a:t>        top:      100px;</a:t>
            </a:r>
          </a:p>
          <a:p>
            <a:r>
              <a:rPr lang="tr-TR" sz="2000" b="1" dirty="0">
                <a:latin typeface="Courier New"/>
                <a:cs typeface="Courier New"/>
              </a:rPr>
              <a:t>    }</a:t>
            </a:r>
          </a:p>
          <a:p>
            <a:r>
              <a:rPr lang="tr-TR" sz="2000" b="1" dirty="0">
                <a:latin typeface="Courier New"/>
                <a:cs typeface="Courier New"/>
              </a:rPr>
              <a:t>&lt;/</a:t>
            </a:r>
            <a:r>
              <a:rPr lang="tr-TR" sz="2000" b="1" dirty="0" err="1">
                <a:latin typeface="Courier New"/>
                <a:cs typeface="Courier New"/>
              </a:rPr>
              <a:t>style</a:t>
            </a:r>
            <a:r>
              <a:rPr lang="tr-TR" sz="2000" b="1" dirty="0" smtClean="0">
                <a:latin typeface="Courier New"/>
                <a:cs typeface="Courier New"/>
              </a:rPr>
              <a:t>&gt;</a:t>
            </a:r>
            <a:endParaRPr lang="tr-TR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4586" y="4632393"/>
            <a:ext cx="5109893" cy="163121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&lt;canvas id = "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canvas</a:t>
            </a:r>
            <a:r>
              <a:rPr lang="en-US" sz="2000" b="1" dirty="0">
                <a:latin typeface="Courier New"/>
                <a:cs typeface="Courier New"/>
              </a:rPr>
              <a:t>"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height = "200"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width = "200"&gt;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&lt;p&gt;Canvas not supported!&lt;/p&gt;</a:t>
            </a:r>
          </a:p>
          <a:p>
            <a:r>
              <a:rPr lang="en-US" sz="2000" b="1" dirty="0">
                <a:latin typeface="Courier New"/>
                <a:cs typeface="Courier New"/>
              </a:rPr>
              <a:t>&lt;/canvas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586" y="3703317"/>
            <a:ext cx="3878586" cy="7078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/>
                <a:cs typeface="Courier New"/>
              </a:rPr>
              <a:t>const</a:t>
            </a:r>
            <a:r>
              <a:rPr lang="en-US" sz="2000" b="1" dirty="0">
                <a:latin typeface="Courier New"/>
                <a:cs typeface="Courier New"/>
              </a:rPr>
              <a:t> CANVAS_LEFT =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50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err="1">
                <a:latin typeface="Courier New"/>
                <a:cs typeface="Courier New"/>
              </a:rPr>
              <a:t>const</a:t>
            </a:r>
            <a:r>
              <a:rPr lang="en-US" sz="2000" b="1" dirty="0">
                <a:latin typeface="Courier New"/>
                <a:cs typeface="Courier New"/>
              </a:rPr>
              <a:t> CANVAS_TOP  =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100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585" y="4343390"/>
            <a:ext cx="219182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mouse.html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9"/>
          </a:xfrm>
        </p:spPr>
        <p:txBody>
          <a:bodyPr/>
          <a:lstStyle/>
          <a:p>
            <a:r>
              <a:rPr lang="en-US" dirty="0" smtClean="0"/>
              <a:t>Done entirely with CSS and JavaScript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No canvas required!</a:t>
            </a:r>
          </a:p>
          <a:p>
            <a:pPr lvl="5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9414" y="6263609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</a:t>
            </a:r>
            <a:r>
              <a:rPr lang="en-US" dirty="0" smtClean="0"/>
              <a:t>Menus: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253" y="1211788"/>
            <a:ext cx="7042312" cy="5493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&lt;body&gt;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&lt;h1&gt;Shakespeare's Plays&lt;/h1&gt;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&lt;div&gt;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&lt;a href="</a:t>
            </a:r>
            <a:r>
              <a:rPr lang="is-I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menu1.html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" class="</a:t>
            </a:r>
            <a:r>
              <a:rPr lang="is-IS" sz="13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menuLink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is-I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Comedies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&lt;/a&gt;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&lt;ul class="menu" id="menu1"&gt;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&lt;li&gt;&lt;a href="pg1.html"&gt;All's Well That Ends Well&lt;/a&gt;&lt;/li&gt;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&lt;li&gt;&lt;a href="pg2.html"&gt;As You Like It&lt;/a&gt;&lt;/li&gt;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&lt;li&gt;&lt;a href="pg3.html"&gt;Love's Labour's Lost&lt;/a&gt;&lt;/li&gt;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&lt;li&gt;&lt;a href="pg4.html"&gt;The Comedy of Errors&lt;/a&gt;&lt;/li&gt;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&lt;/ul&gt;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&lt;/div&gt;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&lt;div&gt;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&lt;a href="</a:t>
            </a:r>
            <a:r>
              <a:rPr lang="is-I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menu2.html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" class="</a:t>
            </a:r>
            <a:r>
              <a:rPr lang="is-IS" sz="13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menuLink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is-I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Tragedies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&lt;/a&gt;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&lt;ul class="menu" id="menu2"&gt;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&lt;li&gt;&lt;a href="pg5.html"&gt;Anthony &amp;amp; Cleopatra&lt;/a&gt;&lt;/li&gt;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&lt;li&gt;&lt;a href="pg6.html"&gt;Hamlet&lt;/a&gt;&lt;/li&gt;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&lt;li&gt;&lt;a href="pg7.html"&gt;Romeo &amp;amp; Juliet&lt;/a&gt;&lt;/li&gt;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&lt;/ul&gt;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&lt;/div&gt;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&lt;div&gt;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&lt;a href="</a:t>
            </a:r>
            <a:r>
              <a:rPr lang="is-I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menu3.html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" class="</a:t>
            </a:r>
            <a:r>
              <a:rPr lang="is-IS" sz="13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menuLink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is-I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Histories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&lt;/a&gt;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&lt;ul class="menu" id="menu3"&gt;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&lt;li&gt;&lt;a href="pg8.html"&gt;Henry IV, Part 1&lt;/a&gt;&lt;/li&gt;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&lt;li&gt;&lt;a href="pg9.html"&gt;Henry IV, Part 2&lt;/a&gt;&lt;/li&gt;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&lt;/ul&gt;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&lt;/div&gt;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&lt;/body</a:t>
            </a:r>
            <a:r>
              <a:rPr lang="is-IS" sz="13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707" y="1325903"/>
            <a:ext cx="193033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menus/menu1.html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0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Menus: Example </a:t>
            </a:r>
            <a:r>
              <a:rPr lang="en-US" dirty="0" smtClean="0"/>
              <a:t>1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024" y="1479280"/>
            <a:ext cx="68499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window.onload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 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allLinks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document.getElementsByTagName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("a");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allLinks.length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allLinks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className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== "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menuLink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")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allLinks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toggleMenu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2115" y="1310003"/>
            <a:ext cx="168988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menus/menu1.js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3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Menus: Example 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005" y="1436881"/>
            <a:ext cx="8577989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toggleMenu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(event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 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startMenu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this.href.lastIndexOf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("/") + 1;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stopMenu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   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this.href.lastIndexOf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(".");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thisMenuName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this.href.substring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startMenu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stopMenu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thisMenuStyle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document.getElementById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thisMenuName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).style;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thisMenuStyle.display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== "block") 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thisMenuStyle.display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= "none";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else 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thisMenuStyle.display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= "block";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event.preventDefault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6869" y="1267604"/>
            <a:ext cx="168988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menus/menu1.js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4442" y="3762011"/>
            <a:ext cx="1992853" cy="584775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Toggle between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invisible and visible.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5609" y="4880211"/>
            <a:ext cx="3393878" cy="1323439"/>
          </a:xfrm>
          <a:prstGeom prst="rect">
            <a:avLst/>
          </a:prstGeom>
          <a:solidFill>
            <a:srgbClr val="F2F2F2"/>
          </a:solidFill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ul.menu</a:t>
            </a:r>
            <a:r>
              <a:rPr lang="en-US" b="1" dirty="0">
                <a:latin typeface="Courier New"/>
                <a:cs typeface="Courier New"/>
              </a:rPr>
              <a:t> 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display: none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    list-style-type: none;</a:t>
            </a:r>
          </a:p>
          <a:p>
            <a:r>
              <a:rPr lang="en-US" b="1" dirty="0">
                <a:latin typeface="Courier New"/>
                <a:cs typeface="Courier New"/>
              </a:rPr>
              <a:t>    margin-top: 5px;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5057" y="5989292"/>
            <a:ext cx="185018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menus/menu1.css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1460" y="5074902"/>
            <a:ext cx="165141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Initially invisible.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Menus: Example </a:t>
            </a:r>
            <a:r>
              <a:rPr lang="en-US" dirty="0" smtClean="0"/>
              <a:t>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3"/>
          </a:xfrm>
        </p:spPr>
        <p:txBody>
          <a:bodyPr/>
          <a:lstStyle/>
          <a:p>
            <a:r>
              <a:rPr lang="en-US" dirty="0" smtClean="0"/>
              <a:t>We can make the animated menus </a:t>
            </a:r>
            <a:r>
              <a:rPr lang="en-US" u="sng" dirty="0" smtClean="0"/>
              <a:t>fancier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with a </a:t>
            </a:r>
            <a:r>
              <a:rPr lang="en-US" u="sng" dirty="0" smtClean="0"/>
              <a:t>better CSS</a:t>
            </a:r>
            <a:r>
              <a:rPr lang="en-US" dirty="0" smtClean="0"/>
              <a:t> file and </a:t>
            </a:r>
            <a:r>
              <a:rPr lang="en-US" u="sng" dirty="0" smtClean="0"/>
              <a:t>better JavaScript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Anonymous functions </a:t>
            </a:r>
            <a:r>
              <a:rPr lang="en-US" dirty="0" smtClean="0"/>
              <a:t>to toggle visibility: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55380" y="3154683"/>
            <a:ext cx="572554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/>
                <a:cs typeface="Courier New"/>
              </a:rPr>
              <a:t>menuParent.onmouseout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function() 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thisMenuStyle.display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= "none";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}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</a:p>
          <a:p>
            <a:r>
              <a:rPr lang="en-US" sz="2000" b="1" dirty="0" err="1">
                <a:latin typeface="Courier New"/>
                <a:cs typeface="Courier New"/>
              </a:rPr>
              <a:t>menuParent.onmouseover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function() 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thisMenuStyle.display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= "block";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}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62" y="4047067"/>
            <a:ext cx="1142661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Semicolon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required!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62" y="5532097"/>
            <a:ext cx="1142661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Semicolon</a:t>
            </a:r>
          </a:p>
          <a:p>
            <a:r>
              <a:rPr lang="en-US" dirty="0">
                <a:solidFill>
                  <a:srgbClr val="0033CC"/>
                </a:solidFill>
              </a:rPr>
              <a:t>required!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9414" y="6263609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for Midterm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Closed book exam.</a:t>
            </a:r>
          </a:p>
          <a:p>
            <a:r>
              <a:rPr lang="en-US" dirty="0" smtClean="0"/>
              <a:t>Old-fashioned paper and pencil.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Combination of multiple-choice, short answer, and programming snippets.</a:t>
            </a:r>
          </a:p>
          <a:p>
            <a:pPr lvl="1"/>
            <a:r>
              <a:rPr lang="en-US" dirty="0" smtClean="0"/>
              <a:t>Programming will be graded on </a:t>
            </a:r>
            <a:br>
              <a:rPr lang="en-US" dirty="0" smtClean="0"/>
            </a:br>
            <a:r>
              <a:rPr lang="en-US" dirty="0" smtClean="0"/>
              <a:t>understanding concepts, not syntax.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Be sure to understand the </a:t>
            </a:r>
            <a:r>
              <a:rPr lang="en-US" u="sng" dirty="0" smtClean="0"/>
              <a:t>concepts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presented in the lectures.</a:t>
            </a:r>
          </a:p>
          <a:p>
            <a:r>
              <a:rPr lang="en-US" dirty="0" smtClean="0"/>
              <a:t>Be sure to understand the assignments.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Midterm #</a:t>
            </a:r>
            <a:r>
              <a:rPr lang="en-US" dirty="0" smtClean="0"/>
              <a:t>1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web works</a:t>
            </a:r>
          </a:p>
          <a:p>
            <a:pPr lvl="1"/>
            <a:r>
              <a:rPr lang="en-US" dirty="0" smtClean="0"/>
              <a:t>Client browsers and web servers</a:t>
            </a:r>
          </a:p>
          <a:p>
            <a:pPr lvl="1"/>
            <a:r>
              <a:rPr lang="en-US" dirty="0" smtClean="0"/>
              <a:t>HTTP request and response</a:t>
            </a:r>
          </a:p>
          <a:p>
            <a:pPr lvl="1"/>
            <a:r>
              <a:rPr lang="en-US" dirty="0" smtClean="0"/>
              <a:t>Static and dynamic web pages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Basic “naked” HTML 5</a:t>
            </a:r>
          </a:p>
          <a:p>
            <a:pPr lvl="1"/>
            <a:r>
              <a:rPr lang="en-US" dirty="0" smtClean="0"/>
              <a:t>Headers and paragraphs</a:t>
            </a:r>
          </a:p>
          <a:p>
            <a:pPr lvl="1"/>
            <a:r>
              <a:rPr lang="en-US" dirty="0" smtClean="0"/>
              <a:t>Lists and tables</a:t>
            </a:r>
          </a:p>
          <a:p>
            <a:pPr lvl="1"/>
            <a:r>
              <a:rPr lang="en-US" dirty="0" smtClean="0"/>
              <a:t>Images and links</a:t>
            </a:r>
          </a:p>
          <a:p>
            <a:pPr lvl="1"/>
            <a:r>
              <a:rPr lang="en-US" dirty="0" smtClean="0"/>
              <a:t>Forms: input from text, buttons, and menu selections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Midterm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and Express</a:t>
            </a:r>
          </a:p>
          <a:p>
            <a:pPr lvl="1"/>
            <a:r>
              <a:rPr lang="en-US" dirty="0" smtClean="0"/>
              <a:t>Process form data</a:t>
            </a:r>
          </a:p>
          <a:p>
            <a:pPr lvl="1"/>
            <a:r>
              <a:rPr lang="en-US" dirty="0" smtClean="0"/>
              <a:t>Generate dynamic web pages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Functional specification</a:t>
            </a:r>
          </a:p>
          <a:p>
            <a:pPr lvl="1"/>
            <a:r>
              <a:rPr lang="en-US" dirty="0" smtClean="0"/>
              <a:t>Functional and nonfunctional requirements</a:t>
            </a:r>
          </a:p>
          <a:p>
            <a:pPr lvl="1"/>
            <a:r>
              <a:rPr lang="en-US" dirty="0" smtClean="0"/>
              <a:t>Use cases</a:t>
            </a:r>
          </a:p>
          <a:p>
            <a:pPr lvl="5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are actually performed </a:t>
            </a:r>
            <a:br>
              <a:rPr lang="en-US" dirty="0" smtClean="0"/>
            </a:br>
            <a:r>
              <a:rPr lang="en-US" dirty="0" smtClean="0"/>
              <a:t>on the </a:t>
            </a:r>
            <a:r>
              <a:rPr lang="en-US" u="sng" dirty="0"/>
              <a:t>coordinate system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Draw the object in the </a:t>
            </a:r>
            <a:br>
              <a:rPr lang="en-US" dirty="0" smtClean="0"/>
            </a:br>
            <a:r>
              <a:rPr lang="en-US" u="sng" dirty="0" smtClean="0"/>
              <a:t>transformed</a:t>
            </a:r>
            <a:r>
              <a:rPr lang="en-US" dirty="0" smtClean="0"/>
              <a:t> coordinate system.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Common sequence: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u="sng" dirty="0" smtClean="0"/>
              <a:t>Save</a:t>
            </a:r>
            <a:r>
              <a:rPr lang="en-US" dirty="0" smtClean="0"/>
              <a:t> </a:t>
            </a:r>
            <a:r>
              <a:rPr lang="en-US" dirty="0" smtClean="0"/>
              <a:t>the current coordinate </a:t>
            </a:r>
            <a:r>
              <a:rPr lang="en-US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</a:t>
            </a:r>
            <a:r>
              <a:rPr lang="en-US" dirty="0"/>
              <a:t>create a </a:t>
            </a:r>
            <a:r>
              <a:rPr lang="en-US" u="sng" dirty="0"/>
              <a:t>temporary coordinate </a:t>
            </a:r>
            <a:r>
              <a:rPr lang="en-US" u="sng" dirty="0" smtClean="0"/>
              <a:t>system</a:t>
            </a:r>
            <a:r>
              <a:rPr lang="en-US" dirty="0" smtClean="0"/>
              <a:t>.</a:t>
            </a:r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u="sng" dirty="0" smtClean="0"/>
              <a:t>Draw</a:t>
            </a:r>
            <a:r>
              <a:rPr lang="en-US" dirty="0" smtClean="0"/>
              <a:t> the object.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u="sng" dirty="0" smtClean="0"/>
              <a:t>Restore</a:t>
            </a:r>
            <a:r>
              <a:rPr lang="en-US" dirty="0" smtClean="0"/>
              <a:t> the coordinate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Midterm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3 </a:t>
            </a:r>
            <a:r>
              <a:rPr lang="en-US" dirty="0"/>
              <a:t>style sheets</a:t>
            </a:r>
          </a:p>
          <a:p>
            <a:pPr lvl="1"/>
            <a:r>
              <a:rPr lang="en-US" dirty="0"/>
              <a:t>Selectors</a:t>
            </a:r>
          </a:p>
          <a:p>
            <a:pPr lvl="1"/>
            <a:r>
              <a:rPr lang="en-US" dirty="0"/>
              <a:t>Style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Layout and formatting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Document Object Model (DOM)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Variables and functions</a:t>
            </a:r>
          </a:p>
          <a:p>
            <a:pPr lvl="1"/>
            <a:r>
              <a:rPr lang="en-US" dirty="0" smtClean="0"/>
              <a:t>Events and event handlers</a:t>
            </a:r>
          </a:p>
          <a:p>
            <a:pPr lvl="1"/>
            <a:r>
              <a:rPr lang="en-US" dirty="0" smtClean="0"/>
              <a:t>Input validation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Midterm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5 canvas</a:t>
            </a:r>
          </a:p>
          <a:p>
            <a:pPr lvl="1"/>
            <a:r>
              <a:rPr lang="en-US" dirty="0" smtClean="0"/>
              <a:t>Drawing operations</a:t>
            </a:r>
          </a:p>
          <a:p>
            <a:pPr lvl="1"/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 smtClean="0"/>
              <a:t>Grow or shrink an object by </a:t>
            </a:r>
            <a:r>
              <a:rPr lang="en-US" dirty="0" smtClean="0">
                <a:solidFill>
                  <a:srgbClr val="B23C00"/>
                </a:solidFill>
              </a:rPr>
              <a:t>scaling the axes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 coordinate system.</a:t>
            </a:r>
          </a:p>
          <a:p>
            <a:pPr lvl="1"/>
            <a:r>
              <a:rPr lang="en-US" dirty="0" smtClean="0"/>
              <a:t>Apply a multiplication factor to each axis.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84" y="2971805"/>
            <a:ext cx="649511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con1.drawImage(image, CANVAS_X, CANVAS_Y,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      IMAGE_W, IMAGE_H);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con2.save();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con2.scale(1.2, 0.8);</a:t>
            </a:r>
          </a:p>
          <a:p>
            <a:r>
              <a:rPr lang="en-US" sz="2000" b="1" dirty="0">
                <a:latin typeface="Courier New"/>
                <a:cs typeface="Courier New"/>
              </a:rPr>
              <a:t>con2.drawImage(image, CANVAS_X, CANVAS_Y,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      IMAGE_W, IMAGE_H);</a:t>
            </a:r>
          </a:p>
          <a:p>
            <a:r>
              <a:rPr lang="en-US" sz="2000" b="1" dirty="0">
                <a:latin typeface="Courier New"/>
                <a:cs typeface="Courier New"/>
              </a:rPr>
              <a:t>con2.restore()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9005" y="3913397"/>
            <a:ext cx="622918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Save the current coordinate system and begin a temporary system.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6179" y="5193543"/>
            <a:ext cx="362891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Restore the saved coordinate system.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195" y="5623536"/>
            <a:ext cx="244249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transform.html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3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Screen Shot 2015-03-04 at 10.5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92" y="1455412"/>
            <a:ext cx="5219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  <a:ln>
            <a:noFill/>
          </a:ln>
        </p:spPr>
        <p:txBody>
          <a:bodyPr/>
          <a:lstStyle/>
          <a:p>
            <a:r>
              <a:rPr lang="en-US" dirty="0" smtClean="0"/>
              <a:t>Rotation is clockwise about the </a:t>
            </a:r>
            <a:r>
              <a:rPr lang="en-US" dirty="0" smtClean="0">
                <a:solidFill>
                  <a:srgbClr val="B23C00"/>
                </a:solidFill>
              </a:rPr>
              <a:t>canvas origin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Specify the rotation amount in </a:t>
            </a:r>
            <a:r>
              <a:rPr lang="en-US" dirty="0" smtClean="0">
                <a:solidFill>
                  <a:srgbClr val="B23C00"/>
                </a:solidFill>
              </a:rPr>
              <a:t>radians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2346418"/>
            <a:ext cx="64951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con3</a:t>
            </a:r>
            <a:r>
              <a:rPr lang="en-US" sz="2000" b="1" dirty="0">
                <a:latin typeface="Courier New"/>
                <a:cs typeface="Courier New"/>
              </a:rPr>
              <a:t>.save();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con3.rotate(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Math.PI</a:t>
            </a:r>
            <a:r>
              <a:rPr lang="en-US" sz="2000" b="1" dirty="0" smtClean="0">
                <a:solidFill>
                  <a:srgbClr val="B23C00"/>
                </a:solidFill>
                <a:latin typeface="Courier New"/>
                <a:cs typeface="Courier New"/>
              </a:rPr>
              <a:t>/8)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con3.drawImage(image, CANVAS_X, CANVAS_Y,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      IMAGE_W, IMAGE_H);</a:t>
            </a:r>
          </a:p>
          <a:p>
            <a:r>
              <a:rPr lang="en-US" sz="2000" b="1" dirty="0">
                <a:latin typeface="Courier New"/>
                <a:cs typeface="Courier New"/>
              </a:rPr>
              <a:t>con3.restore();</a:t>
            </a:r>
          </a:p>
        </p:txBody>
      </p:sp>
      <p:pic>
        <p:nvPicPr>
          <p:cNvPr id="7" name="Picture 6" descr="Screen Shot 2015-03-04 at 10.5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" y="4069073"/>
            <a:ext cx="2616200" cy="2616200"/>
          </a:xfrm>
          <a:prstGeom prst="rect">
            <a:avLst/>
          </a:prstGeom>
        </p:spPr>
      </p:pic>
      <p:pic>
        <p:nvPicPr>
          <p:cNvPr id="8" name="Picture 7" descr="Screen Shot 2015-03-04 at 10.5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9" y="4069073"/>
            <a:ext cx="2603500" cy="261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4951" y="2259415"/>
            <a:ext cx="244249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transform.html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1005829"/>
          </a:xfrm>
        </p:spPr>
        <p:txBody>
          <a:bodyPr/>
          <a:lstStyle/>
          <a:p>
            <a:r>
              <a:rPr lang="en-US" dirty="0" smtClean="0"/>
              <a:t>To rotate around the center of an object, first </a:t>
            </a:r>
            <a:r>
              <a:rPr lang="en-US" u="sng" dirty="0"/>
              <a:t>translate the canvas origi</a:t>
            </a:r>
            <a:r>
              <a:rPr lang="en-US" dirty="0"/>
              <a:t>n </a:t>
            </a:r>
            <a:r>
              <a:rPr lang="en-US" dirty="0" smtClean="0"/>
              <a:t>to the object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5917" y="2221520"/>
            <a:ext cx="7263527" cy="193899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con4.save();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con4.translate(100, 100);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con4.rotate(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Math.PI</a:t>
            </a:r>
            <a:r>
              <a:rPr lang="en-US" sz="2000" b="1" dirty="0" smtClean="0">
                <a:solidFill>
                  <a:srgbClr val="B23C00"/>
                </a:solidFill>
                <a:latin typeface="Courier New"/>
                <a:cs typeface="Courier New"/>
              </a:rPr>
              <a:t>/8)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con4.drawImage(image, -IMAGE_W/2, -IMAGE_H/2,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      IMAGE_W, IMAGE_H);</a:t>
            </a:r>
          </a:p>
          <a:p>
            <a:r>
              <a:rPr lang="en-US" sz="2000" b="1" dirty="0">
                <a:latin typeface="Courier New"/>
                <a:cs typeface="Courier New"/>
              </a:rPr>
              <a:t>con4.restore()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  <p:pic>
        <p:nvPicPr>
          <p:cNvPr id="7" name="Picture 6" descr="Screen Shot 2015-03-04 at 10.5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7" y="4160512"/>
            <a:ext cx="2616200" cy="2616200"/>
          </a:xfrm>
          <a:prstGeom prst="rect">
            <a:avLst/>
          </a:prstGeom>
        </p:spPr>
      </p:pic>
      <p:pic>
        <p:nvPicPr>
          <p:cNvPr id="9" name="Picture 8" descr="Screen Shot 2015-03-04 at 11.02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9" y="4173212"/>
            <a:ext cx="2603500" cy="260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0836" y="3905792"/>
            <a:ext cx="244249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transform.html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animate, repeatedly call a drawing function.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Set the </a:t>
            </a:r>
            <a:r>
              <a:rPr lang="en-US" dirty="0" smtClean="0">
                <a:solidFill>
                  <a:srgbClr val="B23C00"/>
                </a:solidFill>
              </a:rPr>
              <a:t>frame rate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Games typically run between </a:t>
            </a:r>
            <a:br>
              <a:rPr lang="en-US" dirty="0" smtClean="0"/>
            </a:br>
            <a:r>
              <a:rPr lang="en-US" dirty="0" smtClean="0"/>
              <a:t>10 and 30 frames per second.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Call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setInterval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(</a:t>
            </a:r>
            <a:r>
              <a:rPr lang="en-US" b="1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function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, </a:t>
            </a:r>
            <a:r>
              <a:rPr lang="en-US" b="1" i="1" dirty="0">
                <a:solidFill>
                  <a:srgbClr val="0033CC"/>
                </a:solidFill>
                <a:latin typeface="Times New Roman"/>
                <a:cs typeface="Times New Roman"/>
              </a:rPr>
              <a:t>delay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b="1" i="1" dirty="0">
                <a:solidFill>
                  <a:srgbClr val="0033CC"/>
                </a:solidFill>
                <a:latin typeface="Times New Roman"/>
                <a:cs typeface="Times New Roman"/>
              </a:rPr>
              <a:t>function</a:t>
            </a:r>
            <a:r>
              <a:rPr lang="en-US" dirty="0" smtClean="0"/>
              <a:t>: the drawing function to call repeatedly</a:t>
            </a:r>
          </a:p>
          <a:p>
            <a:pPr lvl="1"/>
            <a:r>
              <a:rPr lang="en-US" b="1" i="1" dirty="0">
                <a:solidFill>
                  <a:srgbClr val="0033CC"/>
                </a:solidFill>
                <a:latin typeface="Times New Roman"/>
                <a:cs typeface="Times New Roman"/>
              </a:rPr>
              <a:t>delay</a:t>
            </a:r>
            <a:r>
              <a:rPr lang="en-US" dirty="0" smtClean="0"/>
              <a:t>: the number of milliseconds between calls</a:t>
            </a:r>
          </a:p>
          <a:p>
            <a:pPr lvl="2"/>
            <a:r>
              <a:rPr lang="en-US" dirty="0" smtClean="0"/>
              <a:t>100 = 10 frames/second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50 = 20 frames/second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Rotation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5952" y="1508781"/>
            <a:ext cx="5725546" cy="286232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&lt;body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onload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= "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init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()"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&lt;h1&gt;Rotations&lt;/h1&gt;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&lt;canvas id = "canvas"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height = "200"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width = "200"&gt;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&lt;p&gt;Canvas not supported!&lt;/p&gt;</a:t>
            </a:r>
          </a:p>
          <a:p>
            <a:r>
              <a:rPr lang="nl-NL" sz="2000" b="1" dirty="0">
                <a:latin typeface="Courier New"/>
                <a:cs typeface="Courier New"/>
              </a:rPr>
              <a:t>    &lt;/canvas&gt;</a:t>
            </a:r>
          </a:p>
          <a:p>
            <a:r>
              <a:rPr lang="nl-NL" sz="2000" b="1" dirty="0">
                <a:latin typeface="Courier New"/>
                <a:cs typeface="Courier New"/>
              </a:rPr>
              <a:t>&lt;/body</a:t>
            </a:r>
            <a:r>
              <a:rPr lang="nl-NL" sz="2000" b="1" dirty="0" smtClean="0">
                <a:latin typeface="Courier New"/>
                <a:cs typeface="Courier New"/>
              </a:rPr>
              <a:t>&gt;</a:t>
            </a:r>
            <a:endParaRPr lang="nl-NL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9268" y="1325903"/>
            <a:ext cx="210065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animation/</a:t>
            </a:r>
            <a:r>
              <a:rPr lang="en-US" dirty="0" err="1" smtClean="0">
                <a:solidFill>
                  <a:srgbClr val="FFFF00"/>
                </a:solidFill>
              </a:rPr>
              <a:t>rotate.html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18327</TotalTime>
  <Words>1426</Words>
  <Application>Microsoft Macintosh PowerPoint</Application>
  <PresentationFormat>On-screen Show (4:3)</PresentationFormat>
  <Paragraphs>441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Courier New</vt:lpstr>
      <vt:lpstr>ＭＳ Ｐゴシック</vt:lpstr>
      <vt:lpstr>Times New Roman</vt:lpstr>
      <vt:lpstr>Wingdings</vt:lpstr>
      <vt:lpstr>Arial</vt:lpstr>
      <vt:lpstr>Quadrant</vt:lpstr>
      <vt:lpstr>CMPE 280 Web UI Design and Development September 14 Class Meeting</vt:lpstr>
      <vt:lpstr>JavaScript Animation</vt:lpstr>
      <vt:lpstr>Temporary Coordinate System</vt:lpstr>
      <vt:lpstr>Scaling</vt:lpstr>
      <vt:lpstr>Scaling, cont’d</vt:lpstr>
      <vt:lpstr>Rotation</vt:lpstr>
      <vt:lpstr>Translation</vt:lpstr>
      <vt:lpstr>Animation Loop</vt:lpstr>
      <vt:lpstr>Animated Rotation</vt:lpstr>
      <vt:lpstr>Animated Rotation, cont’d</vt:lpstr>
      <vt:lpstr>Animated Rotation, cont’d</vt:lpstr>
      <vt:lpstr>Moving Objects</vt:lpstr>
      <vt:lpstr>Moving Objects, cont’d</vt:lpstr>
      <vt:lpstr>Keyboard Animation Control</vt:lpstr>
      <vt:lpstr>Keyboard Animation Control, cont’d</vt:lpstr>
      <vt:lpstr>Keyboard Animation Control, cont’d</vt:lpstr>
      <vt:lpstr>Mouse Events</vt:lpstr>
      <vt:lpstr>Mouse Animation Control</vt:lpstr>
      <vt:lpstr>Mouse Animation Control, cont’d</vt:lpstr>
      <vt:lpstr>Mouse Animation Control, cont’d</vt:lpstr>
      <vt:lpstr>Mouse Animation Control, cont’d</vt:lpstr>
      <vt:lpstr>Animated Menus</vt:lpstr>
      <vt:lpstr>Animated Menus: Example 1</vt:lpstr>
      <vt:lpstr>Animated Menus: Example 1, cont’d</vt:lpstr>
      <vt:lpstr>Animated Menus: Example 1, cont’d</vt:lpstr>
      <vt:lpstr>Animated Menus: Example 2</vt:lpstr>
      <vt:lpstr>Review for Midterm #1</vt:lpstr>
      <vt:lpstr>Review for Midterm #1, cont’d</vt:lpstr>
      <vt:lpstr>Review for Midterm #1, cont’d</vt:lpstr>
      <vt:lpstr>Review for Midterm #1, cont’d</vt:lpstr>
      <vt:lpstr>Review for Midterm #1, cont’d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295</cp:revision>
  <dcterms:created xsi:type="dcterms:W3CDTF">2008-01-12T03:52:55Z</dcterms:created>
  <dcterms:modified xsi:type="dcterms:W3CDTF">2017-09-14T05:50:49Z</dcterms:modified>
</cp:coreProperties>
</file>