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Roboto Black"/>
      <p:bold r:id="rId16"/>
      <p:boldItalic r:id="rId17"/>
    </p:embeddedFont>
    <p:embeddedFont>
      <p:font typeface="Proxima Nova"/>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ProximaNova-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ProximaNova-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Black-boldItalic.fntdata"/><Relationship Id="rId16" Type="http://schemas.openxmlformats.org/officeDocument/2006/relationships/font" Target="fonts/RobotoBlack-bold.fntdata"/><Relationship Id="rId5" Type="http://schemas.openxmlformats.org/officeDocument/2006/relationships/notesMaster" Target="notesMasters/notesMaster1.xml"/><Relationship Id="rId19" Type="http://schemas.openxmlformats.org/officeDocument/2006/relationships/font" Target="fonts/ProximaNova-bold.fntdata"/><Relationship Id="rId6" Type="http://schemas.openxmlformats.org/officeDocument/2006/relationships/slide" Target="slides/slide1.xml"/><Relationship Id="rId18" Type="http://schemas.openxmlformats.org/officeDocument/2006/relationships/font" Target="fonts/ProximaNova-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29f7373450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29f7373450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129f7373450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129f7373450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2a334b11d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2a334b11d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29f737345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29f737345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29f7373450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29f7373450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2a334b11d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2a334b11d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29f7373450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29f7373450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29f737345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29f737345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29f7373450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29f7373450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14:flip dir="l"/>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nvSpPr>
        <p:spPr>
          <a:xfrm>
            <a:off x="231575" y="3178725"/>
            <a:ext cx="3642000" cy="12774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u="sng">
                <a:solidFill>
                  <a:schemeClr val="dk1"/>
                </a:solidFill>
                <a:latin typeface="Proxima Nova"/>
                <a:ea typeface="Proxima Nova"/>
                <a:cs typeface="Proxima Nova"/>
                <a:sym typeface="Proxima Nova"/>
              </a:rPr>
              <a:t>Guided by</a:t>
            </a:r>
            <a:r>
              <a:rPr lang="en" sz="1500">
                <a:solidFill>
                  <a:schemeClr val="dk1"/>
                </a:solidFill>
                <a:latin typeface="Proxima Nova"/>
                <a:ea typeface="Proxima Nova"/>
                <a:cs typeface="Proxima Nova"/>
                <a:sym typeface="Proxima Nova"/>
              </a:rPr>
              <a:t>:</a:t>
            </a:r>
            <a:endParaRPr sz="1500">
              <a:solidFill>
                <a:schemeClr val="dk1"/>
              </a:solidFill>
              <a:latin typeface="Proxima Nova"/>
              <a:ea typeface="Proxima Nova"/>
              <a:cs typeface="Proxima Nova"/>
              <a:sym typeface="Proxima Nova"/>
            </a:endParaRPr>
          </a:p>
          <a:p>
            <a:pPr indent="0" lvl="0" marL="0" rtl="0" algn="l">
              <a:spcBef>
                <a:spcPts val="0"/>
              </a:spcBef>
              <a:spcAft>
                <a:spcPts val="0"/>
              </a:spcAft>
              <a:buNone/>
            </a:pPr>
            <a:r>
              <a:t/>
            </a:r>
            <a:endParaRPr sz="1500">
              <a:solidFill>
                <a:schemeClr val="dk1"/>
              </a:solidFill>
              <a:latin typeface="Proxima Nova"/>
              <a:ea typeface="Proxima Nova"/>
              <a:cs typeface="Proxima Nova"/>
              <a:sym typeface="Proxima Nova"/>
            </a:endParaRPr>
          </a:p>
          <a:p>
            <a:pPr indent="0" lvl="0" marL="0" rtl="0" algn="l">
              <a:spcBef>
                <a:spcPts val="0"/>
              </a:spcBef>
              <a:spcAft>
                <a:spcPts val="0"/>
              </a:spcAft>
              <a:buNone/>
            </a:pPr>
            <a:r>
              <a:rPr b="1" lang="en" sz="1500">
                <a:solidFill>
                  <a:schemeClr val="accent3"/>
                </a:solidFill>
                <a:latin typeface="Proxima Nova"/>
                <a:ea typeface="Proxima Nova"/>
                <a:cs typeface="Proxima Nova"/>
                <a:sym typeface="Proxima Nova"/>
              </a:rPr>
              <a:t>Dr. Barnana Baruah</a:t>
            </a:r>
            <a:endParaRPr b="1" sz="15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accent3"/>
                </a:solidFill>
                <a:latin typeface="Proxima Nova"/>
                <a:ea typeface="Proxima Nova"/>
                <a:cs typeface="Proxima Nova"/>
                <a:sym typeface="Proxima Nova"/>
              </a:rPr>
              <a:t>Associate Professor</a:t>
            </a:r>
            <a:endParaRPr sz="1300">
              <a:solidFill>
                <a:schemeClr val="accent3"/>
              </a:solidFill>
              <a:latin typeface="Proxima Nova"/>
              <a:ea typeface="Proxima Nova"/>
              <a:cs typeface="Proxima Nova"/>
              <a:sym typeface="Proxima Nova"/>
            </a:endParaRPr>
          </a:p>
          <a:p>
            <a:pPr indent="0" lvl="0" marL="0" rtl="0" algn="l">
              <a:spcBef>
                <a:spcPts val="0"/>
              </a:spcBef>
              <a:spcAft>
                <a:spcPts val="0"/>
              </a:spcAft>
              <a:buNone/>
            </a:pPr>
            <a:r>
              <a:rPr lang="en" sz="1300">
                <a:solidFill>
                  <a:schemeClr val="accent3"/>
                </a:solidFill>
                <a:latin typeface="Proxima Nova"/>
                <a:ea typeface="Proxima Nova"/>
                <a:cs typeface="Proxima Nova"/>
                <a:sym typeface="Proxima Nova"/>
              </a:rPr>
              <a:t>Department of IT,CSE</a:t>
            </a:r>
            <a:endParaRPr sz="900">
              <a:latin typeface="Proxima Nova"/>
              <a:ea typeface="Proxima Nova"/>
              <a:cs typeface="Proxima Nova"/>
              <a:sym typeface="Proxima Nova"/>
            </a:endParaRPr>
          </a:p>
        </p:txBody>
      </p:sp>
      <p:sp>
        <p:nvSpPr>
          <p:cNvPr id="60" name="Google Shape;60;p13"/>
          <p:cNvSpPr txBox="1"/>
          <p:nvPr>
            <p:ph type="ctrTitle"/>
          </p:nvPr>
        </p:nvSpPr>
        <p:spPr>
          <a:xfrm>
            <a:off x="824000" y="175425"/>
            <a:ext cx="4255500" cy="1649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b="0" lang="en" sz="5000">
                <a:latin typeface="Roboto Black"/>
                <a:ea typeface="Roboto Black"/>
                <a:cs typeface="Roboto Black"/>
                <a:sym typeface="Roboto Black"/>
              </a:rPr>
              <a:t>MAJOR PROJECT</a:t>
            </a:r>
            <a:endParaRPr b="0" sz="5000">
              <a:latin typeface="Roboto Black"/>
              <a:ea typeface="Roboto Black"/>
              <a:cs typeface="Roboto Black"/>
              <a:sym typeface="Roboto Black"/>
            </a:endParaRPr>
          </a:p>
        </p:txBody>
      </p:sp>
      <p:sp>
        <p:nvSpPr>
          <p:cNvPr id="61" name="Google Shape;61;p13"/>
          <p:cNvSpPr txBox="1"/>
          <p:nvPr>
            <p:ph idx="1" type="subTitle"/>
          </p:nvPr>
        </p:nvSpPr>
        <p:spPr>
          <a:xfrm>
            <a:off x="3986100" y="1461250"/>
            <a:ext cx="4910100" cy="1464300"/>
          </a:xfrm>
          <a:prstGeom prst="rect">
            <a:avLst/>
          </a:prstGeom>
          <a:solidFill>
            <a:schemeClr val="lt1"/>
          </a:solidFill>
        </p:spPr>
        <p:txBody>
          <a:bodyPr anchorCtr="0" anchor="t" bIns="91425" lIns="91425" spcFirstLastPara="1" rIns="91425" wrap="square" tIns="91425">
            <a:normAutofit/>
          </a:bodyPr>
          <a:lstStyle/>
          <a:p>
            <a:pPr indent="0" lvl="0" marL="0" rtl="0" algn="l">
              <a:spcBef>
                <a:spcPts val="0"/>
              </a:spcBef>
              <a:spcAft>
                <a:spcPts val="0"/>
              </a:spcAft>
              <a:buSzPts val="275"/>
              <a:buNone/>
            </a:pPr>
            <a:r>
              <a:rPr b="1" lang="en" sz="2972">
                <a:solidFill>
                  <a:schemeClr val="dk1"/>
                </a:solidFill>
              </a:rPr>
              <a:t>HOSTEL MANAGEMENT SYSTEM</a:t>
            </a:r>
            <a:endParaRPr b="1" sz="2972">
              <a:solidFill>
                <a:schemeClr val="dk1"/>
              </a:solidFill>
            </a:endParaRPr>
          </a:p>
          <a:p>
            <a:pPr indent="0" lvl="0" marL="0" rtl="0" algn="l">
              <a:spcBef>
                <a:spcPts val="0"/>
              </a:spcBef>
              <a:spcAft>
                <a:spcPts val="0"/>
              </a:spcAft>
              <a:buSzPts val="275"/>
              <a:buNone/>
            </a:pPr>
            <a:r>
              <a:t/>
            </a:r>
            <a:endParaRPr b="1" sz="100">
              <a:solidFill>
                <a:schemeClr val="dk1"/>
              </a:solidFill>
            </a:endParaRPr>
          </a:p>
        </p:txBody>
      </p:sp>
      <p:sp>
        <p:nvSpPr>
          <p:cNvPr id="62" name="Google Shape;62;p13"/>
          <p:cNvSpPr txBox="1"/>
          <p:nvPr/>
        </p:nvSpPr>
        <p:spPr>
          <a:xfrm>
            <a:off x="3986100" y="3178725"/>
            <a:ext cx="4910100" cy="1339200"/>
          </a:xfrm>
          <a:prstGeom prst="rect">
            <a:avLst/>
          </a:prstGeom>
          <a:solidFill>
            <a:schemeClr val="lt2"/>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500">
                <a:solidFill>
                  <a:schemeClr val="accent3"/>
                </a:solidFill>
                <a:highlight>
                  <a:schemeClr val="lt2"/>
                </a:highlight>
                <a:latin typeface="Proxima Nova"/>
                <a:ea typeface="Proxima Nova"/>
                <a:cs typeface="Proxima Nova"/>
                <a:sym typeface="Proxima Nova"/>
              </a:rPr>
              <a:t>Sayanka Sikhar Barman </a:t>
            </a:r>
            <a:r>
              <a:rPr lang="en" sz="1500">
                <a:solidFill>
                  <a:schemeClr val="accent3"/>
                </a:solidFill>
                <a:highlight>
                  <a:schemeClr val="lt2"/>
                </a:highlight>
                <a:latin typeface="Proxima Nova"/>
                <a:ea typeface="Proxima Nova"/>
                <a:cs typeface="Proxima Nova"/>
                <a:sym typeface="Proxima Nova"/>
              </a:rPr>
              <a:t>(ET18BTHCS001)</a:t>
            </a:r>
            <a:endParaRPr sz="1500">
              <a:solidFill>
                <a:schemeClr val="accent3"/>
              </a:solidFill>
              <a:highlight>
                <a:schemeClr val="lt2"/>
              </a:highlight>
              <a:latin typeface="Proxima Nova"/>
              <a:ea typeface="Proxima Nova"/>
              <a:cs typeface="Proxima Nova"/>
              <a:sym typeface="Proxima Nova"/>
            </a:endParaRPr>
          </a:p>
          <a:p>
            <a:pPr indent="0" lvl="0" marL="0" rtl="0" algn="l">
              <a:spcBef>
                <a:spcPts val="0"/>
              </a:spcBef>
              <a:spcAft>
                <a:spcPts val="0"/>
              </a:spcAft>
              <a:buNone/>
            </a:pPr>
            <a:r>
              <a:rPr b="1" lang="en" sz="1500">
                <a:solidFill>
                  <a:schemeClr val="accent3"/>
                </a:solidFill>
                <a:highlight>
                  <a:schemeClr val="lt2"/>
                </a:highlight>
                <a:latin typeface="Proxima Nova"/>
                <a:ea typeface="Proxima Nova"/>
                <a:cs typeface="Proxima Nova"/>
                <a:sym typeface="Proxima Nova"/>
              </a:rPr>
              <a:t>Rohit Kumar Singh </a:t>
            </a:r>
            <a:r>
              <a:rPr lang="en" sz="1500">
                <a:solidFill>
                  <a:schemeClr val="accent3"/>
                </a:solidFill>
                <a:highlight>
                  <a:schemeClr val="lt2"/>
                </a:highlight>
                <a:latin typeface="Proxima Nova"/>
                <a:ea typeface="Proxima Nova"/>
                <a:cs typeface="Proxima Nova"/>
                <a:sym typeface="Proxima Nova"/>
              </a:rPr>
              <a:t>(ET18BTHCS009)</a:t>
            </a:r>
            <a:endParaRPr sz="1500">
              <a:solidFill>
                <a:schemeClr val="accent3"/>
              </a:solidFill>
              <a:highlight>
                <a:schemeClr val="lt2"/>
              </a:highlight>
              <a:latin typeface="Proxima Nova"/>
              <a:ea typeface="Proxima Nova"/>
              <a:cs typeface="Proxima Nova"/>
              <a:sym typeface="Proxima Nova"/>
            </a:endParaRPr>
          </a:p>
          <a:p>
            <a:pPr indent="0" lvl="0" marL="0" rtl="0" algn="l">
              <a:spcBef>
                <a:spcPts val="0"/>
              </a:spcBef>
              <a:spcAft>
                <a:spcPts val="0"/>
              </a:spcAft>
              <a:buNone/>
            </a:pPr>
            <a:r>
              <a:rPr b="1" lang="en" sz="1500">
                <a:solidFill>
                  <a:schemeClr val="accent3"/>
                </a:solidFill>
                <a:highlight>
                  <a:schemeClr val="lt2"/>
                </a:highlight>
                <a:latin typeface="Proxima Nova"/>
                <a:ea typeface="Proxima Nova"/>
                <a:cs typeface="Proxima Nova"/>
                <a:sym typeface="Proxima Nova"/>
              </a:rPr>
              <a:t>Mushtaq Mohd Rejowan </a:t>
            </a:r>
            <a:r>
              <a:rPr lang="en" sz="1500">
                <a:solidFill>
                  <a:schemeClr val="accent3"/>
                </a:solidFill>
                <a:highlight>
                  <a:schemeClr val="lt2"/>
                </a:highlight>
                <a:latin typeface="Proxima Nova"/>
                <a:ea typeface="Proxima Nova"/>
                <a:cs typeface="Proxima Nova"/>
                <a:sym typeface="Proxima Nova"/>
              </a:rPr>
              <a:t>(ET18BTHCS035)</a:t>
            </a:r>
            <a:endParaRPr sz="1500">
              <a:solidFill>
                <a:schemeClr val="accent3"/>
              </a:solidFill>
              <a:highlight>
                <a:schemeClr val="lt2"/>
              </a:highlight>
              <a:latin typeface="Proxima Nova"/>
              <a:ea typeface="Proxima Nova"/>
              <a:cs typeface="Proxima Nova"/>
              <a:sym typeface="Proxima Nova"/>
            </a:endParaRPr>
          </a:p>
          <a:p>
            <a:pPr indent="0" lvl="0" marL="0" rtl="0" algn="l">
              <a:spcBef>
                <a:spcPts val="0"/>
              </a:spcBef>
              <a:spcAft>
                <a:spcPts val="0"/>
              </a:spcAft>
              <a:buNone/>
            </a:pPr>
            <a:r>
              <a:rPr b="1" lang="en" sz="1500">
                <a:solidFill>
                  <a:schemeClr val="accent3"/>
                </a:solidFill>
                <a:highlight>
                  <a:schemeClr val="lt2"/>
                </a:highlight>
                <a:latin typeface="Proxima Nova"/>
                <a:ea typeface="Proxima Nova"/>
                <a:cs typeface="Proxima Nova"/>
                <a:sym typeface="Proxima Nova"/>
              </a:rPr>
              <a:t>Arpita Gogoi </a:t>
            </a:r>
            <a:r>
              <a:rPr lang="en" sz="1500">
                <a:solidFill>
                  <a:schemeClr val="accent3"/>
                </a:solidFill>
                <a:highlight>
                  <a:schemeClr val="lt2"/>
                </a:highlight>
                <a:latin typeface="Proxima Nova"/>
                <a:ea typeface="Proxima Nova"/>
                <a:cs typeface="Proxima Nova"/>
                <a:sym typeface="Proxima Nova"/>
              </a:rPr>
              <a:t>(ET18BTHCS046)</a:t>
            </a:r>
            <a:endParaRPr sz="1500">
              <a:solidFill>
                <a:schemeClr val="accent3"/>
              </a:solidFill>
              <a:highlight>
                <a:schemeClr val="lt2"/>
              </a:highlight>
              <a:latin typeface="Proxima Nova"/>
              <a:ea typeface="Proxima Nova"/>
              <a:cs typeface="Proxima Nova"/>
              <a:sym typeface="Proxima Nova"/>
            </a:endParaRPr>
          </a:p>
          <a:p>
            <a:pPr indent="0" lvl="0" marL="0" rtl="0" algn="l">
              <a:spcBef>
                <a:spcPts val="0"/>
              </a:spcBef>
              <a:spcAft>
                <a:spcPts val="0"/>
              </a:spcAft>
              <a:buNone/>
            </a:pPr>
            <a:r>
              <a:rPr b="1" lang="en" sz="1500">
                <a:solidFill>
                  <a:schemeClr val="accent3"/>
                </a:solidFill>
                <a:highlight>
                  <a:schemeClr val="lt2"/>
                </a:highlight>
                <a:latin typeface="Proxima Nova"/>
                <a:ea typeface="Proxima Nova"/>
                <a:cs typeface="Proxima Nova"/>
                <a:sym typeface="Proxima Nova"/>
              </a:rPr>
              <a:t>Udit Kashyap Barman </a:t>
            </a:r>
            <a:r>
              <a:rPr lang="en" sz="1500">
                <a:solidFill>
                  <a:schemeClr val="accent3"/>
                </a:solidFill>
                <a:highlight>
                  <a:schemeClr val="lt2"/>
                </a:highlight>
                <a:latin typeface="Proxima Nova"/>
                <a:ea typeface="Proxima Nova"/>
                <a:cs typeface="Proxima Nova"/>
                <a:sym typeface="Proxima Nova"/>
              </a:rPr>
              <a:t>(ET18BTHCS047)</a:t>
            </a:r>
            <a:endParaRPr sz="1500">
              <a:solidFill>
                <a:schemeClr val="accent3"/>
              </a:solidFill>
              <a:highlight>
                <a:schemeClr val="lt2"/>
              </a:highlight>
              <a:latin typeface="Proxima Nova"/>
              <a:ea typeface="Proxima Nova"/>
              <a:cs typeface="Proxima Nova"/>
              <a:sym typeface="Proxima Nov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4" name="Shape 114"/>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4"/>
          <p:cNvSpPr txBox="1"/>
          <p:nvPr>
            <p:ph idx="1" type="body"/>
          </p:nvPr>
        </p:nvSpPr>
        <p:spPr>
          <a:xfrm>
            <a:off x="311700" y="1625225"/>
            <a:ext cx="8520600" cy="29436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highlight>
                  <a:schemeClr val="lt1"/>
                </a:highlight>
              </a:rPr>
              <a:t>System for management registration in a hostel</a:t>
            </a:r>
            <a:endParaRPr b="1" sz="2000">
              <a:highlight>
                <a:schemeClr val="lt1"/>
              </a:highlight>
            </a:endParaRPr>
          </a:p>
          <a:p>
            <a:pPr indent="-355600" lvl="0" marL="457200" rtl="0" algn="l">
              <a:spcBef>
                <a:spcPts val="0"/>
              </a:spcBef>
              <a:spcAft>
                <a:spcPts val="0"/>
              </a:spcAft>
              <a:buSzPts val="2000"/>
              <a:buChar char="●"/>
            </a:pPr>
            <a:r>
              <a:rPr b="1" lang="en" sz="2000">
                <a:highlight>
                  <a:schemeClr val="lt1"/>
                </a:highlight>
              </a:rPr>
              <a:t>To make the process smooth and easy</a:t>
            </a:r>
            <a:endParaRPr b="1" sz="2000">
              <a:highlight>
                <a:schemeClr val="lt1"/>
              </a:highlight>
            </a:endParaRPr>
          </a:p>
          <a:p>
            <a:pPr indent="-355600" lvl="0" marL="457200" rtl="0" algn="l">
              <a:spcBef>
                <a:spcPts val="0"/>
              </a:spcBef>
              <a:spcAft>
                <a:spcPts val="0"/>
              </a:spcAft>
              <a:buSzPts val="2000"/>
              <a:buChar char="●"/>
            </a:pPr>
            <a:r>
              <a:rPr b="1" lang="en" sz="2000">
                <a:highlight>
                  <a:schemeClr val="lt1"/>
                </a:highlight>
              </a:rPr>
              <a:t>Reduce time by dropping traditional paperwork system</a:t>
            </a:r>
            <a:endParaRPr b="1" sz="2000">
              <a:highlight>
                <a:schemeClr val="lt1"/>
              </a:highlight>
            </a:endParaRPr>
          </a:p>
          <a:p>
            <a:pPr indent="-355600" lvl="0" marL="457200" rtl="0" algn="l">
              <a:spcBef>
                <a:spcPts val="0"/>
              </a:spcBef>
              <a:spcAft>
                <a:spcPts val="0"/>
              </a:spcAft>
              <a:buSzPts val="2000"/>
              <a:buChar char="●"/>
            </a:pPr>
            <a:r>
              <a:rPr b="1" lang="en" sz="2000">
                <a:highlight>
                  <a:schemeClr val="lt1"/>
                </a:highlight>
              </a:rPr>
              <a:t>Ensure safety during emergency situations</a:t>
            </a:r>
            <a:endParaRPr b="1" sz="2000">
              <a:highlight>
                <a:schemeClr val="lt1"/>
              </a:highlight>
            </a:endParaRPr>
          </a:p>
          <a:p>
            <a:pPr indent="-355600" lvl="0" marL="457200" rtl="0" algn="l">
              <a:spcBef>
                <a:spcPts val="0"/>
              </a:spcBef>
              <a:spcAft>
                <a:spcPts val="0"/>
              </a:spcAft>
              <a:buSzPts val="2000"/>
              <a:buChar char="●"/>
            </a:pPr>
            <a:r>
              <a:rPr b="1" lang="en" sz="2000">
                <a:highlight>
                  <a:schemeClr val="lt1"/>
                </a:highlight>
              </a:rPr>
              <a:t>To make the process online</a:t>
            </a:r>
            <a:endParaRPr b="1" sz="2000">
              <a:highlight>
                <a:schemeClr val="lt1"/>
              </a:highlight>
            </a:endParaRPr>
          </a:p>
          <a:p>
            <a:pPr indent="0" lvl="0" marL="457200" rtl="0" algn="l">
              <a:spcBef>
                <a:spcPts val="1200"/>
              </a:spcBef>
              <a:spcAft>
                <a:spcPts val="0"/>
              </a:spcAft>
              <a:buNone/>
            </a:pPr>
            <a:r>
              <a:t/>
            </a:r>
            <a:endParaRPr b="1" sz="2000">
              <a:highlight>
                <a:schemeClr val="lt1"/>
              </a:highlight>
            </a:endParaRPr>
          </a:p>
          <a:p>
            <a:pPr indent="0" lvl="0" marL="0" rtl="0" algn="l">
              <a:spcBef>
                <a:spcPts val="1200"/>
              </a:spcBef>
              <a:spcAft>
                <a:spcPts val="1200"/>
              </a:spcAft>
              <a:buNone/>
            </a:pPr>
            <a:r>
              <a:t/>
            </a:r>
            <a:endParaRPr b="1" sz="2000">
              <a:highlight>
                <a:schemeClr val="lt1"/>
              </a:highlight>
            </a:endParaRPr>
          </a:p>
        </p:txBody>
      </p:sp>
      <p:sp>
        <p:nvSpPr>
          <p:cNvPr id="68" name="Google Shape;68;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u="sng"/>
              <a:t>OBJECTIVE</a:t>
            </a:r>
            <a:endParaRPr b="1" u="sng"/>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idx="1" type="body"/>
          </p:nvPr>
        </p:nvSpPr>
        <p:spPr>
          <a:xfrm>
            <a:off x="311700" y="1281675"/>
            <a:ext cx="8520600" cy="3287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Hostel management system is the system that manages the student data which can be stored and retrieved easily.</a:t>
            </a:r>
            <a:endParaRPr b="1" sz="2000"/>
          </a:p>
          <a:p>
            <a:pPr indent="-355600" lvl="0" marL="457200" rtl="0" algn="l">
              <a:spcBef>
                <a:spcPts val="0"/>
              </a:spcBef>
              <a:spcAft>
                <a:spcPts val="0"/>
              </a:spcAft>
              <a:buSzPts val="2000"/>
              <a:buChar char="●"/>
            </a:pPr>
            <a:r>
              <a:rPr b="1" lang="en" sz="2000"/>
              <a:t>This system is designed in favour of the students and administration by helping them to save or retrieve the records of the students such as phone no, email id etc. It is a method that is superior to the traditional paper records system.</a:t>
            </a:r>
            <a:endParaRPr b="1" sz="2000"/>
          </a:p>
          <a:p>
            <a:pPr indent="0" lvl="0" marL="457200" rtl="0" algn="l">
              <a:spcBef>
                <a:spcPts val="1200"/>
              </a:spcBef>
              <a:spcAft>
                <a:spcPts val="1200"/>
              </a:spcAft>
              <a:buNone/>
            </a:pPr>
            <a:r>
              <a:t/>
            </a:r>
            <a:endParaRPr b="1" sz="2000"/>
          </a:p>
        </p:txBody>
      </p:sp>
      <p:sp>
        <p:nvSpPr>
          <p:cNvPr id="74" name="Google Shape;7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t>INTRODUCTION</a:t>
            </a:r>
            <a:endParaRPr b="1" sz="2820" u="sng"/>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u="sng"/>
              <a:t>TOOLS &amp; TECHNOLOGIES</a:t>
            </a:r>
            <a:endParaRPr b="1" u="sng"/>
          </a:p>
        </p:txBody>
      </p:sp>
      <p:sp>
        <p:nvSpPr>
          <p:cNvPr id="80" name="Google Shape;80;p16"/>
          <p:cNvSpPr txBox="1"/>
          <p:nvPr>
            <p:ph idx="1" type="body"/>
          </p:nvPr>
        </p:nvSpPr>
        <p:spPr>
          <a:xfrm>
            <a:off x="311700" y="1726800"/>
            <a:ext cx="8520600" cy="28419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HTML/CSS -</a:t>
            </a:r>
            <a:r>
              <a:rPr lang="en" sz="2000"/>
              <a:t> To structure the webpage.</a:t>
            </a:r>
            <a:endParaRPr sz="2000"/>
          </a:p>
          <a:p>
            <a:pPr indent="-355600" lvl="0" marL="457200" rtl="0" algn="l">
              <a:spcBef>
                <a:spcPts val="0"/>
              </a:spcBef>
              <a:spcAft>
                <a:spcPts val="0"/>
              </a:spcAft>
              <a:buSzPts val="2000"/>
              <a:buChar char="●"/>
            </a:pPr>
            <a:r>
              <a:rPr b="1" lang="en" sz="2000"/>
              <a:t>JavaScript -</a:t>
            </a:r>
            <a:r>
              <a:rPr lang="en" sz="2000"/>
              <a:t> To make the content dynamic and creative.</a:t>
            </a:r>
            <a:endParaRPr sz="2000"/>
          </a:p>
          <a:p>
            <a:pPr indent="-355600" lvl="0" marL="457200" rtl="0" algn="l">
              <a:spcBef>
                <a:spcPts val="0"/>
              </a:spcBef>
              <a:spcAft>
                <a:spcPts val="0"/>
              </a:spcAft>
              <a:buSzPts val="2000"/>
              <a:buChar char="●"/>
            </a:pPr>
            <a:r>
              <a:rPr b="1" lang="en" sz="2000"/>
              <a:t>Bootstrap 5 -</a:t>
            </a:r>
            <a:r>
              <a:rPr lang="en" sz="2000"/>
              <a:t> Website designing.</a:t>
            </a:r>
            <a:endParaRPr sz="2000"/>
          </a:p>
          <a:p>
            <a:pPr indent="-355600" lvl="0" marL="457200" rtl="0" algn="l">
              <a:spcBef>
                <a:spcPts val="0"/>
              </a:spcBef>
              <a:spcAft>
                <a:spcPts val="0"/>
              </a:spcAft>
              <a:buSzPts val="2000"/>
              <a:buChar char="●"/>
            </a:pPr>
            <a:r>
              <a:rPr b="1" lang="en" sz="2000"/>
              <a:t>PHP - </a:t>
            </a:r>
            <a:r>
              <a:rPr lang="en" sz="2000"/>
              <a:t>General purpose scripting language.</a:t>
            </a:r>
            <a:endParaRPr sz="2000"/>
          </a:p>
          <a:p>
            <a:pPr indent="-355600" lvl="0" marL="457200" rtl="0" algn="l">
              <a:spcBef>
                <a:spcPts val="0"/>
              </a:spcBef>
              <a:spcAft>
                <a:spcPts val="0"/>
              </a:spcAft>
              <a:buSzPts val="2000"/>
              <a:buChar char="●"/>
            </a:pPr>
            <a:r>
              <a:rPr b="1" lang="en" sz="2000"/>
              <a:t>MySQL - </a:t>
            </a:r>
            <a:r>
              <a:rPr lang="en" sz="2000"/>
              <a:t>To </a:t>
            </a:r>
            <a:r>
              <a:rPr lang="en" sz="2000"/>
              <a:t>interact with the database.</a:t>
            </a:r>
            <a:endParaRPr sz="2000"/>
          </a:p>
          <a:p>
            <a:pPr indent="-355600" lvl="0" marL="457200" rtl="0" algn="l">
              <a:spcBef>
                <a:spcPts val="0"/>
              </a:spcBef>
              <a:spcAft>
                <a:spcPts val="0"/>
              </a:spcAft>
              <a:buSzPts val="2000"/>
              <a:buChar char="●"/>
            </a:pPr>
            <a:r>
              <a:rPr b="1" lang="en" sz="2000"/>
              <a:t>Sublime text/Brackets - </a:t>
            </a:r>
            <a:r>
              <a:rPr lang="en" sz="2000"/>
              <a:t>Source code editor.</a:t>
            </a:r>
            <a:endParaRPr sz="2000"/>
          </a:p>
          <a:p>
            <a:pPr indent="-355600" lvl="0" marL="457200" rtl="0" algn="l">
              <a:spcBef>
                <a:spcPts val="0"/>
              </a:spcBef>
              <a:spcAft>
                <a:spcPts val="0"/>
              </a:spcAft>
              <a:buSzPts val="2000"/>
              <a:buChar char="●"/>
            </a:pPr>
            <a:r>
              <a:rPr b="1" lang="en" sz="2000"/>
              <a:t>XAMPP- </a:t>
            </a:r>
            <a:r>
              <a:rPr lang="en" sz="2000"/>
              <a:t>Cross platform web server.</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u="sng"/>
              <a:t>ARCHITECTURE OF THE SITE</a:t>
            </a:r>
            <a:endParaRPr b="1" u="sng"/>
          </a:p>
        </p:txBody>
      </p:sp>
      <p:pic>
        <p:nvPicPr>
          <p:cNvPr id="86" name="Google Shape;86;p17"/>
          <p:cNvPicPr preferRelativeResize="0"/>
          <p:nvPr/>
        </p:nvPicPr>
        <p:blipFill>
          <a:blip r:embed="rId3">
            <a:alphaModFix/>
          </a:blip>
          <a:stretch>
            <a:fillRect/>
          </a:stretch>
        </p:blipFill>
        <p:spPr>
          <a:xfrm>
            <a:off x="781000" y="1147600"/>
            <a:ext cx="5969275" cy="3746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820" u="sng"/>
              <a:t>DEMONSTRATION</a:t>
            </a:r>
            <a:endParaRPr b="1" sz="2820" u="sng"/>
          </a:p>
        </p:txBody>
      </p:sp>
      <p:sp>
        <p:nvSpPr>
          <p:cNvPr id="92" name="Google Shape;92;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Local Server Link:</a:t>
            </a:r>
            <a:endParaRPr b="1"/>
          </a:p>
          <a:p>
            <a:pPr indent="0" lvl="0" marL="0" rtl="0" algn="l">
              <a:spcBef>
                <a:spcPts val="1200"/>
              </a:spcBef>
              <a:spcAft>
                <a:spcPts val="0"/>
              </a:spcAft>
              <a:buNone/>
            </a:pPr>
            <a:r>
              <a:t/>
            </a:r>
            <a:endParaRPr/>
          </a:p>
          <a:p>
            <a:pPr indent="0" lvl="0" marL="0" rtl="0" algn="l">
              <a:spcBef>
                <a:spcPts val="1200"/>
              </a:spcBef>
              <a:spcAft>
                <a:spcPts val="1200"/>
              </a:spcAft>
              <a:buNone/>
            </a:pPr>
            <a:r>
              <a:rPr lang="en"/>
              <a:t>localhost/hostel/home/index.php</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900" u="sng"/>
              <a:t>BENEFITS</a:t>
            </a:r>
            <a:endParaRPr b="1" sz="2900" u="sng"/>
          </a:p>
        </p:txBody>
      </p:sp>
      <p:sp>
        <p:nvSpPr>
          <p:cNvPr id="98" name="Google Shape;98;p19"/>
          <p:cNvSpPr txBox="1"/>
          <p:nvPr>
            <p:ph idx="1" type="body"/>
          </p:nvPr>
        </p:nvSpPr>
        <p:spPr>
          <a:xfrm>
            <a:off x="311700" y="1468250"/>
            <a:ext cx="8520600" cy="31005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highlight>
                  <a:schemeClr val="lt1"/>
                </a:highlight>
              </a:rPr>
              <a:t>User friendly</a:t>
            </a:r>
            <a:endParaRPr b="1" sz="2000">
              <a:highlight>
                <a:schemeClr val="lt1"/>
              </a:highlight>
            </a:endParaRPr>
          </a:p>
          <a:p>
            <a:pPr indent="-355600" lvl="0" marL="457200" rtl="0" algn="l">
              <a:spcBef>
                <a:spcPts val="0"/>
              </a:spcBef>
              <a:spcAft>
                <a:spcPts val="0"/>
              </a:spcAft>
              <a:buSzPts val="2000"/>
              <a:buChar char="●"/>
            </a:pPr>
            <a:r>
              <a:rPr b="1" lang="en" sz="2000">
                <a:highlight>
                  <a:schemeClr val="lt1"/>
                </a:highlight>
              </a:rPr>
              <a:t>Flexible</a:t>
            </a:r>
            <a:endParaRPr b="1" sz="2000">
              <a:highlight>
                <a:schemeClr val="lt1"/>
              </a:highlight>
            </a:endParaRPr>
          </a:p>
          <a:p>
            <a:pPr indent="-355600" lvl="0" marL="457200" rtl="0" algn="l">
              <a:spcBef>
                <a:spcPts val="0"/>
              </a:spcBef>
              <a:spcAft>
                <a:spcPts val="0"/>
              </a:spcAft>
              <a:buSzPts val="2000"/>
              <a:buChar char="●"/>
            </a:pPr>
            <a:r>
              <a:rPr b="1" lang="en" sz="2000">
                <a:highlight>
                  <a:schemeClr val="lt1"/>
                </a:highlight>
              </a:rPr>
              <a:t>Saves time</a:t>
            </a:r>
            <a:endParaRPr b="1" sz="2000">
              <a:highlight>
                <a:schemeClr val="lt1"/>
              </a:highlight>
            </a:endParaRPr>
          </a:p>
          <a:p>
            <a:pPr indent="-355600" lvl="0" marL="457200" rtl="0" algn="l">
              <a:spcBef>
                <a:spcPts val="0"/>
              </a:spcBef>
              <a:spcAft>
                <a:spcPts val="0"/>
              </a:spcAft>
              <a:buSzPts val="2000"/>
              <a:buChar char="●"/>
            </a:pPr>
            <a:r>
              <a:rPr b="1" lang="en" sz="2000">
                <a:highlight>
                  <a:schemeClr val="lt1"/>
                </a:highlight>
              </a:rPr>
              <a:t>Centralized database</a:t>
            </a:r>
            <a:endParaRPr b="1" sz="2000">
              <a:highlight>
                <a:schemeClr val="lt1"/>
              </a:highlight>
            </a:endParaRPr>
          </a:p>
          <a:p>
            <a:pPr indent="-355600" lvl="0" marL="457200" rtl="0" algn="l">
              <a:spcBef>
                <a:spcPts val="0"/>
              </a:spcBef>
              <a:spcAft>
                <a:spcPts val="0"/>
              </a:spcAft>
              <a:buSzPts val="2000"/>
              <a:buChar char="●"/>
            </a:pPr>
            <a:r>
              <a:rPr b="1" lang="en" sz="2000">
                <a:highlight>
                  <a:schemeClr val="lt1"/>
                </a:highlight>
              </a:rPr>
              <a:t>Secure user information</a:t>
            </a:r>
            <a:endParaRPr b="1" sz="2000">
              <a:highlight>
                <a:schemeClr val="lt1"/>
              </a:highlight>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u="sng"/>
              <a:t>FUTURE PROSPECTS</a:t>
            </a:r>
            <a:endParaRPr b="1" u="sng"/>
          </a:p>
        </p:txBody>
      </p:sp>
      <p:sp>
        <p:nvSpPr>
          <p:cNvPr id="104" name="Google Shape;10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 sz="2000"/>
              <a:t>To add chat feature to the site.</a:t>
            </a:r>
            <a:endParaRPr b="1" sz="2000"/>
          </a:p>
          <a:p>
            <a:pPr indent="-355600" lvl="0" marL="457200" rtl="0" algn="l">
              <a:spcBef>
                <a:spcPts val="0"/>
              </a:spcBef>
              <a:spcAft>
                <a:spcPts val="0"/>
              </a:spcAft>
              <a:buSzPts val="2000"/>
              <a:buChar char="●"/>
            </a:pPr>
            <a:r>
              <a:rPr b="1" lang="en" sz="2000"/>
              <a:t>To add more users related to the operation of a hostel</a:t>
            </a:r>
            <a:endParaRPr b="1" sz="2000"/>
          </a:p>
          <a:p>
            <a:pPr indent="0" lvl="0" marL="457200" rtl="0" algn="l">
              <a:spcBef>
                <a:spcPts val="1200"/>
              </a:spcBef>
              <a:spcAft>
                <a:spcPts val="1200"/>
              </a:spcAft>
              <a:buNone/>
            </a:pPr>
            <a:r>
              <a:t/>
            </a:r>
            <a:endParaRPr b="1"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u="sng"/>
              <a:t>CONCLUSION</a:t>
            </a:r>
            <a:endParaRPr b="1" u="sng"/>
          </a:p>
        </p:txBody>
      </p:sp>
      <p:sp>
        <p:nvSpPr>
          <p:cNvPr id="110" name="Google Shape;110;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2200"/>
              <a:t>This project offers user to complete the process in a simple and interactive manner. The data storage and retrieval process becomes faster and easier for the students and admins. The user is mainly more concerned about the validity of the data that they enter. There are checks on every stage of any new creation, data entry or updation so that the integrity of the data is maintained. </a:t>
            </a:r>
            <a:endParaRPr b="1" sz="2200"/>
          </a:p>
          <a:p>
            <a:pPr indent="0" lvl="0" marL="0" rtl="0" algn="l">
              <a:spcBef>
                <a:spcPts val="1200"/>
              </a:spcBef>
              <a:spcAft>
                <a:spcPts val="0"/>
              </a:spcAft>
              <a:buNone/>
            </a:pPr>
            <a:r>
              <a:rPr b="1" lang="en" sz="2200"/>
              <a:t> </a:t>
            </a:r>
            <a:endParaRPr b="1" sz="2200"/>
          </a:p>
          <a:p>
            <a:pPr indent="0" lvl="0" marL="0" rtl="0" algn="l">
              <a:spcBef>
                <a:spcPts val="1200"/>
              </a:spcBef>
              <a:spcAft>
                <a:spcPts val="1200"/>
              </a:spcAft>
              <a:buNone/>
            </a:pPr>
            <a:r>
              <a:t/>
            </a:r>
            <a:endParaRPr b="1" sz="22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