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hdiICMbTTNJEvt740cNP4hbNY6U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6A03A2A-7025-4B9D-8E5E-AC375DAA9301}">
  <a:tblStyle styleId="{B6A03A2A-7025-4B9D-8E5E-AC375DAA93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“Hello, everyone. My name is Arpita -From Team 1, and </a:t>
            </a:r>
            <a:r>
              <a:rPr lang="en"/>
              <a:t>Today, I'll walk you through our final project where we forecast the Air Quality Index, or AQI, using machine learning.</a:t>
            </a:r>
            <a:endParaRPr/>
          </a:p>
          <a:p>
            <a:pPr indent="0" lvl="0" marL="0" rtl="0" algn="l">
              <a:lnSpc>
                <a:spcPct val="115000"/>
              </a:lnSpc>
              <a:spcBef>
                <a:spcPts val="1200"/>
              </a:spcBef>
              <a:spcAft>
                <a:spcPts val="0"/>
              </a:spcAft>
              <a:buClr>
                <a:schemeClr val="dk1"/>
              </a:buClr>
              <a:buSzPts val="1100"/>
              <a:buFont typeface="Arial"/>
              <a:buNone/>
            </a:pPr>
            <a:r>
              <a:rPr lang="en"/>
              <a:t>Our goal was to use real-world data to predict pollution levels in advance, helping people and cities make smarter decisions for their health and planning.</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When plotting </a:t>
            </a:r>
            <a:r>
              <a:rPr b="1" lang="en">
                <a:solidFill>
                  <a:schemeClr val="dk1"/>
                </a:solidFill>
              </a:rPr>
              <a:t>Population vs. AQI</a:t>
            </a:r>
            <a:r>
              <a:rPr lang="en">
                <a:solidFill>
                  <a:schemeClr val="dk1"/>
                </a:solidFill>
              </a:rPr>
              <a:t>, we observed a clear upward trend — more populous cities tend to have higher AQI values.</a:t>
            </a:r>
            <a:br>
              <a:rPr lang="en">
                <a:solidFill>
                  <a:schemeClr val="dk1"/>
                </a:solidFill>
              </a:rPr>
            </a:br>
            <a:br>
              <a:rPr lang="en">
                <a:solidFill>
                  <a:schemeClr val="dk1"/>
                </a:solidFill>
              </a:rPr>
            </a:br>
            <a:r>
              <a:rPr lang="en">
                <a:solidFill>
                  <a:schemeClr val="dk1"/>
                </a:solidFill>
              </a:rPr>
              <a:t>These insights confirmed that both environmental factors and human activity strongly affect air quality.</a:t>
            </a:r>
            <a:endParaRPr>
              <a:solidFill>
                <a:schemeClr val="dk1"/>
              </a:solidFill>
            </a:endParaRPr>
          </a:p>
          <a:p>
            <a:pPr indent="0" lvl="0" marL="0" rtl="0" algn="l">
              <a:lnSpc>
                <a:spcPct val="100000"/>
              </a:lnSpc>
              <a:spcBef>
                <a:spcPts val="0"/>
              </a:spcBef>
              <a:spcAft>
                <a:spcPts val="0"/>
              </a:spcAft>
              <a:buSzPts val="1100"/>
              <a:buNone/>
            </a:pPr>
            <a:r>
              <a:rPr lang="en">
                <a:solidFill>
                  <a:schemeClr val="dk1"/>
                </a:solidFill>
              </a:rPr>
              <a:t>This understanding guided our feature selection and helped us pick models that can handle non-linear relationships</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After preparing the data, we evaluated three machine learning models: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Decision Tree Regressor</a:t>
            </a:r>
            <a:br>
              <a:rPr b="1" lang="en">
                <a:solidFill>
                  <a:schemeClr val="dk1"/>
                </a:solidFill>
              </a:rPr>
            </a:b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Random Forest Regressor</a:t>
            </a:r>
            <a:br>
              <a:rPr b="1" lang="en">
                <a:solidFill>
                  <a:schemeClr val="dk1"/>
                </a:solidFill>
              </a:rPr>
            </a:b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Linear Regression</a:t>
            </a:r>
            <a:br>
              <a:rPr b="1" lang="en">
                <a:solidFill>
                  <a:schemeClr val="dk1"/>
                </a:solidFill>
              </a:rPr>
            </a:b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performed an </a:t>
            </a:r>
            <a:r>
              <a:rPr b="1" lang="en">
                <a:solidFill>
                  <a:schemeClr val="dk1"/>
                </a:solidFill>
              </a:rPr>
              <a:t>80-20 train-test split</a:t>
            </a:r>
            <a:r>
              <a:rPr lang="en">
                <a:solidFill>
                  <a:schemeClr val="dk1"/>
                </a:solidFill>
              </a:rPr>
              <a:t> to fairly assess the models.</a:t>
            </a:r>
            <a:br>
              <a:rPr lang="en">
                <a:solidFill>
                  <a:schemeClr val="dk1"/>
                </a:solidFill>
              </a:rPr>
            </a:br>
            <a:r>
              <a:rPr lang="en">
                <a:solidFill>
                  <a:schemeClr val="dk1"/>
                </a:solidFill>
              </a:rPr>
              <a:t> Both the Decision Tree and Random Forest models performed similarly with an R² score of around 0.41.</a:t>
            </a:r>
            <a:br>
              <a:rPr lang="en">
                <a:solidFill>
                  <a:schemeClr val="dk1"/>
                </a:solidFill>
              </a:rPr>
            </a:br>
            <a:r>
              <a:rPr lang="en">
                <a:solidFill>
                  <a:schemeClr val="dk1"/>
                </a:solidFill>
              </a:rPr>
              <a:t> However, we chose </a:t>
            </a:r>
            <a:r>
              <a:rPr b="1" lang="en">
                <a:solidFill>
                  <a:schemeClr val="dk1"/>
                </a:solidFill>
              </a:rPr>
              <a:t>Random Forest</a:t>
            </a:r>
            <a:r>
              <a:rPr lang="en">
                <a:solidFill>
                  <a:schemeClr val="dk1"/>
                </a:solidFill>
              </a:rPr>
              <a:t> because it tends to generalize better, avoid overfitting, and provide more stable predictions, especially with noisy real-world data like environmental readings."</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Evaluating the Random Forest model, we achieved the following metrics: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R² Score</a:t>
            </a:r>
            <a:r>
              <a:rPr lang="en">
                <a:solidFill>
                  <a:schemeClr val="dk1"/>
                </a:solidFill>
              </a:rPr>
              <a:t>: 0.41 — meaning the model explained 41% of the variance in AQI values.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Root Mean Squared Error (RMSE)</a:t>
            </a:r>
            <a:r>
              <a:rPr lang="en">
                <a:solidFill>
                  <a:schemeClr val="dk1"/>
                </a:solidFill>
              </a:rPr>
              <a:t>: about 17.02</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Mean Absolute Error (MAE)</a:t>
            </a:r>
            <a:r>
              <a:rPr lang="en">
                <a:solidFill>
                  <a:schemeClr val="dk1"/>
                </a:solidFill>
              </a:rPr>
              <a:t>: about 12.35</a:t>
            </a:r>
            <a:br>
              <a:rPr lang="en">
                <a:solidFill>
                  <a:schemeClr val="dk1"/>
                </a:solidFill>
              </a:rPr>
            </a:br>
            <a:endParaRPr>
              <a:solidFill>
                <a:schemeClr val="dk1"/>
              </a:solidFill>
            </a:endParaRPr>
          </a:p>
          <a:p>
            <a:pPr indent="0" lvl="0" marL="0" rtl="0" algn="l">
              <a:lnSpc>
                <a:spcPct val="115000"/>
              </a:lnSpc>
              <a:spcBef>
                <a:spcPts val="1200"/>
              </a:spcBef>
              <a:spcAft>
                <a:spcPts val="1200"/>
              </a:spcAft>
              <a:buSzPts val="1100"/>
              <a:buNone/>
            </a:pPr>
            <a:r>
              <a:rPr lang="en">
                <a:solidFill>
                  <a:schemeClr val="dk1"/>
                </a:solidFill>
              </a:rPr>
              <a:t>Considering that air pollution levels are influenced by many unpredictable external factors like wildfires.</a:t>
            </a:r>
            <a:br>
              <a:rPr lang="en">
                <a:solidFill>
                  <a:schemeClr val="dk1"/>
                </a:solidFill>
              </a:rPr>
            </a:b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Using the Random Forest model, we also analyzed feature importance to understand what factors drive AQI the most. The top predictors were: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Percentage of Unhealthy Days</a:t>
            </a:r>
            <a:r>
              <a:rPr lang="en">
                <a:solidFill>
                  <a:schemeClr val="dk1"/>
                </a:solidFill>
              </a:rPr>
              <a:t> — the more unhealthy days, the higher the predicted AQI.</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PM2.5 Days Percentage</a:t>
            </a:r>
            <a:r>
              <a:rPr lang="en">
                <a:solidFill>
                  <a:schemeClr val="dk1"/>
                </a:solidFill>
              </a:rPr>
              <a:t> — PM2.5 is known to be one of the most dangerous pollutants.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Population Size</a:t>
            </a:r>
            <a:r>
              <a:rPr lang="en">
                <a:solidFill>
                  <a:schemeClr val="dk1"/>
                </a:solidFill>
              </a:rPr>
              <a:t> — higher population density often leads to higher pollution.</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Interestingly, </a:t>
            </a:r>
            <a:r>
              <a:rPr b="1" lang="en">
                <a:solidFill>
                  <a:schemeClr val="dk1"/>
                </a:solidFill>
              </a:rPr>
              <a:t>seasonal indicators</a:t>
            </a:r>
            <a:r>
              <a:rPr lang="en">
                <a:solidFill>
                  <a:schemeClr val="dk1"/>
                </a:solidFill>
              </a:rPr>
              <a:t> like Winter and Summer also played moderate roles.</a:t>
            </a:r>
            <a:br>
              <a:rPr lang="en">
                <a:solidFill>
                  <a:schemeClr val="dk1"/>
                </a:solidFill>
              </a:rPr>
            </a:br>
            <a:r>
              <a:rPr lang="en">
                <a:solidFill>
                  <a:schemeClr val="dk1"/>
                </a:solidFill>
              </a:rPr>
              <a:t> These findings aligned well with our domain knowledge and early EDA, giving us more confidence in the model’s validity."</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Our final model workflow is simple and user-friendly.</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The user only needs to provide two inputs — the </a:t>
            </a:r>
            <a:r>
              <a:rPr b="1" lang="en">
                <a:solidFill>
                  <a:schemeClr val="dk1"/>
                </a:solidFill>
              </a:rPr>
              <a:t>City</a:t>
            </a:r>
            <a:r>
              <a:rPr lang="en">
                <a:solidFill>
                  <a:schemeClr val="dk1"/>
                </a:solidFill>
              </a:rPr>
              <a:t> and the </a:t>
            </a:r>
            <a:r>
              <a:rPr b="1" lang="en">
                <a:solidFill>
                  <a:schemeClr val="dk1"/>
                </a:solidFill>
              </a:rPr>
              <a:t>Date</a:t>
            </a:r>
            <a:r>
              <a:rPr lang="en">
                <a:solidFill>
                  <a:schemeClr val="dk1"/>
                </a:solidFill>
              </a:rPr>
              <a:t> they are interested in.</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Behind the scenes, the system automatically derives all the necessary features —</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like the season based on the month, the state-level pollution trends, the population estimate, and pollution-specific day percentages like PM2.5 days and unhealthy days.</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Using these derived features, the trained Random Forest model then predicts the expected AQI for that city and month.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automatic feature generation ensures that users don't have to worry about technical details — the model takes care of it and delivers an accurate AQI forecast quickly and efficiently.</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This project took raw AQI data, combined it with demographic and pollutant trends, and produced meaningful insights and predictions through a deployed app.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the Air Quality Index—or AQI—is basically a simple way to tell how clean or polluted the air is. </a:t>
            </a:r>
            <a:br>
              <a:rPr lang="en">
                <a:solidFill>
                  <a:schemeClr val="dk1"/>
                </a:solidFill>
              </a:rPr>
            </a:br>
            <a:r>
              <a:rPr lang="en">
                <a:solidFill>
                  <a:schemeClr val="dk1"/>
                </a:solidFill>
              </a:rPr>
              <a:t>Instead of throwing a bunch of complex pollution data at you, it gives you one number between 0 and 500. </a:t>
            </a:r>
            <a:br>
              <a:rPr lang="en">
                <a:solidFill>
                  <a:schemeClr val="dk1"/>
                </a:solidFill>
              </a:rPr>
            </a:br>
            <a:r>
              <a:rPr lang="en">
                <a:solidFill>
                  <a:schemeClr val="dk1"/>
                </a:solidFill>
              </a:rPr>
              <a:t>Lower numbers mean the air’s good, and the higher it goes, the more hazardous it gets.</a:t>
            </a:r>
            <a:br>
              <a:rPr lang="en">
                <a:solidFill>
                  <a:schemeClr val="dk1"/>
                </a:solidFill>
              </a:rPr>
            </a:br>
            <a:r>
              <a:rPr lang="en">
                <a:solidFill>
                  <a:schemeClr val="dk1"/>
                </a:solidFill>
              </a:rPr>
              <a:t>We’ve all seen AQI warnings pop up in weather apps. But what if we could predict that number days or months in advance? That’s the challenge I took on. The idea was to build a model that helps not just cities, but everyday people decide: is it safe to run outdoors today? Should we issue an alert for seniors? These are the kinds of decisions AQI forecasting can support.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Why it matters?</a:t>
            </a:r>
            <a:br>
              <a:rPr b="1" lang="en">
                <a:solidFill>
                  <a:schemeClr val="dk1"/>
                </a:solidFill>
              </a:rPr>
            </a:br>
            <a:r>
              <a:rPr lang="en">
                <a:solidFill>
                  <a:schemeClr val="dk1"/>
                </a:solidFill>
              </a:rPr>
              <a:t>When AQI is high, it can really mess with people’s breathing—especially kids, older folks, or anyone with asthma or heart issues.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Governments also watch AQI closely. If it spikes, they might issue smog alerts, limit traffic, or even shut down some industrial activity to keep things from getting worse.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Weather plays a big role too. So, AQI isn’t just about pollution—it’s also about how the weather moves it around.</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Air pollution’s a big deal—it impacts everything from our health to how cities run. That’s why being able to predict AQI (Air Quality Index) ahead of time is so important. It lets people know when it’s safe to be outside. And it’s not just about individuals. Cities can actually use this info for smarter planningPlus, AQI and weather are totally linked. So, this project’s all about using machine learning and real data—like pollution levels and population stats—to predict AQI trends. The goal? Give both people and cities a heads-up so they can make healthier choices </a:t>
            </a:r>
            <a:r>
              <a:rPr i="1" lang="en">
                <a:solidFill>
                  <a:schemeClr val="dk1"/>
                </a:solidFill>
              </a:rPr>
              <a:t>before</a:t>
            </a:r>
            <a:r>
              <a:rPr lang="en">
                <a:solidFill>
                  <a:schemeClr val="dk1"/>
                </a:solidFill>
              </a:rPr>
              <a:t> the air gets bad.</a:t>
            </a:r>
            <a:endParaRPr>
              <a:solidFill>
                <a:schemeClr val="dk1"/>
              </a:solidFill>
            </a:endParaRPr>
          </a:p>
          <a:p>
            <a:pPr indent="0" lvl="0" marL="0" rtl="0" algn="l">
              <a:lnSpc>
                <a:spcPct val="100000"/>
              </a:lnSpc>
              <a:spcBef>
                <a:spcPts val="1200"/>
              </a:spcBef>
              <a:spcAft>
                <a:spcPts val="0"/>
              </a:spcAft>
              <a:buSzPts val="1100"/>
              <a:buNone/>
            </a:pPr>
            <a:r>
              <a:t/>
            </a:r>
            <a:endParaRPr b="1">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100"/>
              <a:buNone/>
            </a:pPr>
            <a:r>
              <a:t/>
            </a:r>
            <a:endParaRPr b="1">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To support accurate AQI prediction, I relied on a series of datasets that captured both fine-grained air quality readings and broad environmental context. </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Raw AQI Dataset (</a:t>
            </a:r>
            <a:r>
              <a:rPr b="1" lang="en">
                <a:solidFill>
                  <a:srgbClr val="188038"/>
                </a:solidFill>
              </a:rPr>
              <a:t>capital_cities_aqi.csv</a:t>
            </a:r>
            <a:r>
              <a:rPr b="1" lang="en">
                <a:solidFill>
                  <a:schemeClr val="dk1"/>
                </a:solidFill>
              </a:rPr>
              <a:t>)</a:t>
            </a:r>
            <a:r>
              <a:rPr lang="en">
                <a:solidFill>
                  <a:schemeClr val="dk1"/>
                </a:solidFill>
              </a:rPr>
              <a:t> – Daily AQI readings for U.S. capital cities. This dataset served as the foundation for capturing real-time pollution trends across regions. It was later processed to derive monthly trends.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Monthly Aggregated AQI (</a:t>
            </a:r>
            <a:r>
              <a:rPr b="1" lang="en">
                <a:solidFill>
                  <a:srgbClr val="188038"/>
                </a:solidFill>
              </a:rPr>
              <a:t>monthly_avg_aqi.csv</a:t>
            </a:r>
            <a:r>
              <a:rPr b="1" lang="en">
                <a:solidFill>
                  <a:schemeClr val="dk1"/>
                </a:solidFill>
              </a:rPr>
              <a:t>)</a:t>
            </a:r>
            <a:r>
              <a:rPr lang="en">
                <a:solidFill>
                  <a:schemeClr val="dk1"/>
                </a:solidFill>
              </a:rPr>
              <a:t> – Created by grouping the raw AQI data by city and month. This dataset provided smoothed temporal information and served as the base for merging.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State-Level Pollution Summaries (</a:t>
            </a:r>
            <a:r>
              <a:rPr b="1" lang="en">
                <a:solidFill>
                  <a:srgbClr val="188038"/>
                </a:solidFill>
              </a:rPr>
              <a:t>state_level_aqi.csv</a:t>
            </a:r>
            <a:r>
              <a:rPr b="1" lang="en">
                <a:solidFill>
                  <a:schemeClr val="dk1"/>
                </a:solidFill>
              </a:rPr>
              <a:t>)</a:t>
            </a:r>
            <a:r>
              <a:rPr lang="en">
                <a:solidFill>
                  <a:schemeClr val="dk1"/>
                </a:solidFill>
              </a:rPr>
              <a:t> – Annual pollution and population estimates at the state level. These values included pollutant-specific day counts and demographic context.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Merged Dataset (</a:t>
            </a:r>
            <a:r>
              <a:rPr b="1" lang="en">
                <a:solidFill>
                  <a:srgbClr val="188038"/>
                </a:solidFill>
              </a:rPr>
              <a:t>merged_aqi_dataset.csv</a:t>
            </a:r>
            <a:r>
              <a:rPr b="1" lang="en">
                <a:solidFill>
                  <a:schemeClr val="dk1"/>
                </a:solidFill>
              </a:rPr>
              <a:t>)</a:t>
            </a:r>
            <a:r>
              <a:rPr lang="en">
                <a:solidFill>
                  <a:schemeClr val="dk1"/>
                </a:solidFill>
              </a:rPr>
              <a:t> – Produced by merging monthly AQI data with state-level summaries using </a:t>
            </a:r>
            <a:r>
              <a:rPr lang="en">
                <a:solidFill>
                  <a:srgbClr val="188038"/>
                </a:solidFill>
              </a:rPr>
              <a:t>State</a:t>
            </a:r>
            <a:r>
              <a:rPr lang="en">
                <a:solidFill>
                  <a:schemeClr val="dk1"/>
                </a:solidFill>
              </a:rPr>
              <a:t> and </a:t>
            </a:r>
            <a:r>
              <a:rPr lang="en">
                <a:solidFill>
                  <a:srgbClr val="188038"/>
                </a:solidFill>
              </a:rPr>
              <a:t>Year</a:t>
            </a:r>
            <a:r>
              <a:rPr lang="en">
                <a:solidFill>
                  <a:schemeClr val="dk1"/>
                </a:solidFill>
              </a:rPr>
              <a:t>. This integration enabled each AQI reading to be informed by both time and regional conditions.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Final Modeling Dataset (</a:t>
            </a:r>
            <a:r>
              <a:rPr b="1" lang="en">
                <a:solidFill>
                  <a:srgbClr val="188038"/>
                </a:solidFill>
              </a:rPr>
              <a:t>aqi_model_ready.csv</a:t>
            </a:r>
            <a:r>
              <a:rPr b="1" lang="en">
                <a:solidFill>
                  <a:schemeClr val="dk1"/>
                </a:solidFill>
              </a:rPr>
              <a:t>)</a:t>
            </a:r>
            <a:r>
              <a:rPr lang="en">
                <a:solidFill>
                  <a:schemeClr val="dk1"/>
                </a:solidFill>
              </a:rPr>
              <a:t> – Result of cleaning and feature engineering on the merged dataset. This version was used to train and test machine learning models.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started with daily AQI readings for U.S. capital cities, then aggregated them into monthly averages to reduce noise.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also added state-level pollution summaries and population data to give a broader context.</a:t>
            </a:r>
            <a:endParaRPr>
              <a:solidFill>
                <a:schemeClr val="dk1"/>
              </a:solidFill>
            </a:endParaRPr>
          </a:p>
          <a:p>
            <a:pPr indent="0" lvl="0" marL="0" rtl="0" algn="l">
              <a:lnSpc>
                <a:spcPct val="115000"/>
              </a:lnSpc>
              <a:spcBef>
                <a:spcPts val="1200"/>
              </a:spcBef>
              <a:spcAft>
                <a:spcPts val="0"/>
              </a:spcAft>
              <a:buSzPts val="1100"/>
              <a:buNone/>
            </a:pPr>
            <a:r>
              <a:rPr lang="en">
                <a:solidFill>
                  <a:schemeClr val="dk1"/>
                </a:solidFill>
              </a:rPr>
              <a:t>Merging these datasets allowed us to capture both local trends and regional pollution factors — making the data richer and more useful for modeling..</a:t>
            </a:r>
            <a:endParaRPr>
              <a:solidFill>
                <a:schemeClr val="dk1"/>
              </a:solidFill>
            </a:endParaRPr>
          </a:p>
          <a:p>
            <a:pPr indent="0" lvl="0" marL="0" rtl="0" algn="l">
              <a:lnSpc>
                <a:spcPct val="115000"/>
              </a:lnSpc>
              <a:spcBef>
                <a:spcPts val="1200"/>
              </a:spcBef>
              <a:spcAft>
                <a:spcPts val="0"/>
              </a:spcAft>
              <a:buSzPts val="1100"/>
              <a:buNone/>
            </a:pPr>
            <a:r>
              <a:t/>
            </a:r>
            <a:endParaRPr>
              <a:solidFill>
                <a:schemeClr val="dk1"/>
              </a:solidFill>
            </a:endParaRPr>
          </a:p>
          <a:p>
            <a:pPr indent="0" lvl="0" marL="457200" rtl="0" algn="l">
              <a:lnSpc>
                <a:spcPct val="115000"/>
              </a:lnSpc>
              <a:spcBef>
                <a:spcPts val="1200"/>
              </a:spcBef>
              <a:spcAft>
                <a:spcPts val="1200"/>
              </a:spcAft>
              <a:buSzPts val="1100"/>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04e55d4f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04e55d4f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merging data, we made some practical assumptions.</a:t>
            </a:r>
            <a:endParaRPr/>
          </a:p>
          <a:p>
            <a:pPr indent="0" lvl="0" marL="0" rtl="0" algn="l">
              <a:spcBef>
                <a:spcPts val="0"/>
              </a:spcBef>
              <a:spcAft>
                <a:spcPts val="0"/>
              </a:spcAft>
              <a:buClr>
                <a:schemeClr val="dk1"/>
              </a:buClr>
              <a:buSzPts val="1100"/>
              <a:buFont typeface="Arial"/>
              <a:buNone/>
            </a:pPr>
            <a:r>
              <a:rPr lang="en"/>
              <a:t>We assumed that state-level pollution data could apply uniformly to cities within that state.</a:t>
            </a:r>
            <a:endParaRPr/>
          </a:p>
          <a:p>
            <a:pPr indent="0" lvl="0" marL="0" rtl="0" algn="l">
              <a:spcBef>
                <a:spcPts val="0"/>
              </a:spcBef>
              <a:spcAft>
                <a:spcPts val="0"/>
              </a:spcAft>
              <a:buNone/>
            </a:pPr>
            <a:r>
              <a:rPr lang="en"/>
              <a:t>Also, unless missing months were clearly identified, we treated the dataset as complete.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a:solidFill>
                  <a:schemeClr val="dk1"/>
                </a:solidFill>
              </a:rPr>
              <a:t>To make the data ready for modeling, we first cleaned it by removing missing AQI readings.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We aggregated daily data into monthly averages, handled outliers by capping AQI at 500, and merged in broader pollution and population metrics.</a:t>
            </a:r>
            <a:endParaRPr>
              <a:solidFill>
                <a:schemeClr val="dk1"/>
              </a:solidFill>
            </a:endParaRPr>
          </a:p>
          <a:p>
            <a:pPr indent="0" lvl="0" marL="0" rtl="0" algn="l">
              <a:lnSpc>
                <a:spcPct val="100000"/>
              </a:lnSpc>
              <a:spcBef>
                <a:spcPts val="1200"/>
              </a:spcBef>
              <a:spcAft>
                <a:spcPts val="0"/>
              </a:spcAft>
              <a:buSzPts val="1100"/>
              <a:buNone/>
            </a:pPr>
            <a:r>
              <a:rPr lang="en">
                <a:solidFill>
                  <a:schemeClr val="dk1"/>
                </a:solidFill>
              </a:rPr>
              <a:t>This gave us a stable dataset with around 3,450 records and over 35 useful features — capturing trends across seasons and population sizes.</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solidFill>
                  <a:schemeClr val="dk1"/>
                </a:solidFill>
              </a:rPr>
              <a:t>After cleaning the data, we created new features to improve model accuracy.</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Calculated </a:t>
            </a:r>
            <a:r>
              <a:rPr b="1" lang="en">
                <a:solidFill>
                  <a:schemeClr val="dk1"/>
                </a:solidFill>
              </a:rPr>
              <a:t>% Unhealthy Days</a:t>
            </a:r>
            <a:r>
              <a:rPr lang="en">
                <a:solidFill>
                  <a:schemeClr val="dk1"/>
                </a:solidFill>
              </a:rPr>
              <a:t>, </a:t>
            </a:r>
            <a:r>
              <a:rPr b="1" lang="en">
                <a:solidFill>
                  <a:schemeClr val="dk1"/>
                </a:solidFill>
              </a:rPr>
              <a:t>% PM2.5 Days</a:t>
            </a:r>
            <a:r>
              <a:rPr lang="en">
                <a:solidFill>
                  <a:schemeClr val="dk1"/>
                </a:solidFill>
              </a:rPr>
              <a:t>, and </a:t>
            </a:r>
            <a:r>
              <a:rPr b="1" lang="en">
                <a:solidFill>
                  <a:schemeClr val="dk1"/>
                </a:solidFill>
              </a:rPr>
              <a:t>Total Pollutant Days</a:t>
            </a:r>
            <a:r>
              <a:rPr lang="en">
                <a:solidFill>
                  <a:schemeClr val="dk1"/>
                </a:solidFill>
              </a:rPr>
              <a:t> — all strongly related to AQI.</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Added </a:t>
            </a:r>
            <a:r>
              <a:rPr b="1" lang="en">
                <a:solidFill>
                  <a:schemeClr val="dk1"/>
                </a:solidFill>
              </a:rPr>
              <a:t>season information</a:t>
            </a:r>
            <a:r>
              <a:rPr lang="en">
                <a:solidFill>
                  <a:schemeClr val="dk1"/>
                </a:solidFill>
              </a:rPr>
              <a:t> based on the month and used one-hot encoding for model readability.</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These engineered features helped the model learn pollution patterns more effectively than using raw data alone.</a:t>
            </a:r>
            <a:endParaRPr>
              <a:solidFill>
                <a:schemeClr val="dk1"/>
              </a:solidFill>
            </a:endParaRPr>
          </a:p>
          <a:p>
            <a:pPr indent="0" lvl="0" marL="0" rtl="0" algn="l">
              <a:lnSpc>
                <a:spcPct val="100000"/>
              </a:lnSpc>
              <a:spcBef>
                <a:spcPts val="600"/>
              </a:spcBef>
              <a:spcAft>
                <a:spcPts val="0"/>
              </a:spcAft>
              <a:buSzPts val="1100"/>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Before modeling, we conducted exploratory data analysis to better understand the relationships in the dataset. We found that AQI values were </a:t>
            </a:r>
            <a:r>
              <a:rPr b="1" lang="en">
                <a:solidFill>
                  <a:schemeClr val="dk1"/>
                </a:solidFill>
              </a:rPr>
              <a:t>right-skewed</a:t>
            </a:r>
            <a:r>
              <a:rPr lang="en">
                <a:solidFill>
                  <a:schemeClr val="dk1"/>
                </a:solidFill>
              </a:rPr>
              <a:t>, meaning most cities typically had clean air, but a few had very high pollution levels.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The </a:t>
            </a:r>
            <a:r>
              <a:rPr b="1" lang="en">
                <a:solidFill>
                  <a:schemeClr val="dk1"/>
                </a:solidFill>
              </a:rPr>
              <a:t>correlation heatmap</a:t>
            </a:r>
            <a:r>
              <a:rPr lang="en">
                <a:solidFill>
                  <a:schemeClr val="dk1"/>
                </a:solidFill>
              </a:rPr>
              <a:t> showed strong positive relationships between AQI and features like </a:t>
            </a:r>
            <a:r>
              <a:rPr b="1" lang="en">
                <a:solidFill>
                  <a:schemeClr val="dk1"/>
                </a:solidFill>
              </a:rPr>
              <a:t>population size</a:t>
            </a:r>
            <a:r>
              <a:rPr lang="en">
                <a:solidFill>
                  <a:schemeClr val="dk1"/>
                </a:solidFill>
              </a:rPr>
              <a:t>, </a:t>
            </a:r>
            <a:r>
              <a:rPr b="1" lang="en">
                <a:solidFill>
                  <a:schemeClr val="dk1"/>
                </a:solidFill>
              </a:rPr>
              <a:t>percentage of unhealthy days</a:t>
            </a:r>
            <a:r>
              <a:rPr lang="en">
                <a:solidFill>
                  <a:schemeClr val="dk1"/>
                </a:solidFill>
              </a:rPr>
              <a:t>, and </a:t>
            </a:r>
            <a:r>
              <a:rPr b="1" lang="en">
                <a:solidFill>
                  <a:schemeClr val="dk1"/>
                </a:solidFill>
              </a:rPr>
              <a:t>PM2.5-related days</a:t>
            </a:r>
            <a:r>
              <a:rPr lang="en">
                <a:solidFill>
                  <a:schemeClr val="dk1"/>
                </a:solidFill>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9"/>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405200" y="4041563"/>
            <a:ext cx="8520600" cy="503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800"/>
              </a:spcBef>
              <a:spcAft>
                <a:spcPts val="0"/>
              </a:spcAft>
              <a:buClr>
                <a:schemeClr val="dk1"/>
              </a:buClr>
              <a:buSzPts val="990"/>
              <a:buFont typeface="Arial"/>
              <a:buNone/>
            </a:pPr>
            <a:r>
              <a:t/>
            </a:r>
            <a:endParaRPr b="1" sz="730"/>
          </a:p>
          <a:p>
            <a:pPr indent="0" lvl="0" marL="0" rtl="0" algn="ctr">
              <a:lnSpc>
                <a:spcPct val="100000"/>
              </a:lnSpc>
              <a:spcBef>
                <a:spcPts val="1200"/>
              </a:spcBef>
              <a:spcAft>
                <a:spcPts val="1200"/>
              </a:spcAft>
              <a:buSzPts val="990"/>
              <a:buNone/>
            </a:pPr>
            <a:r>
              <a:rPr lang="en" sz="3000"/>
              <a:t>AQI Prediction Using Machine Learning</a:t>
            </a:r>
            <a:endParaRPr sz="3000"/>
          </a:p>
        </p:txBody>
      </p:sp>
      <p:sp>
        <p:nvSpPr>
          <p:cNvPr id="55" name="Google Shape;55;p1"/>
          <p:cNvSpPr txBox="1"/>
          <p:nvPr>
            <p:ph idx="1" type="subTitle"/>
          </p:nvPr>
        </p:nvSpPr>
        <p:spPr>
          <a:xfrm>
            <a:off x="489375" y="4544972"/>
            <a:ext cx="8520600" cy="5985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800"/>
              </a:spcBef>
              <a:spcAft>
                <a:spcPts val="400"/>
              </a:spcAft>
              <a:buClr>
                <a:schemeClr val="dk1"/>
              </a:buClr>
              <a:buSzPts val="1100"/>
              <a:buFont typeface="Arial"/>
              <a:buNone/>
            </a:pPr>
            <a:r>
              <a:rPr b="1" lang="en" sz="1700">
                <a:solidFill>
                  <a:schemeClr val="dk1"/>
                </a:solidFill>
              </a:rPr>
              <a:t>Forecasting Air Quality Index (AQI) in the USA Using Machine Learning</a:t>
            </a:r>
            <a:endParaRPr/>
          </a:p>
        </p:txBody>
      </p:sp>
      <p:pic>
        <p:nvPicPr>
          <p:cNvPr id="56" name="Google Shape;56;p1"/>
          <p:cNvPicPr preferRelativeResize="0"/>
          <p:nvPr/>
        </p:nvPicPr>
        <p:blipFill rotWithShape="1">
          <a:blip r:embed="rId3">
            <a:alphaModFix/>
          </a:blip>
          <a:srcRect b="0" l="0" r="0" t="0"/>
          <a:stretch/>
        </p:blipFill>
        <p:spPr>
          <a:xfrm>
            <a:off x="2496663" y="0"/>
            <a:ext cx="4150675" cy="2282475"/>
          </a:xfrm>
          <a:prstGeom prst="rect">
            <a:avLst/>
          </a:prstGeom>
          <a:noFill/>
          <a:ln>
            <a:noFill/>
          </a:ln>
        </p:spPr>
      </p:pic>
      <p:graphicFrame>
        <p:nvGraphicFramePr>
          <p:cNvPr id="57" name="Google Shape;57;p1"/>
          <p:cNvGraphicFramePr/>
          <p:nvPr/>
        </p:nvGraphicFramePr>
        <p:xfrm>
          <a:off x="1222625" y="2661975"/>
          <a:ext cx="3000000" cy="3000000"/>
        </p:xfrm>
        <a:graphic>
          <a:graphicData uri="http://schemas.openxmlformats.org/drawingml/2006/table">
            <a:tbl>
              <a:tblPr>
                <a:noFill/>
                <a:tableStyleId>{B6A03A2A-7025-4B9D-8E5E-AC375DAA9301}</a:tableStyleId>
              </a:tblPr>
              <a:tblGrid>
                <a:gridCol w="3442875"/>
                <a:gridCol w="3442875"/>
              </a:tblGrid>
              <a:tr h="313075">
                <a:tc>
                  <a:txBody>
                    <a:bodyPr/>
                    <a:lstStyle/>
                    <a:p>
                      <a:pPr indent="0" lvl="0" marL="0" rtl="0" algn="l">
                        <a:spcBef>
                          <a:spcPts val="0"/>
                        </a:spcBef>
                        <a:spcAft>
                          <a:spcPts val="0"/>
                        </a:spcAft>
                        <a:buNone/>
                      </a:pPr>
                      <a:r>
                        <a:rPr lang="en"/>
                        <a:t>Arpita Madhukar Kalburgi</a:t>
                      </a:r>
                      <a:endParaRPr/>
                    </a:p>
                  </a:txBody>
                  <a:tcPr marT="91425" marB="91425" marR="91425" marL="91425"/>
                </a:tc>
                <a:tc>
                  <a:txBody>
                    <a:bodyPr/>
                    <a:lstStyle/>
                    <a:p>
                      <a:pPr indent="0" lvl="0" marL="0" rtl="0" algn="l">
                        <a:spcBef>
                          <a:spcPts val="0"/>
                        </a:spcBef>
                        <a:spcAft>
                          <a:spcPts val="0"/>
                        </a:spcAft>
                        <a:buNone/>
                      </a:pPr>
                      <a:r>
                        <a:rPr lang="en"/>
                        <a:t>801369964</a:t>
                      </a:r>
                      <a:endParaRPr/>
                    </a:p>
                  </a:txBody>
                  <a:tcPr marT="91425" marB="91425" marR="91425" marL="91425"/>
                </a:tc>
              </a:tr>
              <a:tr h="313075">
                <a:tc>
                  <a:txBody>
                    <a:bodyPr/>
                    <a:lstStyle/>
                    <a:p>
                      <a:pPr indent="0" lvl="0" marL="0" rtl="0" algn="l">
                        <a:spcBef>
                          <a:spcPts val="0"/>
                        </a:spcBef>
                        <a:spcAft>
                          <a:spcPts val="0"/>
                        </a:spcAft>
                        <a:buNone/>
                      </a:pPr>
                      <a:r>
                        <a:rPr lang="en"/>
                        <a:t>Sai Harsha Vunnava</a:t>
                      </a:r>
                      <a:endParaRPr/>
                    </a:p>
                  </a:txBody>
                  <a:tcPr marT="91425" marB="91425" marR="91425" marL="91425"/>
                </a:tc>
                <a:tc>
                  <a:txBody>
                    <a:bodyPr/>
                    <a:lstStyle/>
                    <a:p>
                      <a:pPr indent="0" lvl="0" marL="0" rtl="0" algn="l">
                        <a:spcBef>
                          <a:spcPts val="0"/>
                        </a:spcBef>
                        <a:spcAft>
                          <a:spcPts val="0"/>
                        </a:spcAft>
                        <a:buNone/>
                      </a:pPr>
                      <a:r>
                        <a:rPr lang="en"/>
                        <a:t>801418991</a:t>
                      </a:r>
                      <a:endParaRPr/>
                    </a:p>
                  </a:txBody>
                  <a:tcPr marT="91425" marB="91425" marR="91425" marL="91425"/>
                </a:tc>
              </a:tr>
              <a:tr h="313075">
                <a:tc>
                  <a:txBody>
                    <a:bodyPr/>
                    <a:lstStyle/>
                    <a:p>
                      <a:pPr indent="0" lvl="0" marL="0" rtl="0" algn="l">
                        <a:spcBef>
                          <a:spcPts val="0"/>
                        </a:spcBef>
                        <a:spcAft>
                          <a:spcPts val="0"/>
                        </a:spcAft>
                        <a:buNone/>
                      </a:pPr>
                      <a:r>
                        <a:rPr lang="en"/>
                        <a:t>Prabath Sandhi </a:t>
                      </a:r>
                      <a:endParaRPr/>
                    </a:p>
                  </a:txBody>
                  <a:tcPr marT="91425" marB="91425" marR="91425" marL="91425"/>
                </a:tc>
                <a:tc>
                  <a:txBody>
                    <a:bodyPr/>
                    <a:lstStyle/>
                    <a:p>
                      <a:pPr indent="0" lvl="0" marL="0" rtl="0" algn="l">
                        <a:spcBef>
                          <a:spcPts val="0"/>
                        </a:spcBef>
                        <a:spcAft>
                          <a:spcPts val="0"/>
                        </a:spcAft>
                        <a:buNone/>
                      </a:pPr>
                      <a:r>
                        <a:rPr lang="en"/>
                        <a:t>801420329 </a:t>
                      </a:r>
                      <a:endParaRPr/>
                    </a:p>
                  </a:txBody>
                  <a:tcPr marT="91425" marB="91425" marR="91425" marL="91425"/>
                </a:tc>
              </a:tr>
            </a:tbl>
          </a:graphicData>
        </a:graphic>
      </p:graphicFrame>
      <p:sp>
        <p:nvSpPr>
          <p:cNvPr id="58" name="Google Shape;58;p1"/>
          <p:cNvSpPr txBox="1"/>
          <p:nvPr/>
        </p:nvSpPr>
        <p:spPr>
          <a:xfrm>
            <a:off x="3965175" y="2282475"/>
            <a:ext cx="1569000" cy="37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2"/>
                </a:solidFill>
              </a:rPr>
              <a:t>Team - 1</a:t>
            </a:r>
            <a:endParaRPr b="1" sz="1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type="title"/>
          </p:nvPr>
        </p:nvSpPr>
        <p:spPr>
          <a:xfrm>
            <a:off x="390025" y="1505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t>Population vs AQI reveals positive trend</a:t>
            </a:r>
            <a:endParaRPr/>
          </a:p>
        </p:txBody>
      </p:sp>
      <p:pic>
        <p:nvPicPr>
          <p:cNvPr id="122" name="Google Shape;122;p10"/>
          <p:cNvPicPr preferRelativeResize="0"/>
          <p:nvPr/>
        </p:nvPicPr>
        <p:blipFill rotWithShape="1">
          <a:blip r:embed="rId3">
            <a:alphaModFix/>
          </a:blip>
          <a:srcRect b="0" l="0" r="0" t="0"/>
          <a:stretch/>
        </p:blipFill>
        <p:spPr>
          <a:xfrm>
            <a:off x="1388900" y="619125"/>
            <a:ext cx="5773475" cy="3905250"/>
          </a:xfrm>
          <a:prstGeom prst="rect">
            <a:avLst/>
          </a:prstGeom>
          <a:noFill/>
          <a:ln>
            <a:noFill/>
          </a:ln>
        </p:spPr>
      </p:pic>
      <p:sp>
        <p:nvSpPr>
          <p:cNvPr id="123" name="Google Shape;123;p10"/>
          <p:cNvSpPr txBox="1"/>
          <p:nvPr/>
        </p:nvSpPr>
        <p:spPr>
          <a:xfrm>
            <a:off x="390025" y="4613675"/>
            <a:ext cx="8520600" cy="376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Larger populations generally correlate with higher AQI values.</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2420"/>
              <a:t>Model Selection &amp; Setup</a:t>
            </a:r>
            <a:endParaRPr b="1" sz="2420"/>
          </a:p>
        </p:txBody>
      </p:sp>
      <p:sp>
        <p:nvSpPr>
          <p:cNvPr id="129" name="Google Shape;129;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Compared: Decision Tree, Random Forest, Linear Regression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Random Forest and Decision Tree performed similarly (R² ≈ 0.41)</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Random Forest selected for better generalization and stability</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80/20 train-test split used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2"/>
          <p:cNvSpPr txBox="1"/>
          <p:nvPr>
            <p:ph type="title"/>
          </p:nvPr>
        </p:nvSpPr>
        <p:spPr>
          <a:xfrm>
            <a:off x="311700" y="2255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Model Evaluation</a:t>
            </a:r>
            <a:endParaRPr b="1"/>
          </a:p>
        </p:txBody>
      </p:sp>
      <p:sp>
        <p:nvSpPr>
          <p:cNvPr id="135" name="Google Shape;135;p12"/>
          <p:cNvSpPr txBox="1"/>
          <p:nvPr>
            <p:ph idx="1" type="body"/>
          </p:nvPr>
        </p:nvSpPr>
        <p:spPr>
          <a:xfrm>
            <a:off x="311700" y="114202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Random Forest achieved R² ≈ 0.41</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RMSE for Random Forest: ~17.02</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MAE for Random Forest: ~12.35</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Random Forest offers balance of accuracy and interpretability</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3"/>
          <p:cNvSpPr txBox="1"/>
          <p:nvPr>
            <p:ph type="title"/>
          </p:nvPr>
        </p:nvSpPr>
        <p:spPr>
          <a:xfrm>
            <a:off x="374425" y="21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Feature Importance</a:t>
            </a:r>
            <a:endParaRPr b="1"/>
          </a:p>
        </p:txBody>
      </p:sp>
      <p:sp>
        <p:nvSpPr>
          <p:cNvPr id="141" name="Google Shape;141;p13"/>
          <p:cNvSpPr txBox="1"/>
          <p:nvPr>
            <p:ph idx="1" type="body"/>
          </p:nvPr>
        </p:nvSpPr>
        <p:spPr>
          <a:xfrm>
            <a:off x="0" y="713400"/>
            <a:ext cx="9144000" cy="44301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Char char="●"/>
            </a:pPr>
            <a:r>
              <a:rPr lang="en">
                <a:solidFill>
                  <a:schemeClr val="dk1"/>
                </a:solidFill>
              </a:rPr>
              <a:t>Random Forest chosen after model comparison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Top predictors: % Unhealthy Days, PM2.5 Days, Population</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Feature importance helped validate domain knowledge</a:t>
            </a:r>
            <a:endParaRPr>
              <a:solidFill>
                <a:schemeClr val="dk1"/>
              </a:solidFill>
            </a:endParaRPr>
          </a:p>
          <a:p>
            <a:pPr indent="0" lvl="0" marL="0" rtl="0" algn="l">
              <a:lnSpc>
                <a:spcPct val="115000"/>
              </a:lnSpc>
              <a:spcBef>
                <a:spcPts val="1200"/>
              </a:spcBef>
              <a:spcAft>
                <a:spcPts val="1200"/>
              </a:spcAft>
              <a:buSzPts val="1800"/>
              <a:buNone/>
            </a:pPr>
            <a:r>
              <a:t/>
            </a:r>
            <a:endParaRPr/>
          </a:p>
        </p:txBody>
      </p:sp>
      <p:pic>
        <p:nvPicPr>
          <p:cNvPr id="142" name="Google Shape;142;p13"/>
          <p:cNvPicPr preferRelativeResize="0"/>
          <p:nvPr/>
        </p:nvPicPr>
        <p:blipFill>
          <a:blip r:embed="rId3">
            <a:alphaModFix/>
          </a:blip>
          <a:stretch>
            <a:fillRect/>
          </a:stretch>
        </p:blipFill>
        <p:spPr>
          <a:xfrm>
            <a:off x="0" y="2074125"/>
            <a:ext cx="4647500" cy="3069375"/>
          </a:xfrm>
          <a:prstGeom prst="rect">
            <a:avLst/>
          </a:prstGeom>
          <a:noFill/>
          <a:ln>
            <a:noFill/>
          </a:ln>
        </p:spPr>
      </p:pic>
      <p:pic>
        <p:nvPicPr>
          <p:cNvPr id="143" name="Google Shape;143;p13"/>
          <p:cNvPicPr preferRelativeResize="0"/>
          <p:nvPr/>
        </p:nvPicPr>
        <p:blipFill>
          <a:blip r:embed="rId4">
            <a:alphaModFix/>
          </a:blip>
          <a:stretch>
            <a:fillRect/>
          </a:stretch>
        </p:blipFill>
        <p:spPr>
          <a:xfrm>
            <a:off x="4716975" y="2074125"/>
            <a:ext cx="4427024" cy="3019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4"/>
          <p:cNvSpPr txBox="1"/>
          <p:nvPr>
            <p:ph type="title"/>
          </p:nvPr>
        </p:nvSpPr>
        <p:spPr>
          <a:xfrm>
            <a:off x="311700" y="-624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Visualization</a:t>
            </a:r>
            <a:endParaRPr b="1"/>
          </a:p>
        </p:txBody>
      </p:sp>
      <p:sp>
        <p:nvSpPr>
          <p:cNvPr id="149" name="Google Shape;149;p14"/>
          <p:cNvSpPr txBox="1"/>
          <p:nvPr>
            <p:ph idx="1" type="body"/>
          </p:nvPr>
        </p:nvSpPr>
        <p:spPr>
          <a:xfrm>
            <a:off x="0" y="368575"/>
            <a:ext cx="9144000" cy="4775100"/>
          </a:xfrm>
          <a:prstGeom prst="rect">
            <a:avLst/>
          </a:prstGeom>
          <a:noFill/>
          <a:ln>
            <a:noFill/>
          </a:ln>
        </p:spPr>
        <p:txBody>
          <a:bodyPr anchorCtr="0" anchor="t" bIns="91425" lIns="91425" spcFirstLastPara="1" rIns="91425" wrap="square" tIns="91425">
            <a:normAutofit fontScale="25000" lnSpcReduction="10000"/>
          </a:bodyPr>
          <a:lstStyle/>
          <a:p>
            <a:pPr indent="0" lvl="0" marL="0" rtl="0" algn="l">
              <a:lnSpc>
                <a:spcPct val="115000"/>
              </a:lnSpc>
              <a:spcBef>
                <a:spcPts val="0"/>
              </a:spcBef>
              <a:spcAft>
                <a:spcPts val="0"/>
              </a:spcAft>
              <a:buClr>
                <a:schemeClr val="dk1"/>
              </a:buClr>
              <a:buSzPts val="275"/>
              <a:buFont typeface="Arial"/>
              <a:buNone/>
            </a:pPr>
            <a:r>
              <a:rPr lang="en" sz="5052">
                <a:solidFill>
                  <a:schemeClr val="dk1"/>
                </a:solidFill>
              </a:rPr>
              <a:t>Deployed AQI predictor </a:t>
            </a:r>
            <a:r>
              <a:rPr lang="en" sz="5052">
                <a:solidFill>
                  <a:schemeClr val="dk1"/>
                </a:solidFill>
              </a:rPr>
              <a:t>Streamlit</a:t>
            </a:r>
            <a:r>
              <a:rPr lang="en" sz="5052">
                <a:solidFill>
                  <a:schemeClr val="dk1"/>
                </a:solidFill>
              </a:rPr>
              <a:t> app</a:t>
            </a:r>
            <a:br>
              <a:rPr lang="en"/>
            </a:br>
            <a:br>
              <a:rPr lang="en"/>
            </a:br>
            <a:br>
              <a:rPr lang="en"/>
            </a:b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t/>
            </a:r>
            <a:endParaRPr/>
          </a:p>
          <a:p>
            <a:pPr indent="0" lvl="0" marL="0" rtl="0" algn="l">
              <a:lnSpc>
                <a:spcPct val="115000"/>
              </a:lnSpc>
              <a:spcBef>
                <a:spcPts val="1200"/>
              </a:spcBef>
              <a:spcAft>
                <a:spcPts val="0"/>
              </a:spcAft>
              <a:buSzPct val="100000"/>
              <a:buNone/>
            </a:pPr>
            <a:r>
              <a:t/>
            </a:r>
            <a:endParaRPr/>
          </a:p>
          <a:p>
            <a:pPr indent="0" lvl="0" marL="0" rtl="0" algn="l">
              <a:spcBef>
                <a:spcPts val="1200"/>
              </a:spcBef>
              <a:spcAft>
                <a:spcPts val="0"/>
              </a:spcAft>
              <a:buSzPct val="61111"/>
              <a:buNone/>
            </a:pPr>
            <a:r>
              <a:t/>
            </a:r>
            <a:endParaRPr/>
          </a:p>
          <a:p>
            <a:pPr indent="0" lvl="0" marL="0" rtl="0" algn="l">
              <a:spcBef>
                <a:spcPts val="1200"/>
              </a:spcBef>
              <a:spcAft>
                <a:spcPts val="0"/>
              </a:spcAft>
              <a:buSzPct val="61111"/>
              <a:buNone/>
            </a:pPr>
            <a:r>
              <a:t/>
            </a:r>
            <a:endParaRPr/>
          </a:p>
          <a:p>
            <a:pPr indent="0" lvl="0" marL="0" rtl="0" algn="l">
              <a:spcBef>
                <a:spcPts val="1200"/>
              </a:spcBef>
              <a:spcAft>
                <a:spcPts val="0"/>
              </a:spcAft>
              <a:buSzPct val="61111"/>
              <a:buNone/>
            </a:pPr>
            <a:r>
              <a:t/>
            </a:r>
            <a:endParaRPr/>
          </a:p>
          <a:p>
            <a:pPr indent="0" lvl="0" marL="0" rtl="0" algn="l">
              <a:spcBef>
                <a:spcPts val="1200"/>
              </a:spcBef>
              <a:spcAft>
                <a:spcPts val="0"/>
              </a:spcAft>
              <a:buSzPct val="61111"/>
              <a:buNone/>
            </a:pPr>
            <a:r>
              <a:t/>
            </a:r>
            <a:endParaRPr/>
          </a:p>
          <a:p>
            <a:pPr indent="0" lvl="0" marL="0" rtl="0" algn="l">
              <a:spcBef>
                <a:spcPts val="1200"/>
              </a:spcBef>
              <a:spcAft>
                <a:spcPts val="0"/>
              </a:spcAft>
              <a:buSzPct val="61111"/>
              <a:buNone/>
            </a:pPr>
            <a:r>
              <a:t/>
            </a:r>
            <a:endParaRPr/>
          </a:p>
          <a:p>
            <a:pPr indent="0" lvl="0" marL="0" rtl="0" algn="l">
              <a:spcBef>
                <a:spcPts val="1200"/>
              </a:spcBef>
              <a:spcAft>
                <a:spcPts val="0"/>
              </a:spcAft>
              <a:buSzPct val="61111"/>
              <a:buNone/>
            </a:pPr>
            <a:r>
              <a:t/>
            </a:r>
            <a:endParaRPr/>
          </a:p>
          <a:p>
            <a:pPr indent="0" lvl="0" marL="0" rtl="0" algn="l">
              <a:spcBef>
                <a:spcPts val="1200"/>
              </a:spcBef>
              <a:spcAft>
                <a:spcPts val="0"/>
              </a:spcAft>
              <a:buSzPct val="61111"/>
              <a:buNone/>
            </a:pPr>
            <a:r>
              <a:t/>
            </a:r>
            <a:endParaRPr/>
          </a:p>
          <a:p>
            <a:pPr indent="0" lvl="0" marL="0" rtl="0" algn="l">
              <a:spcBef>
                <a:spcPts val="1200"/>
              </a:spcBef>
              <a:spcAft>
                <a:spcPts val="0"/>
              </a:spcAft>
              <a:buSzPct val="61111"/>
              <a:buNone/>
            </a:pPr>
            <a:r>
              <a:t/>
            </a:r>
            <a:endParaRPr/>
          </a:p>
          <a:p>
            <a:pPr indent="0" lvl="0" marL="0" rtl="0" algn="l">
              <a:spcBef>
                <a:spcPts val="1200"/>
              </a:spcBef>
              <a:spcAft>
                <a:spcPts val="0"/>
              </a:spcAft>
              <a:buSzPct val="61111"/>
              <a:buNone/>
            </a:pPr>
            <a:r>
              <a:t/>
            </a:r>
            <a:endParaRPr>
              <a:solidFill>
                <a:schemeClr val="dk1"/>
              </a:solidFill>
            </a:endParaRPr>
          </a:p>
          <a:p>
            <a:pPr indent="0" lvl="0" marL="0" rtl="0" algn="l">
              <a:lnSpc>
                <a:spcPct val="100000"/>
              </a:lnSpc>
              <a:spcBef>
                <a:spcPts val="1200"/>
              </a:spcBef>
              <a:spcAft>
                <a:spcPts val="0"/>
              </a:spcAft>
              <a:buSzPts val="275"/>
              <a:buNone/>
            </a:pPr>
            <a:r>
              <a:rPr lang="en" sz="5600">
                <a:solidFill>
                  <a:srgbClr val="1F1F1F"/>
                </a:solidFill>
                <a:highlight>
                  <a:srgbClr val="FFFFFF"/>
                </a:highlight>
              </a:rPr>
              <a:t>Input: City + Date → Automatically derive features → Predict AQI</a:t>
            </a:r>
            <a:endParaRPr sz="7757">
              <a:solidFill>
                <a:schemeClr val="dk1"/>
              </a:solidFill>
            </a:endParaRPr>
          </a:p>
        </p:txBody>
      </p:sp>
      <p:pic>
        <p:nvPicPr>
          <p:cNvPr id="150" name="Google Shape;150;p14"/>
          <p:cNvPicPr preferRelativeResize="0"/>
          <p:nvPr/>
        </p:nvPicPr>
        <p:blipFill>
          <a:blip r:embed="rId3">
            <a:alphaModFix/>
          </a:blip>
          <a:stretch>
            <a:fillRect/>
          </a:stretch>
        </p:blipFill>
        <p:spPr>
          <a:xfrm>
            <a:off x="648225" y="648813"/>
            <a:ext cx="7319751" cy="39399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Conclusion</a:t>
            </a:r>
            <a:endParaRPr b="1"/>
          </a:p>
        </p:txBody>
      </p:sp>
      <p:sp>
        <p:nvSpPr>
          <p:cNvPr id="156" name="Google Shape;15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Built full ML pipeline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Random Forest offered best trade-off</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Model extracts meaningful AQI patterns</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ph type="title"/>
          </p:nvPr>
        </p:nvSpPr>
        <p:spPr>
          <a:xfrm>
            <a:off x="236600" y="0"/>
            <a:ext cx="8832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What is AQI?</a:t>
            </a:r>
            <a:endParaRPr/>
          </a:p>
        </p:txBody>
      </p:sp>
      <p:sp>
        <p:nvSpPr>
          <p:cNvPr id="64" name="Google Shape;64;p2"/>
          <p:cNvSpPr txBox="1"/>
          <p:nvPr>
            <p:ph idx="1" type="body"/>
          </p:nvPr>
        </p:nvSpPr>
        <p:spPr>
          <a:xfrm>
            <a:off x="0" y="664500"/>
            <a:ext cx="6521100" cy="4479300"/>
          </a:xfrm>
          <a:prstGeom prst="rect">
            <a:avLst/>
          </a:prstGeom>
          <a:noFill/>
          <a:ln>
            <a:noFill/>
          </a:ln>
        </p:spPr>
        <p:txBody>
          <a:bodyPr anchorCtr="0" anchor="t" bIns="91425" lIns="91425" spcFirstLastPara="1" rIns="91425" wrap="square" tIns="91425">
            <a:normAutofit/>
          </a:bodyPr>
          <a:lstStyle/>
          <a:p>
            <a:pPr indent="-330200" lvl="0" marL="457200" rtl="0" algn="l">
              <a:lnSpc>
                <a:spcPct val="100000"/>
              </a:lnSpc>
              <a:spcBef>
                <a:spcPts val="1200"/>
              </a:spcBef>
              <a:spcAft>
                <a:spcPts val="0"/>
              </a:spcAft>
              <a:buSzPts val="1600"/>
              <a:buChar char="-"/>
            </a:pPr>
            <a:r>
              <a:rPr lang="en" sz="1600">
                <a:solidFill>
                  <a:schemeClr val="dk1"/>
                </a:solidFill>
              </a:rPr>
              <a:t>AQI is a standardized index for pollution severity (0–500 scale)</a:t>
            </a:r>
            <a:endParaRPr sz="1600">
              <a:solidFill>
                <a:schemeClr val="dk1"/>
              </a:solidFill>
            </a:endParaRPr>
          </a:p>
          <a:p>
            <a:pPr indent="-330200" lvl="0" marL="457200" rtl="0" algn="l">
              <a:lnSpc>
                <a:spcPct val="100000"/>
              </a:lnSpc>
              <a:spcBef>
                <a:spcPts val="0"/>
              </a:spcBef>
              <a:spcAft>
                <a:spcPts val="0"/>
              </a:spcAft>
              <a:buSzPts val="1600"/>
              <a:buChar char="-"/>
            </a:pPr>
            <a:r>
              <a:rPr lang="en" sz="1600">
                <a:solidFill>
                  <a:schemeClr val="dk1"/>
                </a:solidFill>
              </a:rPr>
              <a:t>High AQI = Risk to health, especially for sensitive groups</a:t>
            </a:r>
            <a:endParaRPr sz="1600">
              <a:solidFill>
                <a:schemeClr val="dk1"/>
              </a:solidFill>
            </a:endParaRPr>
          </a:p>
          <a:p>
            <a:pPr indent="-342900" lvl="0" marL="457200" rtl="0" algn="l">
              <a:lnSpc>
                <a:spcPct val="100000"/>
              </a:lnSpc>
              <a:spcBef>
                <a:spcPts val="0"/>
              </a:spcBef>
              <a:spcAft>
                <a:spcPts val="0"/>
              </a:spcAft>
              <a:buSzPts val="1800"/>
              <a:buChar char="-"/>
            </a:pPr>
            <a:r>
              <a:rPr lang="en" sz="1600">
                <a:solidFill>
                  <a:schemeClr val="dk1"/>
                </a:solidFill>
              </a:rPr>
              <a:t>Forecasting AQI helps people and policymakers plan ahead</a:t>
            </a:r>
            <a:br>
              <a:rPr lang="en" sz="976"/>
            </a:br>
            <a:endParaRPr sz="976"/>
          </a:p>
          <a:p>
            <a:pPr indent="0" lvl="0" marL="0" rtl="0" algn="l">
              <a:lnSpc>
                <a:spcPct val="100000"/>
              </a:lnSpc>
              <a:spcBef>
                <a:spcPts val="1200"/>
              </a:spcBef>
              <a:spcAft>
                <a:spcPts val="0"/>
              </a:spcAft>
              <a:buSzPts val="1800"/>
              <a:buNone/>
            </a:pPr>
            <a:r>
              <a:t/>
            </a:r>
            <a:endParaRPr sz="976"/>
          </a:p>
          <a:p>
            <a:pPr indent="0" lvl="0" marL="0" rtl="0" algn="l">
              <a:lnSpc>
                <a:spcPct val="100000"/>
              </a:lnSpc>
              <a:spcBef>
                <a:spcPts val="1200"/>
              </a:spcBef>
              <a:spcAft>
                <a:spcPts val="0"/>
              </a:spcAft>
              <a:buSzPts val="1800"/>
              <a:buNone/>
            </a:pPr>
            <a:r>
              <a:t/>
            </a:r>
            <a:endParaRPr sz="976"/>
          </a:p>
          <a:p>
            <a:pPr indent="0" lvl="0" marL="171450" rtl="0" algn="l">
              <a:lnSpc>
                <a:spcPct val="115000"/>
              </a:lnSpc>
              <a:spcBef>
                <a:spcPts val="1200"/>
              </a:spcBef>
              <a:spcAft>
                <a:spcPts val="1200"/>
              </a:spcAft>
              <a:buSzPts val="1800"/>
              <a:buNone/>
            </a:pPr>
            <a:r>
              <a:rPr lang="en" sz="2500">
                <a:solidFill>
                  <a:schemeClr val="dk1"/>
                </a:solidFill>
              </a:rPr>
              <a:t>Why does it matter?</a:t>
            </a:r>
            <a:br>
              <a:rPr lang="en" sz="2500">
                <a:solidFill>
                  <a:schemeClr val="dk1"/>
                </a:solidFill>
              </a:rPr>
            </a:br>
            <a:r>
              <a:rPr lang="en" sz="1600">
                <a:solidFill>
                  <a:schemeClr val="dk1"/>
                </a:solidFill>
              </a:rPr>
              <a:t>-    Health Warnings</a:t>
            </a:r>
            <a:br>
              <a:rPr lang="en" sz="1600">
                <a:solidFill>
                  <a:schemeClr val="dk1"/>
                </a:solidFill>
              </a:rPr>
            </a:br>
            <a:r>
              <a:rPr lang="en" sz="1600">
                <a:solidFill>
                  <a:schemeClr val="dk1"/>
                </a:solidFill>
              </a:rPr>
              <a:t>-    Government Response</a:t>
            </a:r>
            <a:br>
              <a:rPr lang="en" sz="1600">
                <a:solidFill>
                  <a:schemeClr val="dk1"/>
                </a:solidFill>
              </a:rPr>
            </a:br>
            <a:r>
              <a:rPr lang="en" sz="1600">
                <a:solidFill>
                  <a:schemeClr val="dk1"/>
                </a:solidFill>
              </a:rPr>
              <a:t>-    Planning Activities</a:t>
            </a:r>
            <a:br>
              <a:rPr lang="en" sz="1600">
                <a:solidFill>
                  <a:schemeClr val="dk1"/>
                </a:solidFill>
              </a:rPr>
            </a:br>
            <a:r>
              <a:rPr lang="en" sz="1600">
                <a:solidFill>
                  <a:schemeClr val="dk1"/>
                </a:solidFill>
              </a:rPr>
              <a:t>-    Weather Interplay</a:t>
            </a:r>
            <a:endParaRPr sz="1600">
              <a:solidFill>
                <a:schemeClr val="dk1"/>
              </a:solidFill>
            </a:endParaRPr>
          </a:p>
        </p:txBody>
      </p:sp>
      <p:pic>
        <p:nvPicPr>
          <p:cNvPr id="65" name="Google Shape;65;p2"/>
          <p:cNvPicPr preferRelativeResize="0"/>
          <p:nvPr/>
        </p:nvPicPr>
        <p:blipFill rotWithShape="1">
          <a:blip r:embed="rId3">
            <a:alphaModFix/>
          </a:blip>
          <a:srcRect b="0" l="0" r="0" t="0"/>
          <a:stretch/>
        </p:blipFill>
        <p:spPr>
          <a:xfrm>
            <a:off x="6217475" y="102134"/>
            <a:ext cx="2926525" cy="1744416"/>
          </a:xfrm>
          <a:prstGeom prst="rect">
            <a:avLst/>
          </a:prstGeom>
          <a:noFill/>
          <a:ln>
            <a:noFill/>
          </a:ln>
        </p:spPr>
      </p:pic>
      <p:pic>
        <p:nvPicPr>
          <p:cNvPr id="66" name="Google Shape;66;p2"/>
          <p:cNvPicPr preferRelativeResize="0"/>
          <p:nvPr/>
        </p:nvPicPr>
        <p:blipFill rotWithShape="1">
          <a:blip r:embed="rId4">
            <a:alphaModFix/>
          </a:blip>
          <a:srcRect b="0" l="0" r="0" t="0"/>
          <a:stretch/>
        </p:blipFill>
        <p:spPr>
          <a:xfrm>
            <a:off x="4199319" y="2118025"/>
            <a:ext cx="4979380" cy="302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3"/>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Clr>
                <a:schemeClr val="dk1"/>
              </a:buClr>
              <a:buSzPct val="41509"/>
              <a:buFont typeface="Arial"/>
              <a:buNone/>
            </a:pPr>
            <a:r>
              <a:rPr b="1" lang="en" sz="2650"/>
              <a:t>Introduction &amp; Problem Statement</a:t>
            </a:r>
            <a:endParaRPr b="1" sz="2650"/>
          </a:p>
          <a:p>
            <a:pPr indent="0" lvl="0" marL="0" rtl="0" algn="l">
              <a:lnSpc>
                <a:spcPct val="100000"/>
              </a:lnSpc>
              <a:spcBef>
                <a:spcPts val="400"/>
              </a:spcBef>
              <a:spcAft>
                <a:spcPts val="0"/>
              </a:spcAft>
              <a:buSzPct val="111111"/>
              <a:buNone/>
            </a:pPr>
            <a:r>
              <a:t/>
            </a:r>
            <a:endParaRPr/>
          </a:p>
        </p:txBody>
      </p:sp>
      <p:sp>
        <p:nvSpPr>
          <p:cNvPr id="72" name="Google Shape;72;p3"/>
          <p:cNvSpPr txBox="1"/>
          <p:nvPr>
            <p:ph idx="1" type="body"/>
          </p:nvPr>
        </p:nvSpPr>
        <p:spPr>
          <a:xfrm>
            <a:off x="0" y="572700"/>
            <a:ext cx="5228100" cy="45708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1200"/>
              </a:spcBef>
              <a:spcAft>
                <a:spcPts val="0"/>
              </a:spcAft>
              <a:buSzPct val="112500"/>
              <a:buNone/>
            </a:pPr>
            <a:r>
              <a:rPr lang="en">
                <a:solidFill>
                  <a:schemeClr val="dk1"/>
                </a:solidFill>
              </a:rPr>
              <a:t>Air Quality Index (AQI) plays a vital role across multiple sectors: </a:t>
            </a:r>
            <a:br>
              <a:rPr lang="en">
                <a:solidFill>
                  <a:schemeClr val="dk1"/>
                </a:solidFill>
              </a:rPr>
            </a:br>
            <a:br>
              <a:rPr lang="en">
                <a:solidFill>
                  <a:schemeClr val="dk1"/>
                </a:solidFill>
              </a:rPr>
            </a:br>
            <a:r>
              <a:rPr b="1" lang="en" sz="1600">
                <a:solidFill>
                  <a:schemeClr val="dk1"/>
                </a:solidFill>
              </a:rPr>
              <a:t>Public Health:</a:t>
            </a:r>
            <a:r>
              <a:rPr lang="en" sz="1600">
                <a:solidFill>
                  <a:schemeClr val="dk1"/>
                </a:solidFill>
              </a:rPr>
              <a:t> AQI alerts help individuals, especially those with respiratory illnesses, avoid harmful exposure.</a:t>
            </a:r>
            <a:endParaRPr sz="1600">
              <a:solidFill>
                <a:schemeClr val="dk1"/>
              </a:solidFill>
            </a:endParaRPr>
          </a:p>
          <a:p>
            <a:pPr indent="0" lvl="0" marL="0" rtl="0" algn="l">
              <a:lnSpc>
                <a:spcPct val="115000"/>
              </a:lnSpc>
              <a:spcBef>
                <a:spcPts val="1200"/>
              </a:spcBef>
              <a:spcAft>
                <a:spcPts val="0"/>
              </a:spcAft>
              <a:buSzPct val="112500"/>
              <a:buNone/>
            </a:pPr>
            <a:r>
              <a:rPr b="1" lang="en" sz="1600">
                <a:solidFill>
                  <a:schemeClr val="dk1"/>
                </a:solidFill>
              </a:rPr>
              <a:t>Urban Planning:</a:t>
            </a:r>
            <a:r>
              <a:rPr lang="en" sz="1600">
                <a:solidFill>
                  <a:schemeClr val="dk1"/>
                </a:solidFill>
              </a:rPr>
              <a:t> City infrastructure decisions like traffic regulation or zoning benefit from AQI trends.</a:t>
            </a:r>
            <a:endParaRPr sz="1600">
              <a:solidFill>
                <a:schemeClr val="dk1"/>
              </a:solidFill>
            </a:endParaRPr>
          </a:p>
          <a:p>
            <a:pPr indent="0" lvl="0" marL="0" rtl="0" algn="l">
              <a:lnSpc>
                <a:spcPct val="115000"/>
              </a:lnSpc>
              <a:spcBef>
                <a:spcPts val="1200"/>
              </a:spcBef>
              <a:spcAft>
                <a:spcPts val="0"/>
              </a:spcAft>
              <a:buSzPct val="112500"/>
              <a:buNone/>
            </a:pPr>
            <a:r>
              <a:rPr b="1" lang="en" sz="1600">
                <a:solidFill>
                  <a:schemeClr val="dk1"/>
                </a:solidFill>
              </a:rPr>
              <a:t>Environmental Research:</a:t>
            </a:r>
            <a:r>
              <a:rPr lang="en" sz="1600">
                <a:solidFill>
                  <a:schemeClr val="dk1"/>
                </a:solidFill>
              </a:rPr>
              <a:t> AQI data supports studies on pollution sources and ecosystem impacts.</a:t>
            </a:r>
            <a:endParaRPr sz="1600">
              <a:solidFill>
                <a:schemeClr val="dk1"/>
              </a:solidFill>
            </a:endParaRPr>
          </a:p>
          <a:p>
            <a:pPr indent="0" lvl="0" marL="0" rtl="0" algn="l">
              <a:lnSpc>
                <a:spcPct val="115000"/>
              </a:lnSpc>
              <a:spcBef>
                <a:spcPts val="1200"/>
              </a:spcBef>
              <a:spcAft>
                <a:spcPts val="0"/>
              </a:spcAft>
              <a:buSzPct val="112500"/>
              <a:buNone/>
            </a:pPr>
            <a:r>
              <a:rPr b="1" lang="en" sz="1600">
                <a:solidFill>
                  <a:schemeClr val="dk1"/>
                </a:solidFill>
              </a:rPr>
              <a:t>Education &amp; Awareness:</a:t>
            </a:r>
            <a:r>
              <a:rPr lang="en" sz="1600">
                <a:solidFill>
                  <a:schemeClr val="dk1"/>
                </a:solidFill>
              </a:rPr>
              <a:t> Forecasts educate the public and encourage behavioral shifts on high-risk days.</a:t>
            </a:r>
            <a:endParaRPr sz="1600">
              <a:solidFill>
                <a:schemeClr val="dk1"/>
              </a:solidFill>
            </a:endParaRPr>
          </a:p>
          <a:p>
            <a:pPr indent="0" lvl="0" marL="0" rtl="0" algn="l">
              <a:lnSpc>
                <a:spcPct val="115000"/>
              </a:lnSpc>
              <a:spcBef>
                <a:spcPts val="1200"/>
              </a:spcBef>
              <a:spcAft>
                <a:spcPts val="0"/>
              </a:spcAft>
              <a:buSzPct val="112500"/>
              <a:buNone/>
            </a:pPr>
            <a:r>
              <a:rPr b="1" lang="en" sz="1600">
                <a:solidFill>
                  <a:schemeClr val="dk1"/>
                </a:solidFill>
              </a:rPr>
              <a:t>Weather Forecasting:</a:t>
            </a:r>
            <a:r>
              <a:rPr lang="en" sz="1600">
                <a:solidFill>
                  <a:schemeClr val="dk1"/>
                </a:solidFill>
              </a:rPr>
              <a:t> AQI is influenced by humidity, wind patterns, and temperature inversions, making weather data a crucial complementary input for modeling.</a:t>
            </a:r>
            <a:endParaRPr sz="1600">
              <a:solidFill>
                <a:schemeClr val="dk1"/>
              </a:solidFill>
            </a:endParaRPr>
          </a:p>
          <a:p>
            <a:pPr indent="0" lvl="0" marL="0" rtl="0" algn="l">
              <a:lnSpc>
                <a:spcPct val="115000"/>
              </a:lnSpc>
              <a:spcBef>
                <a:spcPts val="1200"/>
              </a:spcBef>
              <a:spcAft>
                <a:spcPts val="0"/>
              </a:spcAft>
              <a:buSzPct val="163636"/>
              <a:buNone/>
            </a:pPr>
            <a:r>
              <a:t/>
            </a:r>
            <a:endParaRPr b="1" sz="1100">
              <a:solidFill>
                <a:schemeClr val="dk1"/>
              </a:solidFill>
            </a:endParaRPr>
          </a:p>
          <a:p>
            <a:pPr indent="0" lvl="0" marL="0" rtl="0" algn="l">
              <a:lnSpc>
                <a:spcPct val="115000"/>
              </a:lnSpc>
              <a:spcBef>
                <a:spcPts val="1200"/>
              </a:spcBef>
              <a:spcAft>
                <a:spcPts val="1200"/>
              </a:spcAft>
              <a:buSzPct val="100000"/>
              <a:buNone/>
            </a:pPr>
            <a:r>
              <a:t/>
            </a:r>
            <a:endParaRPr/>
          </a:p>
        </p:txBody>
      </p:sp>
      <p:pic>
        <p:nvPicPr>
          <p:cNvPr id="73" name="Google Shape;73;p3"/>
          <p:cNvPicPr preferRelativeResize="0"/>
          <p:nvPr/>
        </p:nvPicPr>
        <p:blipFill rotWithShape="1">
          <a:blip r:embed="rId3">
            <a:alphaModFix/>
          </a:blip>
          <a:srcRect b="0" l="0" r="0" t="0"/>
          <a:stretch/>
        </p:blipFill>
        <p:spPr>
          <a:xfrm>
            <a:off x="5228100" y="1073725"/>
            <a:ext cx="3746950" cy="2755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4"/>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111"/>
              <a:buNone/>
            </a:pPr>
            <a:r>
              <a:rPr b="1" lang="en" sz="2400"/>
              <a:t>Data Sources</a:t>
            </a:r>
            <a:endParaRPr b="1" sz="2400"/>
          </a:p>
        </p:txBody>
      </p:sp>
      <p:sp>
        <p:nvSpPr>
          <p:cNvPr id="79" name="Google Shape;79;p4"/>
          <p:cNvSpPr txBox="1"/>
          <p:nvPr>
            <p:ph idx="1" type="body"/>
          </p:nvPr>
        </p:nvSpPr>
        <p:spPr>
          <a:xfrm>
            <a:off x="0" y="572700"/>
            <a:ext cx="9144000" cy="4570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SzPts val="275"/>
              <a:buNone/>
            </a:pPr>
            <a:r>
              <a:rPr b="1" lang="en" sz="5100">
                <a:solidFill>
                  <a:schemeClr val="dk1"/>
                </a:solidFill>
              </a:rPr>
              <a:t>Raw Daily AQI Readings    </a:t>
            </a:r>
            <a:endParaRPr b="1" sz="5100">
              <a:solidFill>
                <a:schemeClr val="dk1"/>
              </a:solidFill>
            </a:endParaRPr>
          </a:p>
          <a:p>
            <a:pPr indent="0" lvl="0" marL="0" rtl="0" algn="l">
              <a:lnSpc>
                <a:spcPct val="100000"/>
              </a:lnSpc>
              <a:spcBef>
                <a:spcPts val="1200"/>
              </a:spcBef>
              <a:spcAft>
                <a:spcPts val="0"/>
              </a:spcAft>
              <a:buSzPts val="275"/>
              <a:buNone/>
            </a:pPr>
            <a:r>
              <a:rPr b="1" lang="en" sz="5100">
                <a:solidFill>
                  <a:schemeClr val="dk1"/>
                </a:solidFill>
              </a:rPr>
              <a:t>   ↓</a:t>
            </a:r>
            <a:endParaRPr b="1" sz="5100">
              <a:solidFill>
                <a:schemeClr val="dk1"/>
              </a:solidFill>
            </a:endParaRPr>
          </a:p>
          <a:p>
            <a:pPr indent="0" lvl="0" marL="0" rtl="0" algn="l">
              <a:lnSpc>
                <a:spcPct val="100000"/>
              </a:lnSpc>
              <a:spcBef>
                <a:spcPts val="1200"/>
              </a:spcBef>
              <a:spcAft>
                <a:spcPts val="0"/>
              </a:spcAft>
              <a:buSzPts val="275"/>
              <a:buNone/>
            </a:pPr>
            <a:r>
              <a:rPr b="1" lang="en" sz="5100">
                <a:solidFill>
                  <a:schemeClr val="dk1"/>
                </a:solidFill>
              </a:rPr>
              <a:t>Monthly Aggregated AQI per City   </a:t>
            </a:r>
            <a:r>
              <a:rPr b="1" lang="en" sz="5600">
                <a:solidFill>
                  <a:schemeClr val="dk1"/>
                </a:solidFill>
              </a:rPr>
              <a:t> </a:t>
            </a:r>
            <a:r>
              <a:rPr lang="en" sz="4400">
                <a:solidFill>
                  <a:srgbClr val="1F1F1F"/>
                </a:solidFill>
                <a:highlight>
                  <a:srgbClr val="FFFFFF"/>
                </a:highlight>
              </a:rPr>
              <a:t>['city_ascii', 'state_name', 'Year', 'Month', 'Monthly_Avg_AQI'] </a:t>
            </a:r>
            <a:endParaRPr b="1" sz="4400">
              <a:solidFill>
                <a:schemeClr val="dk1"/>
              </a:solidFill>
            </a:endParaRPr>
          </a:p>
          <a:p>
            <a:pPr indent="0" lvl="0" marL="0" rtl="0" algn="l">
              <a:lnSpc>
                <a:spcPct val="100000"/>
              </a:lnSpc>
              <a:spcBef>
                <a:spcPts val="1200"/>
              </a:spcBef>
              <a:spcAft>
                <a:spcPts val="0"/>
              </a:spcAft>
              <a:buSzPts val="275"/>
              <a:buNone/>
            </a:pPr>
            <a:r>
              <a:rPr b="1" lang="en" sz="5100">
                <a:solidFill>
                  <a:schemeClr val="dk1"/>
                </a:solidFill>
              </a:rPr>
              <a:t>   ↓</a:t>
            </a:r>
            <a:endParaRPr b="1" sz="5100">
              <a:solidFill>
                <a:schemeClr val="dk1"/>
              </a:solidFill>
            </a:endParaRPr>
          </a:p>
          <a:p>
            <a:pPr indent="0" lvl="0" marL="0" rtl="0" algn="l">
              <a:lnSpc>
                <a:spcPct val="100000"/>
              </a:lnSpc>
              <a:spcBef>
                <a:spcPts val="1200"/>
              </a:spcBef>
              <a:spcAft>
                <a:spcPts val="0"/>
              </a:spcAft>
              <a:buSzPts val="275"/>
              <a:buNone/>
            </a:pPr>
            <a:r>
              <a:rPr b="1" lang="en" sz="5100">
                <a:solidFill>
                  <a:schemeClr val="dk1"/>
                </a:solidFill>
              </a:rPr>
              <a:t>Merged with State-Level Pollution </a:t>
            </a:r>
            <a:br>
              <a:rPr b="1" lang="en" sz="5100">
                <a:solidFill>
                  <a:schemeClr val="dk1"/>
                </a:solidFill>
              </a:rPr>
            </a:br>
            <a:r>
              <a:rPr b="1" lang="en" sz="5100">
                <a:solidFill>
                  <a:schemeClr val="dk1"/>
                </a:solidFill>
              </a:rPr>
              <a:t>&amp; Population Summaries    </a:t>
            </a:r>
            <a:endParaRPr b="1" sz="5100">
              <a:solidFill>
                <a:schemeClr val="dk1"/>
              </a:solidFill>
            </a:endParaRPr>
          </a:p>
          <a:p>
            <a:pPr indent="0" lvl="0" marL="0" rtl="0" algn="l">
              <a:lnSpc>
                <a:spcPct val="100000"/>
              </a:lnSpc>
              <a:spcBef>
                <a:spcPts val="1200"/>
              </a:spcBef>
              <a:spcAft>
                <a:spcPts val="0"/>
              </a:spcAft>
              <a:buSzPts val="275"/>
              <a:buNone/>
            </a:pPr>
            <a:r>
              <a:rPr b="1" lang="en" sz="5100">
                <a:solidFill>
                  <a:schemeClr val="dk1"/>
                </a:solidFill>
              </a:rPr>
              <a:t>   ↓</a:t>
            </a:r>
            <a:endParaRPr b="1" sz="5100">
              <a:solidFill>
                <a:schemeClr val="dk1"/>
              </a:solidFill>
            </a:endParaRPr>
          </a:p>
          <a:p>
            <a:pPr indent="0" lvl="0" marL="0" rtl="0" algn="l">
              <a:lnSpc>
                <a:spcPct val="100000"/>
              </a:lnSpc>
              <a:spcBef>
                <a:spcPts val="1200"/>
              </a:spcBef>
              <a:spcAft>
                <a:spcPts val="0"/>
              </a:spcAft>
              <a:buSzPts val="275"/>
              <a:buNone/>
            </a:pPr>
            <a:r>
              <a:rPr b="1" lang="en" sz="5100">
                <a:solidFill>
                  <a:schemeClr val="dk1"/>
                </a:solidFill>
              </a:rPr>
              <a:t>Feature Engineering (Pollution %    </a:t>
            </a:r>
            <a:br>
              <a:rPr b="1" lang="en" sz="5100">
                <a:solidFill>
                  <a:schemeClr val="dk1"/>
                </a:solidFill>
              </a:rPr>
            </a:br>
            <a:r>
              <a:rPr b="1" lang="en" sz="5100">
                <a:solidFill>
                  <a:schemeClr val="dk1"/>
                </a:solidFill>
              </a:rPr>
              <a:t>Seasonality, Demographics)</a:t>
            </a:r>
            <a:endParaRPr b="1" sz="5100">
              <a:solidFill>
                <a:schemeClr val="dk1"/>
              </a:solidFill>
            </a:endParaRPr>
          </a:p>
          <a:p>
            <a:pPr indent="0" lvl="0" marL="0" rtl="0" algn="l">
              <a:lnSpc>
                <a:spcPct val="100000"/>
              </a:lnSpc>
              <a:spcBef>
                <a:spcPts val="1200"/>
              </a:spcBef>
              <a:spcAft>
                <a:spcPts val="0"/>
              </a:spcAft>
              <a:buSzPts val="275"/>
              <a:buNone/>
            </a:pPr>
            <a:r>
              <a:rPr b="1" lang="en" sz="5100">
                <a:solidFill>
                  <a:schemeClr val="dk1"/>
                </a:solidFill>
              </a:rPr>
              <a:t>   ↓</a:t>
            </a:r>
            <a:endParaRPr b="1" sz="5100">
              <a:solidFill>
                <a:schemeClr val="dk1"/>
              </a:solidFill>
            </a:endParaRPr>
          </a:p>
          <a:p>
            <a:pPr indent="0" lvl="0" marL="0" rtl="0" algn="l">
              <a:lnSpc>
                <a:spcPct val="100000"/>
              </a:lnSpc>
              <a:spcBef>
                <a:spcPts val="1200"/>
              </a:spcBef>
              <a:spcAft>
                <a:spcPts val="0"/>
              </a:spcAft>
              <a:buSzPts val="275"/>
              <a:buNone/>
            </a:pPr>
            <a:r>
              <a:rPr b="1" lang="en" sz="5100">
                <a:solidFill>
                  <a:schemeClr val="dk1"/>
                </a:solidFill>
              </a:rPr>
              <a:t>Final Cleaned Dataset for Machine Learning</a:t>
            </a:r>
            <a:endParaRPr b="1" sz="5100">
              <a:solidFill>
                <a:schemeClr val="dk1"/>
              </a:solidFill>
            </a:endParaRPr>
          </a:p>
          <a:p>
            <a:pPr indent="0" lvl="0" marL="0" rtl="0" algn="l">
              <a:spcBef>
                <a:spcPts val="1200"/>
              </a:spcBef>
              <a:spcAft>
                <a:spcPts val="0"/>
              </a:spcAft>
              <a:buSzPct val="25581"/>
              <a:buNone/>
            </a:pPr>
            <a:r>
              <a:t/>
            </a:r>
            <a:endParaRPr b="1" sz="4300">
              <a:solidFill>
                <a:schemeClr val="dk1"/>
              </a:solidFill>
            </a:endParaRPr>
          </a:p>
          <a:p>
            <a:pPr indent="0" lvl="0" marL="0" rtl="0" algn="l">
              <a:spcBef>
                <a:spcPts val="1200"/>
              </a:spcBef>
              <a:spcAft>
                <a:spcPts val="0"/>
              </a:spcAft>
              <a:buSzPct val="25581"/>
              <a:buNone/>
            </a:pPr>
            <a:r>
              <a:t/>
            </a:r>
            <a:endParaRPr b="1" sz="4300">
              <a:solidFill>
                <a:schemeClr val="dk1"/>
              </a:solidFill>
            </a:endParaRPr>
          </a:p>
          <a:p>
            <a:pPr indent="0" lvl="0" marL="0" rtl="0" algn="l">
              <a:spcBef>
                <a:spcPts val="0"/>
              </a:spcBef>
              <a:spcAft>
                <a:spcPts val="0"/>
              </a:spcAft>
              <a:buNone/>
            </a:pPr>
            <a:r>
              <a:rPr lang="en" sz="5100">
                <a:solidFill>
                  <a:schemeClr val="dk1"/>
                </a:solidFill>
              </a:rPr>
              <a:t>•</a:t>
            </a:r>
            <a:r>
              <a:rPr lang="en" sz="6300">
                <a:solidFill>
                  <a:schemeClr val="dk1"/>
                </a:solidFill>
              </a:rPr>
              <a:t> Aggregated noisy daily data into monthly city-level trends</a:t>
            </a:r>
            <a:endParaRPr sz="6300">
              <a:solidFill>
                <a:schemeClr val="dk1"/>
              </a:solidFill>
            </a:endParaRPr>
          </a:p>
          <a:p>
            <a:pPr indent="0" lvl="0" marL="0" rtl="0" algn="l">
              <a:spcBef>
                <a:spcPts val="0"/>
              </a:spcBef>
              <a:spcAft>
                <a:spcPts val="0"/>
              </a:spcAft>
              <a:buNone/>
            </a:pPr>
            <a:r>
              <a:rPr lang="en" sz="6300">
                <a:solidFill>
                  <a:schemeClr val="dk1"/>
                </a:solidFill>
              </a:rPr>
              <a:t>• Enriched with state-wide pollutant exposure and population</a:t>
            </a:r>
            <a:endParaRPr sz="6300">
              <a:solidFill>
                <a:schemeClr val="dk1"/>
              </a:solidFill>
            </a:endParaRPr>
          </a:p>
          <a:p>
            <a:pPr indent="0" lvl="0" marL="0" rtl="0" algn="l">
              <a:spcBef>
                <a:spcPts val="0"/>
              </a:spcBef>
              <a:spcAft>
                <a:spcPts val="0"/>
              </a:spcAft>
              <a:buNone/>
            </a:pPr>
            <a:r>
              <a:rPr lang="en" sz="6300">
                <a:solidFill>
                  <a:schemeClr val="dk1"/>
                </a:solidFill>
              </a:rPr>
              <a:t>• Engineered critical features (% Unhealthy Days, PM2.5 impact, Seasonal variation)</a:t>
            </a:r>
            <a:endParaRPr sz="6300">
              <a:solidFill>
                <a:schemeClr val="dk1"/>
              </a:solidFill>
            </a:endParaRPr>
          </a:p>
          <a:p>
            <a:pPr indent="0" lvl="0" marL="0" rtl="0" algn="l">
              <a:spcBef>
                <a:spcPts val="0"/>
              </a:spcBef>
              <a:spcAft>
                <a:spcPts val="0"/>
              </a:spcAft>
              <a:buNone/>
            </a:pPr>
            <a:r>
              <a:rPr lang="en" sz="6300">
                <a:solidFill>
                  <a:schemeClr val="dk1"/>
                </a:solidFill>
              </a:rPr>
              <a:t>• Created a stable, interpretable dataset for predictive modeling</a:t>
            </a:r>
            <a:endParaRPr sz="6300">
              <a:solidFill>
                <a:schemeClr val="dk1"/>
              </a:solidFill>
            </a:endParaRPr>
          </a:p>
          <a:p>
            <a:pPr indent="0" lvl="0" marL="457200" rtl="0" algn="l">
              <a:spcBef>
                <a:spcPts val="0"/>
              </a:spcBef>
              <a:spcAft>
                <a:spcPts val="0"/>
              </a:spcAft>
              <a:buNone/>
            </a:pPr>
            <a:r>
              <a:t/>
            </a:r>
            <a:endParaRPr b="1" sz="4300">
              <a:solidFill>
                <a:schemeClr val="dk1"/>
              </a:solidFill>
            </a:endParaRPr>
          </a:p>
          <a:p>
            <a:pPr indent="0" lvl="0" marL="457200" rtl="0" algn="l">
              <a:lnSpc>
                <a:spcPct val="115000"/>
              </a:lnSpc>
              <a:spcBef>
                <a:spcPts val="0"/>
              </a:spcBef>
              <a:spcAft>
                <a:spcPts val="0"/>
              </a:spcAft>
              <a:buNone/>
            </a:pPr>
            <a:r>
              <a:t/>
            </a:r>
            <a:endParaRPr sz="1400"/>
          </a:p>
          <a:p>
            <a:pPr indent="0" lvl="0" marL="0" rtl="0" algn="l">
              <a:lnSpc>
                <a:spcPct val="115000"/>
              </a:lnSpc>
              <a:spcBef>
                <a:spcPts val="1200"/>
              </a:spcBef>
              <a:spcAft>
                <a:spcPts val="1200"/>
              </a:spcAft>
              <a:buSzPts val="1800"/>
              <a:buNone/>
            </a:pPr>
            <a:r>
              <a:t/>
            </a:r>
            <a:endParaRPr/>
          </a:p>
        </p:txBody>
      </p:sp>
      <p:sp>
        <p:nvSpPr>
          <p:cNvPr id="80" name="Google Shape;80;p4"/>
          <p:cNvSpPr txBox="1"/>
          <p:nvPr/>
        </p:nvSpPr>
        <p:spPr>
          <a:xfrm>
            <a:off x="2252600" y="531125"/>
            <a:ext cx="6575400" cy="375600"/>
          </a:xfrm>
          <a:prstGeom prst="rect">
            <a:avLst/>
          </a:prstGeom>
          <a:noFill/>
          <a:ln>
            <a:noFill/>
          </a:ln>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100">
                <a:solidFill>
                  <a:srgbClr val="1F1F1F"/>
                </a:solidFill>
                <a:highlight>
                  <a:schemeClr val="lt1"/>
                </a:highlight>
              </a:rPr>
              <a:t>['Unnamed: 0', 'CBSA Code', 'Date', 'AQI', 'Category', 'Defining Parameter', 'Number of Sites Reporting', 'city_ascii', 'state_id', 'state_name', 'lat', 'lng', 'population', 'density', 'timezone'] </a:t>
            </a:r>
            <a:endParaRPr sz="1100">
              <a:solidFill>
                <a:schemeClr val="dk2"/>
              </a:solidFill>
            </a:endParaRPr>
          </a:p>
        </p:txBody>
      </p:sp>
      <p:sp>
        <p:nvSpPr>
          <p:cNvPr id="81" name="Google Shape;81;p4"/>
          <p:cNvSpPr txBox="1"/>
          <p:nvPr/>
        </p:nvSpPr>
        <p:spPr>
          <a:xfrm>
            <a:off x="2672750" y="1582350"/>
            <a:ext cx="6408900" cy="6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sz="1100">
                <a:solidFill>
                  <a:srgbClr val="1F1F1F"/>
                </a:solidFill>
                <a:highlight>
                  <a:srgbClr val="FFFFFF"/>
                </a:highlight>
              </a:rPr>
              <a:t>['Geo_Loc', 'Year', 'State', 'Pop_Est', 'TTL_Cnty', 'Cnty_Rpt', 'Dys_w_AQI', 'Dys_NM', 'Dys_Blw_Thr', 'Dys_Abv_Thr', 'Good Days', 'Moderate Days', 'Unhealthy for Sensitive Groups Days', 'Unhealthy Days', 'Very Unhealthy Days', 'Hazardous Days', 'Max AQI', '90th Percentile AQI', 'Median AQI', 'Days CO', 'Days NO2', 'Days Ozone', 'Days PM2.5', 'Days PM10']</a:t>
            </a:r>
            <a:endParaRPr sz="1100">
              <a:solidFill>
                <a:schemeClr val="dk2"/>
              </a:solidFill>
            </a:endParaRPr>
          </a:p>
        </p:txBody>
      </p:sp>
      <p:sp>
        <p:nvSpPr>
          <p:cNvPr id="82" name="Google Shape;82;p4"/>
          <p:cNvSpPr txBox="1"/>
          <p:nvPr/>
        </p:nvSpPr>
        <p:spPr>
          <a:xfrm>
            <a:off x="2672750" y="2509425"/>
            <a:ext cx="5735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F1F1F"/>
                </a:solidFill>
                <a:highlight>
                  <a:srgbClr val="FFFFFF"/>
                </a:highlight>
                <a:latin typeface="Roboto"/>
                <a:ea typeface="Roboto"/>
                <a:cs typeface="Roboto"/>
                <a:sym typeface="Roboto"/>
              </a:rPr>
              <a:t>[ city_ascii, State, Year, Month, Monthly_Avg_AQI, Pop_Est, Dys_w_AQI, Dys_NM, Dys_Blw_Thr, Dys_Abv_Thr, Days PM10, pct_unhealthy, pct_good, pct_moderate, pct_pm25_days, pct_ozone_days, total_pollutant_days, Season_Spring, Season_Summer, Season_Winter ]</a:t>
            </a:r>
            <a:endParaRPr sz="11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3504e55d4f1_2_0"/>
          <p:cNvSpPr txBox="1"/>
          <p:nvPr>
            <p:ph type="title"/>
          </p:nvPr>
        </p:nvSpPr>
        <p:spPr>
          <a:xfrm>
            <a:off x="311700" y="259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Assumptions made:</a:t>
            </a:r>
            <a:endParaRPr b="1"/>
          </a:p>
        </p:txBody>
      </p:sp>
      <p:sp>
        <p:nvSpPr>
          <p:cNvPr id="88" name="Google Shape;88;g3504e55d4f1_2_0"/>
          <p:cNvSpPr txBox="1"/>
          <p:nvPr>
            <p:ph idx="1" type="body"/>
          </p:nvPr>
        </p:nvSpPr>
        <p:spPr>
          <a:xfrm>
            <a:off x="955950" y="1162875"/>
            <a:ext cx="57171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Assume that state-level pollutant days apply uniformly to all cities within the state when merging datasets.</a:t>
            </a:r>
            <a:br>
              <a:rPr lang="en" sz="1600"/>
            </a:br>
            <a:endParaRPr sz="1600"/>
          </a:p>
          <a:p>
            <a:pPr indent="-330200" lvl="0" marL="457200" rtl="0" algn="l">
              <a:spcBef>
                <a:spcPts val="0"/>
              </a:spcBef>
              <a:spcAft>
                <a:spcPts val="0"/>
              </a:spcAft>
              <a:buSzPts val="1600"/>
              <a:buChar char="●"/>
            </a:pPr>
            <a:r>
              <a:rPr lang="en" sz="1600"/>
              <a:t>Assume no missing months unless explicitly identified.</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362475" y="261375"/>
            <a:ext cx="8520600" cy="5727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990"/>
              <a:buNone/>
            </a:pPr>
            <a:r>
              <a:rPr b="1" lang="en" sz="2420"/>
              <a:t>Data Processing</a:t>
            </a:r>
            <a:endParaRPr b="1" sz="2420"/>
          </a:p>
        </p:txBody>
      </p:sp>
      <p:sp>
        <p:nvSpPr>
          <p:cNvPr id="94" name="Google Shape;94;p5"/>
          <p:cNvSpPr txBox="1"/>
          <p:nvPr>
            <p:ph idx="1" type="body"/>
          </p:nvPr>
        </p:nvSpPr>
        <p:spPr>
          <a:xfrm>
            <a:off x="0" y="1053650"/>
            <a:ext cx="9051000" cy="3597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a:solidFill>
                  <a:schemeClr val="dk1"/>
                </a:solidFill>
              </a:rPr>
              <a:t>Started with raw daily AQI readings from cities.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Aggregated into monthly averages to reduce noise and spot trends.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Dropped missing AQI readings before aggregation.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Handled outliers via capping monthly averages above 500 AQI.</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Merged with state-level pollution &amp; population data using State and Year.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Result: richer dataset showing both city-specific and state-wide trends.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Dataset now includes ~3,450 rows and 35+ useful columns.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Observed patterns in AQI based on seasonality and population size.</a:t>
            </a:r>
            <a:endParaRPr>
              <a:solidFill>
                <a:schemeClr val="dk1"/>
              </a:solidFill>
            </a:endParaRPr>
          </a:p>
          <a:p>
            <a:pPr indent="0" lvl="0" marL="457200" rtl="0" algn="l">
              <a:spcBef>
                <a:spcPts val="0"/>
              </a:spcBef>
              <a:spcAft>
                <a:spcPts val="0"/>
              </a:spcAft>
              <a:buNone/>
            </a:pPr>
            <a:r>
              <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7"/>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Feature Engineering</a:t>
            </a:r>
            <a:endParaRPr b="1"/>
          </a:p>
        </p:txBody>
      </p:sp>
      <p:sp>
        <p:nvSpPr>
          <p:cNvPr id="100" name="Google Shape;100;p7"/>
          <p:cNvSpPr txBox="1"/>
          <p:nvPr>
            <p:ph idx="1" type="body"/>
          </p:nvPr>
        </p:nvSpPr>
        <p:spPr>
          <a:xfrm>
            <a:off x="0" y="572700"/>
            <a:ext cx="9144000" cy="4570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Created features: % Unhealthy Days, % PM2.5 Days</a:t>
            </a:r>
            <a:endParaRPr/>
          </a:p>
          <a:p>
            <a:pPr indent="-342900" lvl="0" marL="457200" rtl="0" algn="l">
              <a:lnSpc>
                <a:spcPct val="115000"/>
              </a:lnSpc>
              <a:spcBef>
                <a:spcPts val="0"/>
              </a:spcBef>
              <a:spcAft>
                <a:spcPts val="0"/>
              </a:spcAft>
              <a:buSzPts val="1800"/>
              <a:buChar char="●"/>
            </a:pPr>
            <a:r>
              <a:rPr lang="en"/>
              <a:t>Summed total pollutant days</a:t>
            </a:r>
            <a:endParaRPr/>
          </a:p>
          <a:p>
            <a:pPr indent="-342900" lvl="0" marL="457200" rtl="0" algn="l">
              <a:lnSpc>
                <a:spcPct val="115000"/>
              </a:lnSpc>
              <a:spcBef>
                <a:spcPts val="0"/>
              </a:spcBef>
              <a:spcAft>
                <a:spcPts val="0"/>
              </a:spcAft>
              <a:buSzPts val="1800"/>
              <a:buChar char="●"/>
            </a:pPr>
            <a:r>
              <a:rPr lang="en"/>
              <a:t>Encoded seasons into Winter, Spring, Summer, Fall (one-hot)</a:t>
            </a:r>
            <a:endParaRPr/>
          </a:p>
          <a:p>
            <a:pPr indent="-342900" lvl="0" marL="457200" rtl="0" algn="l">
              <a:lnSpc>
                <a:spcPct val="115000"/>
              </a:lnSpc>
              <a:spcBef>
                <a:spcPts val="0"/>
              </a:spcBef>
              <a:spcAft>
                <a:spcPts val="0"/>
              </a:spcAft>
              <a:buSzPts val="1800"/>
              <a:buChar char="●"/>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101" name="Google Shape;101;p7"/>
          <p:cNvPicPr preferRelativeResize="0"/>
          <p:nvPr/>
        </p:nvPicPr>
        <p:blipFill>
          <a:blip r:embed="rId3">
            <a:alphaModFix/>
          </a:blip>
          <a:stretch>
            <a:fillRect/>
          </a:stretch>
        </p:blipFill>
        <p:spPr>
          <a:xfrm>
            <a:off x="628625" y="1771638"/>
            <a:ext cx="3829050" cy="1343025"/>
          </a:xfrm>
          <a:prstGeom prst="rect">
            <a:avLst/>
          </a:prstGeom>
          <a:noFill/>
          <a:ln>
            <a:noFill/>
          </a:ln>
        </p:spPr>
      </p:pic>
      <p:pic>
        <p:nvPicPr>
          <p:cNvPr id="102" name="Google Shape;102;p7"/>
          <p:cNvPicPr preferRelativeResize="0"/>
          <p:nvPr/>
        </p:nvPicPr>
        <p:blipFill>
          <a:blip r:embed="rId4">
            <a:alphaModFix/>
          </a:blip>
          <a:stretch>
            <a:fillRect/>
          </a:stretch>
        </p:blipFill>
        <p:spPr>
          <a:xfrm>
            <a:off x="0" y="3206125"/>
            <a:ext cx="9144000" cy="155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b="1" lang="en"/>
              <a:t>Exploratory Data Analysis</a:t>
            </a:r>
            <a:endParaRPr b="1"/>
          </a:p>
        </p:txBody>
      </p:sp>
      <p:sp>
        <p:nvSpPr>
          <p:cNvPr id="108" name="Google Shape;108;p8"/>
          <p:cNvSpPr txBox="1"/>
          <p:nvPr>
            <p:ph idx="1" type="body"/>
          </p:nvPr>
        </p:nvSpPr>
        <p:spPr>
          <a:xfrm>
            <a:off x="0" y="666625"/>
            <a:ext cx="9144000" cy="44769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12852"/>
              <a:buNone/>
            </a:pPr>
            <a:r>
              <a:rPr lang="en" sz="2058">
                <a:solidFill>
                  <a:schemeClr val="dk1"/>
                </a:solidFill>
              </a:rPr>
              <a:t>Histogram shows AQI is right-skewed</a:t>
            </a:r>
            <a:br>
              <a:rPr lang="en" sz="2058">
                <a:solidFill>
                  <a:schemeClr val="dk1"/>
                </a:solidFill>
              </a:rPr>
            </a:br>
            <a:endParaRPr sz="2058">
              <a:solidFill>
                <a:schemeClr val="dk1"/>
              </a:solidFill>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l">
              <a:lnSpc>
                <a:spcPct val="115000"/>
              </a:lnSpc>
              <a:spcBef>
                <a:spcPts val="1200"/>
              </a:spcBef>
              <a:spcAft>
                <a:spcPts val="0"/>
              </a:spcAft>
              <a:buClr>
                <a:schemeClr val="dk1"/>
              </a:buClr>
              <a:buSzPct val="61110"/>
              <a:buFont typeface="Arial"/>
              <a:buNone/>
            </a:pPr>
            <a:br>
              <a:rPr lang="en"/>
            </a:br>
            <a:endParaRPr/>
          </a:p>
          <a:p>
            <a:pPr indent="0" lvl="0" marL="0" rtl="0" algn="l">
              <a:lnSpc>
                <a:spcPct val="115000"/>
              </a:lnSpc>
              <a:spcBef>
                <a:spcPts val="1200"/>
              </a:spcBef>
              <a:spcAft>
                <a:spcPts val="0"/>
              </a:spcAft>
              <a:buClr>
                <a:schemeClr val="dk1"/>
              </a:buClr>
              <a:buSzPct val="61110"/>
              <a:buFont typeface="Arial"/>
              <a:buNone/>
            </a:pPr>
            <a:r>
              <a:t/>
            </a:r>
            <a:endParaRPr/>
          </a:p>
          <a:p>
            <a:pPr indent="0" lvl="0" marL="0" rtl="0" algn="ctr">
              <a:lnSpc>
                <a:spcPct val="115000"/>
              </a:lnSpc>
              <a:spcBef>
                <a:spcPts val="1200"/>
              </a:spcBef>
              <a:spcAft>
                <a:spcPts val="1200"/>
              </a:spcAft>
              <a:buSzPct val="129032"/>
              <a:buNone/>
            </a:pPr>
            <a:r>
              <a:rPr lang="en">
                <a:solidFill>
                  <a:schemeClr val="dk1"/>
                </a:solidFill>
              </a:rPr>
              <a:t>Most cities have low AQI; few have extremely high pollution.</a:t>
            </a:r>
            <a:endParaRPr>
              <a:solidFill>
                <a:schemeClr val="dk1"/>
              </a:solidFill>
            </a:endParaRPr>
          </a:p>
        </p:txBody>
      </p:sp>
      <p:pic>
        <p:nvPicPr>
          <p:cNvPr id="109" name="Google Shape;109;p8"/>
          <p:cNvPicPr preferRelativeResize="0"/>
          <p:nvPr/>
        </p:nvPicPr>
        <p:blipFill rotWithShape="1">
          <a:blip r:embed="rId3">
            <a:alphaModFix/>
          </a:blip>
          <a:srcRect b="0" l="0" r="0" t="0"/>
          <a:stretch/>
        </p:blipFill>
        <p:spPr>
          <a:xfrm>
            <a:off x="1817475" y="1087750"/>
            <a:ext cx="5181974" cy="3406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t>Correlation heatmap highlights top features</a:t>
            </a:r>
            <a:endParaRPr/>
          </a:p>
        </p:txBody>
      </p:sp>
      <p:pic>
        <p:nvPicPr>
          <p:cNvPr id="115" name="Google Shape;115;p9"/>
          <p:cNvPicPr preferRelativeResize="0"/>
          <p:nvPr/>
        </p:nvPicPr>
        <p:blipFill rotWithShape="1">
          <a:blip r:embed="rId3">
            <a:alphaModFix/>
          </a:blip>
          <a:srcRect b="0" l="0" r="0" t="0"/>
          <a:stretch/>
        </p:blipFill>
        <p:spPr>
          <a:xfrm>
            <a:off x="1533975" y="572700"/>
            <a:ext cx="5838225" cy="4266400"/>
          </a:xfrm>
          <a:prstGeom prst="rect">
            <a:avLst/>
          </a:prstGeom>
          <a:noFill/>
          <a:ln>
            <a:noFill/>
          </a:ln>
        </p:spPr>
      </p:pic>
      <p:sp>
        <p:nvSpPr>
          <p:cNvPr id="116" name="Google Shape;116;p9"/>
          <p:cNvSpPr txBox="1"/>
          <p:nvPr/>
        </p:nvSpPr>
        <p:spPr>
          <a:xfrm>
            <a:off x="201750" y="4745225"/>
            <a:ext cx="8727300" cy="28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Population and % Unhealthy Days have strong positive correlations with AQI.</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