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5"/>
  </p:notesMasterIdLst>
  <p:sldIdLst>
    <p:sldId id="280" r:id="rId2"/>
    <p:sldId id="306" r:id="rId3"/>
    <p:sldId id="299" r:id="rId4"/>
    <p:sldId id="300" r:id="rId5"/>
    <p:sldId id="318" r:id="rId6"/>
    <p:sldId id="319" r:id="rId7"/>
    <p:sldId id="320" r:id="rId8"/>
    <p:sldId id="321" r:id="rId9"/>
    <p:sldId id="322" r:id="rId10"/>
    <p:sldId id="301" r:id="rId11"/>
    <p:sldId id="281" r:id="rId12"/>
    <p:sldId id="307" r:id="rId13"/>
    <p:sldId id="288" r:id="rId14"/>
    <p:sldId id="314" r:id="rId15"/>
    <p:sldId id="315" r:id="rId16"/>
    <p:sldId id="313" r:id="rId17"/>
    <p:sldId id="316" r:id="rId18"/>
    <p:sldId id="317" r:id="rId19"/>
    <p:sldId id="309" r:id="rId20"/>
    <p:sldId id="297" r:id="rId21"/>
    <p:sldId id="302" r:id="rId22"/>
    <p:sldId id="312" r:id="rId23"/>
    <p:sldId id="28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05056E-4027-4A1A-BAC7-DAD1F1201FD9}">
          <p14:sldIdLst>
            <p14:sldId id="280"/>
            <p14:sldId id="306"/>
            <p14:sldId id="299"/>
            <p14:sldId id="300"/>
            <p14:sldId id="318"/>
            <p14:sldId id="319"/>
            <p14:sldId id="320"/>
            <p14:sldId id="321"/>
            <p14:sldId id="322"/>
            <p14:sldId id="301"/>
            <p14:sldId id="281"/>
            <p14:sldId id="307"/>
            <p14:sldId id="288"/>
            <p14:sldId id="314"/>
            <p14:sldId id="315"/>
            <p14:sldId id="313"/>
            <p14:sldId id="316"/>
            <p14:sldId id="317"/>
            <p14:sldId id="309"/>
            <p14:sldId id="297"/>
            <p14:sldId id="302"/>
            <p14:sldId id="312"/>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47" d="100"/>
          <a:sy n="47" d="100"/>
        </p:scale>
        <p:origin x="1493"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Comparison</a:t>
            </a:r>
            <a:r>
              <a:rPr lang="en-IN" baseline="0"/>
              <a:t> of Various Deep Learning Models on Satellite Dataset</a:t>
            </a:r>
            <a:endParaRPr lang="en-IN"/>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IN"/>
        </a:p>
      </c:txPr>
    </c:title>
    <c:autoTitleDeleted val="0"/>
    <c:plotArea>
      <c:layout>
        <c:manualLayout>
          <c:layoutTarget val="inner"/>
          <c:xMode val="edge"/>
          <c:yMode val="edge"/>
          <c:x val="0.16657340764735235"/>
          <c:y val="0.19572000533831577"/>
          <c:w val="0.81074125984251966"/>
          <c:h val="0.66144600302445633"/>
        </c:manualLayout>
      </c:layout>
      <c:barChart>
        <c:barDir val="bar"/>
        <c:grouping val="clustered"/>
        <c:varyColors val="0"/>
        <c:ser>
          <c:idx val="0"/>
          <c:order val="0"/>
          <c:tx>
            <c:strRef>
              <c:f>Sheet1!$B$1</c:f>
              <c:strCache>
                <c:ptCount val="1"/>
                <c:pt idx="0">
                  <c:v>Series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AlexNet</c:v>
                </c:pt>
                <c:pt idx="1">
                  <c:v>DenseNet</c:v>
                </c:pt>
                <c:pt idx="2">
                  <c:v>InceptionV3</c:v>
                </c:pt>
                <c:pt idx="3">
                  <c:v>Mobilenet</c:v>
                </c:pt>
                <c:pt idx="4">
                  <c:v>Resnet50</c:v>
                </c:pt>
                <c:pt idx="5">
                  <c:v>Vgg</c:v>
                </c:pt>
              </c:strCache>
            </c:strRef>
          </c:cat>
          <c:val>
            <c:numRef>
              <c:f>Sheet1!$B$2:$B$7</c:f>
              <c:numCache>
                <c:formatCode>General</c:formatCode>
                <c:ptCount val="6"/>
                <c:pt idx="0">
                  <c:v>22.93</c:v>
                </c:pt>
                <c:pt idx="1">
                  <c:v>31</c:v>
                </c:pt>
                <c:pt idx="2">
                  <c:v>57</c:v>
                </c:pt>
                <c:pt idx="3">
                  <c:v>61.96</c:v>
                </c:pt>
                <c:pt idx="4">
                  <c:v>58.66</c:v>
                </c:pt>
                <c:pt idx="5">
                  <c:v>19.34</c:v>
                </c:pt>
              </c:numCache>
            </c:numRef>
          </c:val>
          <c:extLst>
            <c:ext xmlns:c16="http://schemas.microsoft.com/office/drawing/2014/chart" uri="{C3380CC4-5D6E-409C-BE32-E72D297353CC}">
              <c16:uniqueId val="{00000000-68EE-4BA3-9C2D-FCD628BA1BEC}"/>
            </c:ext>
          </c:extLst>
        </c:ser>
        <c:dLbls>
          <c:dLblPos val="outEnd"/>
          <c:showLegendKey val="0"/>
          <c:showVal val="1"/>
          <c:showCatName val="0"/>
          <c:showSerName val="0"/>
          <c:showPercent val="0"/>
          <c:showBubbleSize val="0"/>
        </c:dLbls>
        <c:gapWidth val="115"/>
        <c:overlap val="-20"/>
        <c:axId val="1482139440"/>
        <c:axId val="1482126960"/>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Series 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Sheet1!$A$2:$A$7</c15:sqref>
                        </c15:formulaRef>
                      </c:ext>
                    </c:extLst>
                    <c:strCache>
                      <c:ptCount val="6"/>
                      <c:pt idx="0">
                        <c:v>AlexNet</c:v>
                      </c:pt>
                      <c:pt idx="1">
                        <c:v>DenseNet</c:v>
                      </c:pt>
                      <c:pt idx="2">
                        <c:v>InceptionV3</c:v>
                      </c:pt>
                      <c:pt idx="3">
                        <c:v>Mobilenet</c:v>
                      </c:pt>
                      <c:pt idx="4">
                        <c:v>Resnet50</c:v>
                      </c:pt>
                      <c:pt idx="5">
                        <c:v>Vgg</c:v>
                      </c:pt>
                    </c:strCache>
                  </c:strRef>
                </c:cat>
                <c:val>
                  <c:numRef>
                    <c:extLst>
                      <c:ext uri="{02D57815-91ED-43cb-92C2-25804820EDAC}">
                        <c15:formulaRef>
                          <c15:sqref>Sheet1!$C$2:$C$7</c15:sqref>
                        </c15:formulaRef>
                      </c:ext>
                    </c:extLst>
                    <c:numCache>
                      <c:formatCode>General</c:formatCode>
                      <c:ptCount val="6"/>
                      <c:pt idx="0">
                        <c:v>6</c:v>
                      </c:pt>
                      <c:pt idx="1">
                        <c:v>4.4000000000000004</c:v>
                      </c:pt>
                      <c:pt idx="2">
                        <c:v>1.8</c:v>
                      </c:pt>
                      <c:pt idx="3">
                        <c:v>2.8</c:v>
                      </c:pt>
                    </c:numCache>
                  </c:numRef>
                </c:val>
                <c:extLst>
                  <c:ext xmlns:c16="http://schemas.microsoft.com/office/drawing/2014/chart" uri="{C3380CC4-5D6E-409C-BE32-E72D297353CC}">
                    <c16:uniqueId val="{00000001-68EE-4BA3-9C2D-FCD628BA1BEC}"/>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Series 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Sheet1!$A$2:$A$7</c15:sqref>
                        </c15:formulaRef>
                      </c:ext>
                    </c:extLst>
                    <c:strCache>
                      <c:ptCount val="6"/>
                      <c:pt idx="0">
                        <c:v>AlexNet</c:v>
                      </c:pt>
                      <c:pt idx="1">
                        <c:v>DenseNet</c:v>
                      </c:pt>
                      <c:pt idx="2">
                        <c:v>InceptionV3</c:v>
                      </c:pt>
                      <c:pt idx="3">
                        <c:v>Mobilenet</c:v>
                      </c:pt>
                      <c:pt idx="4">
                        <c:v>Resnet50</c:v>
                      </c:pt>
                      <c:pt idx="5">
                        <c:v>Vgg</c:v>
                      </c:pt>
                    </c:strCache>
                  </c:strRef>
                </c:cat>
                <c:val>
                  <c:numRef>
                    <c:extLst xmlns:c15="http://schemas.microsoft.com/office/drawing/2012/chart">
                      <c:ext xmlns:c15="http://schemas.microsoft.com/office/drawing/2012/chart" uri="{02D57815-91ED-43cb-92C2-25804820EDAC}">
                        <c15:formulaRef>
                          <c15:sqref>Sheet1!$D$2:$D$7</c15:sqref>
                        </c15:formulaRef>
                      </c:ext>
                    </c:extLst>
                    <c:numCache>
                      <c:formatCode>General</c:formatCode>
                      <c:ptCount val="6"/>
                      <c:pt idx="0">
                        <c:v>2</c:v>
                      </c:pt>
                      <c:pt idx="1">
                        <c:v>2</c:v>
                      </c:pt>
                      <c:pt idx="2">
                        <c:v>3</c:v>
                      </c:pt>
                      <c:pt idx="3">
                        <c:v>5</c:v>
                      </c:pt>
                    </c:numCache>
                  </c:numRef>
                </c:val>
                <c:extLst xmlns:c15="http://schemas.microsoft.com/office/drawing/2012/chart">
                  <c:ext xmlns:c16="http://schemas.microsoft.com/office/drawing/2014/chart" uri="{C3380CC4-5D6E-409C-BE32-E72D297353CC}">
                    <c16:uniqueId val="{00000002-68EE-4BA3-9C2D-FCD628BA1BEC}"/>
                  </c:ext>
                </c:extLst>
              </c15:ser>
            </c15:filteredBarSeries>
          </c:ext>
        </c:extLst>
      </c:barChart>
      <c:catAx>
        <c:axId val="1482139440"/>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Models</a:t>
                </a:r>
              </a:p>
            </c:rich>
          </c:tx>
          <c:layout>
            <c:manualLayout>
              <c:xMode val="edge"/>
              <c:yMode val="edge"/>
              <c:x val="1.288936627282492E-2"/>
              <c:y val="0.43960389697050573"/>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2126960"/>
        <c:crosses val="autoZero"/>
        <c:auto val="1"/>
        <c:lblAlgn val="ctr"/>
        <c:lblOffset val="100"/>
        <c:noMultiLvlLbl val="0"/>
      </c:catAx>
      <c:valAx>
        <c:axId val="1482126960"/>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Classification RMSE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82139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3ADEF-1232-40E6-AA0C-2DC4E3D89003}" type="datetimeFigureOut">
              <a:rPr lang="en-GB" smtClean="0"/>
              <a:pPr/>
              <a:t>08/06/2025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E719B-CAD1-4CDF-AC07-FD62E51C143C}" type="slidenum">
              <a:rPr lang="en-GB" smtClean="0"/>
              <a:pPr/>
              <a:t>‹#›</a:t>
            </a:fld>
            <a:endParaRPr lang="en-GB"/>
          </a:p>
        </p:txBody>
      </p:sp>
    </p:spTree>
    <p:extLst>
      <p:ext uri="{BB962C8B-B14F-4D97-AF65-F5344CB8AC3E}">
        <p14:creationId xmlns:p14="http://schemas.microsoft.com/office/powerpoint/2010/main" val="3977812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11</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E9913-6AA1-F67F-6999-EC0081B9EEDA}"/>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406CE672-0EFA-C1B3-966F-C699450595F5}"/>
              </a:ext>
            </a:extLst>
          </p:cNvPr>
          <p:cNvSpPr>
            <a:spLocks noGrp="1" noChangeArrowheads="1"/>
          </p:cNvSpPr>
          <p:nvPr>
            <p:ph type="sldNum" sz="quarter" idx="5"/>
          </p:nvPr>
        </p:nvSpPr>
        <p:spPr/>
        <p:txBody>
          <a:bodyPr/>
          <a:lstStyle/>
          <a:p>
            <a:fld id="{6BFD01EB-C9A3-4136-A0B1-C6AEC703FF81}" type="slidenum">
              <a:rPr lang="en-US" smtClean="0"/>
              <a:t>12</a:t>
            </a:fld>
            <a:endParaRPr lang="en-US"/>
          </a:p>
        </p:txBody>
      </p:sp>
      <p:sp>
        <p:nvSpPr>
          <p:cNvPr id="1048605" name="Rectangle 2">
            <a:extLst>
              <a:ext uri="{FF2B5EF4-FFF2-40B4-BE49-F238E27FC236}">
                <a16:creationId xmlns:a16="http://schemas.microsoft.com/office/drawing/2014/main" id="{C9AF10B9-F436-A93D-C789-3351B704D11D}"/>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B404EC59-5B64-284C-F5B5-757551E13EA4}"/>
              </a:ext>
            </a:extLst>
          </p:cNvPr>
          <p:cNvSpPr>
            <a:spLocks noGrp="1" noChangeArrowheads="1"/>
          </p:cNvSpPr>
          <p:nvPr>
            <p:ph type="body" idx="1"/>
          </p:nvPr>
        </p:nvSpPr>
        <p:spPr>
          <a:noFill/>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1970896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dirty="0">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2B1DB-AFB3-EBF5-CC73-18D4FE2587F5}"/>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7D2E1472-2EE2-E540-4D0B-C0ED73C55E62}"/>
              </a:ext>
            </a:extLst>
          </p:cNvPr>
          <p:cNvSpPr>
            <a:spLocks noGrp="1" noChangeArrowheads="1"/>
          </p:cNvSpPr>
          <p:nvPr>
            <p:ph type="sldNum" sz="quarter" idx="5"/>
          </p:nvPr>
        </p:nvSpPr>
        <p:spPr/>
        <p:txBody>
          <a:bodyPr/>
          <a:lstStyle/>
          <a:p>
            <a:fld id="{6BFD01EB-C9A3-4136-A0B1-C6AEC703FF81}" type="slidenum">
              <a:rPr lang="en-US" smtClean="0"/>
              <a:t>14</a:t>
            </a:fld>
            <a:endParaRPr lang="en-US"/>
          </a:p>
        </p:txBody>
      </p:sp>
      <p:sp>
        <p:nvSpPr>
          <p:cNvPr id="1048605" name="Rectangle 2">
            <a:extLst>
              <a:ext uri="{FF2B5EF4-FFF2-40B4-BE49-F238E27FC236}">
                <a16:creationId xmlns:a16="http://schemas.microsoft.com/office/drawing/2014/main" id="{9496A868-F7D5-124A-4DA4-A2043DE7E64C}"/>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3CAD8B80-FA7F-B638-FDDA-5CE35DFD43A1}"/>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490407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121C7-A91D-9E48-986F-231A03D8F22F}"/>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3CFEE891-D2F0-EDA8-677A-2174920F00FE}"/>
              </a:ext>
            </a:extLst>
          </p:cNvPr>
          <p:cNvSpPr>
            <a:spLocks noGrp="1" noChangeArrowheads="1"/>
          </p:cNvSpPr>
          <p:nvPr>
            <p:ph type="sldNum" sz="quarter" idx="5"/>
          </p:nvPr>
        </p:nvSpPr>
        <p:spPr/>
        <p:txBody>
          <a:bodyPr/>
          <a:lstStyle/>
          <a:p>
            <a:fld id="{6BFD01EB-C9A3-4136-A0B1-C6AEC703FF81}" type="slidenum">
              <a:rPr lang="en-US" smtClean="0"/>
              <a:t>15</a:t>
            </a:fld>
            <a:endParaRPr lang="en-US"/>
          </a:p>
        </p:txBody>
      </p:sp>
      <p:sp>
        <p:nvSpPr>
          <p:cNvPr id="1048605" name="Rectangle 2">
            <a:extLst>
              <a:ext uri="{FF2B5EF4-FFF2-40B4-BE49-F238E27FC236}">
                <a16:creationId xmlns:a16="http://schemas.microsoft.com/office/drawing/2014/main" id="{D45BFCFD-DD1F-6AEE-1951-7826F104C874}"/>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74C2880B-71E4-F9CE-3112-EE7DAE80A36C}"/>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688025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A6E3-0483-2A0D-AD88-C03217D66ADD}"/>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8CF18205-B87F-2B06-299F-74F3A03EEAC2}"/>
              </a:ext>
            </a:extLst>
          </p:cNvPr>
          <p:cNvSpPr>
            <a:spLocks noGrp="1" noChangeArrowheads="1"/>
          </p:cNvSpPr>
          <p:nvPr>
            <p:ph type="sldNum" sz="quarter" idx="5"/>
          </p:nvPr>
        </p:nvSpPr>
        <p:spPr/>
        <p:txBody>
          <a:bodyPr/>
          <a:lstStyle/>
          <a:p>
            <a:fld id="{6BFD01EB-C9A3-4136-A0B1-C6AEC703FF81}" type="slidenum">
              <a:rPr lang="en-US" smtClean="0"/>
              <a:t>17</a:t>
            </a:fld>
            <a:endParaRPr lang="en-US"/>
          </a:p>
        </p:txBody>
      </p:sp>
      <p:sp>
        <p:nvSpPr>
          <p:cNvPr id="1048605" name="Rectangle 2">
            <a:extLst>
              <a:ext uri="{FF2B5EF4-FFF2-40B4-BE49-F238E27FC236}">
                <a16:creationId xmlns:a16="http://schemas.microsoft.com/office/drawing/2014/main" id="{344FD17F-4921-61A5-D709-48173E3A83BD}"/>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B6411720-8FDA-F714-5710-9346D835CF01}"/>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87081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33BC-F495-3CC5-C73D-6F46B329E96D}"/>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973A3EB6-E98C-D6C5-0A29-A530223E3241}"/>
              </a:ext>
            </a:extLst>
          </p:cNvPr>
          <p:cNvSpPr>
            <a:spLocks noGrp="1" noChangeArrowheads="1"/>
          </p:cNvSpPr>
          <p:nvPr>
            <p:ph type="sldNum" sz="quarter" idx="5"/>
          </p:nvPr>
        </p:nvSpPr>
        <p:spPr/>
        <p:txBody>
          <a:bodyPr/>
          <a:lstStyle/>
          <a:p>
            <a:fld id="{6BFD01EB-C9A3-4136-A0B1-C6AEC703FF81}" type="slidenum">
              <a:rPr lang="en-US" smtClean="0"/>
              <a:t>18</a:t>
            </a:fld>
            <a:endParaRPr lang="en-US"/>
          </a:p>
        </p:txBody>
      </p:sp>
      <p:sp>
        <p:nvSpPr>
          <p:cNvPr id="1048605" name="Rectangle 2">
            <a:extLst>
              <a:ext uri="{FF2B5EF4-FFF2-40B4-BE49-F238E27FC236}">
                <a16:creationId xmlns:a16="http://schemas.microsoft.com/office/drawing/2014/main" id="{8CCFA8D6-2209-3A74-1076-4EBA23DA6536}"/>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529282BA-9F40-FFE1-182B-9E758D9D1CD0}"/>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1298755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3F41-6AC0-7C24-44DD-99C0FA323AD3}"/>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C3452B07-D039-0D35-EBD5-821C430C38CE}"/>
              </a:ext>
            </a:extLst>
          </p:cNvPr>
          <p:cNvSpPr>
            <a:spLocks noGrp="1" noChangeArrowheads="1"/>
          </p:cNvSpPr>
          <p:nvPr>
            <p:ph type="sldNum" sz="quarter" idx="5"/>
          </p:nvPr>
        </p:nvSpPr>
        <p:spPr/>
        <p:txBody>
          <a:bodyPr/>
          <a:lstStyle/>
          <a:p>
            <a:fld id="{6BFD01EB-C9A3-4136-A0B1-C6AEC703FF81}" type="slidenum">
              <a:rPr lang="en-US" smtClean="0"/>
              <a:t>19</a:t>
            </a:fld>
            <a:endParaRPr lang="en-US"/>
          </a:p>
        </p:txBody>
      </p:sp>
      <p:sp>
        <p:nvSpPr>
          <p:cNvPr id="1048605" name="Rectangle 2">
            <a:extLst>
              <a:ext uri="{FF2B5EF4-FFF2-40B4-BE49-F238E27FC236}">
                <a16:creationId xmlns:a16="http://schemas.microsoft.com/office/drawing/2014/main" id="{4C6374D6-F50D-7588-7A82-8E56833C8F8C}"/>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5EB572D5-A5F1-BCC4-7D43-8C26199F664E}"/>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036425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20</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760398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21</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63524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166461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93DB8-96AA-61D8-D0BD-87A9E90D905E}"/>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6B90FC57-ECB3-2741-997C-9578259AABCB}"/>
              </a:ext>
            </a:extLst>
          </p:cNvPr>
          <p:cNvSpPr>
            <a:spLocks noGrp="1" noChangeArrowheads="1"/>
          </p:cNvSpPr>
          <p:nvPr>
            <p:ph type="sldNum" sz="quarter" idx="5"/>
          </p:nvPr>
        </p:nvSpPr>
        <p:spPr/>
        <p:txBody>
          <a:bodyPr/>
          <a:lstStyle/>
          <a:p>
            <a:fld id="{6BFD01EB-C9A3-4136-A0B1-C6AEC703FF81}" type="slidenum">
              <a:rPr lang="en-US" smtClean="0"/>
              <a:t>22</a:t>
            </a:fld>
            <a:endParaRPr lang="en-US"/>
          </a:p>
        </p:txBody>
      </p:sp>
      <p:sp>
        <p:nvSpPr>
          <p:cNvPr id="1048605" name="Rectangle 2">
            <a:extLst>
              <a:ext uri="{FF2B5EF4-FFF2-40B4-BE49-F238E27FC236}">
                <a16:creationId xmlns:a16="http://schemas.microsoft.com/office/drawing/2014/main" id="{04CC2368-8529-2E06-80BC-0D963377F31E}"/>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B30EE6B1-2D43-F022-C480-FDD3245056A3}"/>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2379787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23</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84008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4</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51897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E0116-AE93-73D8-1BA4-73901DF0ABF7}"/>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59AAE9CC-0604-FE71-ECC3-F32B54867161}"/>
              </a:ext>
            </a:extLst>
          </p:cNvPr>
          <p:cNvSpPr>
            <a:spLocks noGrp="1" noChangeArrowheads="1"/>
          </p:cNvSpPr>
          <p:nvPr>
            <p:ph type="sldNum" sz="quarter" idx="5"/>
          </p:nvPr>
        </p:nvSpPr>
        <p:spPr/>
        <p:txBody>
          <a:bodyPr/>
          <a:lstStyle/>
          <a:p>
            <a:fld id="{6BFD01EB-C9A3-4136-A0B1-C6AEC703FF81}" type="slidenum">
              <a:rPr lang="en-US" smtClean="0"/>
              <a:t>5</a:t>
            </a:fld>
            <a:endParaRPr lang="en-US"/>
          </a:p>
        </p:txBody>
      </p:sp>
      <p:sp>
        <p:nvSpPr>
          <p:cNvPr id="1048605" name="Rectangle 2">
            <a:extLst>
              <a:ext uri="{FF2B5EF4-FFF2-40B4-BE49-F238E27FC236}">
                <a16:creationId xmlns:a16="http://schemas.microsoft.com/office/drawing/2014/main" id="{1C77CAC1-E7C8-2482-39C8-4235E24D002D}"/>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0683179C-D6CB-66E8-0121-4A221BE0E953}"/>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857607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D88E9-433A-12F9-94E4-2F83025D95B5}"/>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2464FC36-A293-D2FD-0FFC-382B96061B6C}"/>
              </a:ext>
            </a:extLst>
          </p:cNvPr>
          <p:cNvSpPr>
            <a:spLocks noGrp="1" noChangeArrowheads="1"/>
          </p:cNvSpPr>
          <p:nvPr>
            <p:ph type="sldNum" sz="quarter" idx="5"/>
          </p:nvPr>
        </p:nvSpPr>
        <p:spPr/>
        <p:txBody>
          <a:bodyPr/>
          <a:lstStyle/>
          <a:p>
            <a:fld id="{6BFD01EB-C9A3-4136-A0B1-C6AEC703FF81}" type="slidenum">
              <a:rPr lang="en-US" smtClean="0"/>
              <a:t>6</a:t>
            </a:fld>
            <a:endParaRPr lang="en-US"/>
          </a:p>
        </p:txBody>
      </p:sp>
      <p:sp>
        <p:nvSpPr>
          <p:cNvPr id="1048605" name="Rectangle 2">
            <a:extLst>
              <a:ext uri="{FF2B5EF4-FFF2-40B4-BE49-F238E27FC236}">
                <a16:creationId xmlns:a16="http://schemas.microsoft.com/office/drawing/2014/main" id="{04264581-EC14-04A8-5F9B-64EDFB2C5959}"/>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56AD25C8-F5E2-5434-E3AA-26DF05E0AB19}"/>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264899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3E101-A256-0546-5560-AD8E46B346CA}"/>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4DDE6396-5244-6ECE-E709-BC1A4697882D}"/>
              </a:ext>
            </a:extLst>
          </p:cNvPr>
          <p:cNvSpPr>
            <a:spLocks noGrp="1" noChangeArrowheads="1"/>
          </p:cNvSpPr>
          <p:nvPr>
            <p:ph type="sldNum" sz="quarter" idx="5"/>
          </p:nvPr>
        </p:nvSpPr>
        <p:spPr/>
        <p:txBody>
          <a:bodyPr/>
          <a:lstStyle/>
          <a:p>
            <a:fld id="{6BFD01EB-C9A3-4136-A0B1-C6AEC703FF81}" type="slidenum">
              <a:rPr lang="en-US" smtClean="0"/>
              <a:t>7</a:t>
            </a:fld>
            <a:endParaRPr lang="en-US"/>
          </a:p>
        </p:txBody>
      </p:sp>
      <p:sp>
        <p:nvSpPr>
          <p:cNvPr id="1048605" name="Rectangle 2">
            <a:extLst>
              <a:ext uri="{FF2B5EF4-FFF2-40B4-BE49-F238E27FC236}">
                <a16:creationId xmlns:a16="http://schemas.microsoft.com/office/drawing/2014/main" id="{CBE1611D-630F-FCB5-4418-71FD9F4CE764}"/>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ED5C10FE-C9A5-9B01-D9E5-022AA0F785C2}"/>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79583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31A67-86DE-2BE9-4306-82F2AA202F9E}"/>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11711A56-C9A7-11E3-5083-A1F15814474F}"/>
              </a:ext>
            </a:extLst>
          </p:cNvPr>
          <p:cNvSpPr>
            <a:spLocks noGrp="1" noChangeArrowheads="1"/>
          </p:cNvSpPr>
          <p:nvPr>
            <p:ph type="sldNum" sz="quarter" idx="5"/>
          </p:nvPr>
        </p:nvSpPr>
        <p:spPr/>
        <p:txBody>
          <a:bodyPr/>
          <a:lstStyle/>
          <a:p>
            <a:fld id="{6BFD01EB-C9A3-4136-A0B1-C6AEC703FF81}" type="slidenum">
              <a:rPr lang="en-US" smtClean="0"/>
              <a:t>8</a:t>
            </a:fld>
            <a:endParaRPr lang="en-US"/>
          </a:p>
        </p:txBody>
      </p:sp>
      <p:sp>
        <p:nvSpPr>
          <p:cNvPr id="1048605" name="Rectangle 2">
            <a:extLst>
              <a:ext uri="{FF2B5EF4-FFF2-40B4-BE49-F238E27FC236}">
                <a16:creationId xmlns:a16="http://schemas.microsoft.com/office/drawing/2014/main" id="{BA59F66F-34BD-EAFF-160B-B211ECEA949B}"/>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30E93778-078B-D615-9876-33CF589D17CD}"/>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4146468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96C05-4A13-43A4-F418-F2922D41AE50}"/>
            </a:ext>
          </a:extLst>
        </p:cNvPr>
        <p:cNvGrpSpPr/>
        <p:nvPr/>
      </p:nvGrpSpPr>
      <p:grpSpPr>
        <a:xfrm>
          <a:off x="0" y="0"/>
          <a:ext cx="0" cy="0"/>
          <a:chOff x="0" y="0"/>
          <a:chExt cx="0" cy="0"/>
        </a:xfrm>
      </p:grpSpPr>
      <p:sp>
        <p:nvSpPr>
          <p:cNvPr id="1048604" name="Rectangle 7">
            <a:extLst>
              <a:ext uri="{FF2B5EF4-FFF2-40B4-BE49-F238E27FC236}">
                <a16:creationId xmlns:a16="http://schemas.microsoft.com/office/drawing/2014/main" id="{22D01E28-2DD4-AE98-05DE-763F2FAEE501}"/>
              </a:ext>
            </a:extLst>
          </p:cNvPr>
          <p:cNvSpPr>
            <a:spLocks noGrp="1" noChangeArrowheads="1"/>
          </p:cNvSpPr>
          <p:nvPr>
            <p:ph type="sldNum" sz="quarter" idx="5"/>
          </p:nvPr>
        </p:nvSpPr>
        <p:spPr/>
        <p:txBody>
          <a:bodyPr/>
          <a:lstStyle/>
          <a:p>
            <a:fld id="{6BFD01EB-C9A3-4136-A0B1-C6AEC703FF81}" type="slidenum">
              <a:rPr lang="en-US" smtClean="0"/>
              <a:t>9</a:t>
            </a:fld>
            <a:endParaRPr lang="en-US"/>
          </a:p>
        </p:txBody>
      </p:sp>
      <p:sp>
        <p:nvSpPr>
          <p:cNvPr id="1048605" name="Rectangle 2">
            <a:extLst>
              <a:ext uri="{FF2B5EF4-FFF2-40B4-BE49-F238E27FC236}">
                <a16:creationId xmlns:a16="http://schemas.microsoft.com/office/drawing/2014/main" id="{E63E32D8-6FC1-4174-0A64-5EC77E49E82F}"/>
              </a:ext>
            </a:extLst>
          </p:cNvPr>
          <p:cNvSpPr>
            <a:spLocks noGrp="1" noRot="1" noChangeAspect="1" noChangeArrowheads="1" noTextEdit="1"/>
          </p:cNvSpPr>
          <p:nvPr>
            <p:ph type="sldImg"/>
          </p:nvPr>
        </p:nvSpPr>
        <p:spPr/>
      </p:sp>
      <p:sp>
        <p:nvSpPr>
          <p:cNvPr id="1048606" name="Rectangle 3">
            <a:extLst>
              <a:ext uri="{FF2B5EF4-FFF2-40B4-BE49-F238E27FC236}">
                <a16:creationId xmlns:a16="http://schemas.microsoft.com/office/drawing/2014/main" id="{D869ADF4-48F3-5187-1175-D709F9D32A3A}"/>
              </a:ext>
            </a:extLst>
          </p:cNvPr>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764025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Rectangle 7"/>
          <p:cNvSpPr>
            <a:spLocks noGrp="1" noChangeArrowheads="1"/>
          </p:cNvSpPr>
          <p:nvPr>
            <p:ph type="sldNum" sz="quarter" idx="5"/>
          </p:nvPr>
        </p:nvSpPr>
        <p:spPr/>
        <p:txBody>
          <a:bodyPr/>
          <a:lstStyle/>
          <a:p>
            <a:fld id="{6BFD01EB-C9A3-4136-A0B1-C6AEC703FF81}" type="slidenum">
              <a:rPr lang="en-US" smtClean="0"/>
              <a:t>10</a:t>
            </a:fld>
            <a:endParaRPr lang="en-US"/>
          </a:p>
        </p:txBody>
      </p:sp>
      <p:sp>
        <p:nvSpPr>
          <p:cNvPr id="1048605" name="Rectangle 2"/>
          <p:cNvSpPr>
            <a:spLocks noGrp="1" noRot="1" noChangeAspect="1" noChangeArrowheads="1" noTextEdit="1"/>
          </p:cNvSpPr>
          <p:nvPr>
            <p:ph type="sldImg"/>
          </p:nvPr>
        </p:nvSpPr>
        <p:spPr/>
      </p:sp>
      <p:sp>
        <p:nvSpPr>
          <p:cNvPr id="1048606" name="Rectangle 3"/>
          <p:cNvSpPr>
            <a:spLocks noGrp="1" noChangeArrowheads="1"/>
          </p:cNvSpPr>
          <p:nvPr>
            <p:ph type="body" idx="1"/>
          </p:nvPr>
        </p:nvSpPr>
        <p:spPr>
          <a:noFill/>
        </p:spPr>
        <p:txBody>
          <a:bodyPr/>
          <a:lstStyle/>
          <a:p>
            <a:pPr eaLnBrk="1" hangingPunct="1"/>
            <a:endParaRPr lang="en-US">
              <a:latin typeface="Arial" panose="020B0604020202020204" pitchFamily="34" charset="0"/>
            </a:endParaRPr>
          </a:p>
        </p:txBody>
      </p:sp>
    </p:spTree>
    <p:extLst>
      <p:ext uri="{BB962C8B-B14F-4D97-AF65-F5344CB8AC3E}">
        <p14:creationId xmlns:p14="http://schemas.microsoft.com/office/powerpoint/2010/main" val="3207342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3EE43D5-2594-4735-80B7-F0E4544112AC}" type="datetime1">
              <a:rPr lang="en-GB" smtClean="0"/>
              <a:t>08/06/2025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90ED07B-0D58-4238-8D9E-3917EDEFBF11}" type="datetime1">
              <a:rPr lang="en-GB" smtClean="0"/>
              <a:t>08/06/2025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15D4D9-60EA-4115-9F62-3D25530A60C4}" type="datetime1">
              <a:rPr lang="en-GB" smtClean="0"/>
              <a:t>08/06/2025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33F980D-9641-4D55-BA26-2EDCEA9EE1F9}" type="datetime1">
              <a:rPr lang="en-GB" smtClean="0"/>
              <a:t>08/06/2025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2637F8-03A0-4970-9A0A-BCE5C1C1EC0E}" type="datetime1">
              <a:rPr lang="en-GB" smtClean="0"/>
              <a:t>08/06/2025</a:t>
            </a:fld>
            <a:endParaRPr lang="en-GB"/>
          </a:p>
        </p:txBody>
      </p:sp>
      <p:sp>
        <p:nvSpPr>
          <p:cNvPr id="5" name="Footer Placeholder 4"/>
          <p:cNvSpPr>
            <a:spLocks noGrp="1"/>
          </p:cNvSpPr>
          <p:nvPr>
            <p:ph type="ftr" sz="quarter" idx="11"/>
          </p:nvPr>
        </p:nvSpPr>
        <p:spPr/>
        <p:txBody>
          <a:bodyPr/>
          <a:lstStyle/>
          <a:p>
            <a:r>
              <a:rPr lang="en-GB"/>
              <a:t>ICIMSI-2021</a:t>
            </a:r>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AAD62D7-D6ED-44F8-A2FC-AD370DF5A044}" type="datetime1">
              <a:rPr lang="en-GB" smtClean="0"/>
              <a:t>08/06/2025</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74D6229-4D31-4440-844B-D28A91210DCE}" type="datetime1">
              <a:rPr lang="en-GB" smtClean="0"/>
              <a:t>08/06/2025</a:t>
            </a:fld>
            <a:endParaRPr lang="en-GB"/>
          </a:p>
        </p:txBody>
      </p:sp>
      <p:sp>
        <p:nvSpPr>
          <p:cNvPr id="8" name="Footer Placeholder 7"/>
          <p:cNvSpPr>
            <a:spLocks noGrp="1"/>
          </p:cNvSpPr>
          <p:nvPr>
            <p:ph type="ftr" sz="quarter" idx="11"/>
          </p:nvPr>
        </p:nvSpPr>
        <p:spPr/>
        <p:txBody>
          <a:bodyPr/>
          <a:lstStyle/>
          <a:p>
            <a:r>
              <a:rPr lang="en-GB"/>
              <a:t>ICIMSI-2021</a:t>
            </a:r>
          </a:p>
        </p:txBody>
      </p:sp>
      <p:sp>
        <p:nvSpPr>
          <p:cNvPr id="9" name="Slide Number Placeholder 8"/>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6EB690D-B474-4F2D-8063-C3D6525BFDB7}" type="datetime1">
              <a:rPr lang="en-GB" smtClean="0"/>
              <a:t>08/06/2025</a:t>
            </a:fld>
            <a:endParaRPr lang="en-GB"/>
          </a:p>
        </p:txBody>
      </p:sp>
      <p:sp>
        <p:nvSpPr>
          <p:cNvPr id="4" name="Footer Placeholder 3"/>
          <p:cNvSpPr>
            <a:spLocks noGrp="1"/>
          </p:cNvSpPr>
          <p:nvPr>
            <p:ph type="ftr" sz="quarter" idx="11"/>
          </p:nvPr>
        </p:nvSpPr>
        <p:spPr/>
        <p:txBody>
          <a:bodyPr/>
          <a:lstStyle/>
          <a:p>
            <a:r>
              <a:rPr lang="en-GB"/>
              <a:t>ICIMSI-2021</a:t>
            </a:r>
          </a:p>
        </p:txBody>
      </p:sp>
      <p:sp>
        <p:nvSpPr>
          <p:cNvPr id="5" name="Slide Number Placeholder 4"/>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D96AC-A833-40E3-8856-0B511BFD0B34}" type="datetime1">
              <a:rPr lang="en-GB" smtClean="0"/>
              <a:t>08/06/2025</a:t>
            </a:fld>
            <a:endParaRPr lang="en-GB"/>
          </a:p>
        </p:txBody>
      </p:sp>
      <p:sp>
        <p:nvSpPr>
          <p:cNvPr id="3" name="Footer Placeholder 2"/>
          <p:cNvSpPr>
            <a:spLocks noGrp="1"/>
          </p:cNvSpPr>
          <p:nvPr>
            <p:ph type="ftr" sz="quarter" idx="11"/>
          </p:nvPr>
        </p:nvSpPr>
        <p:spPr/>
        <p:txBody>
          <a:bodyPr/>
          <a:lstStyle/>
          <a:p>
            <a:r>
              <a:rPr lang="en-GB"/>
              <a:t>ICIMSI-2021</a:t>
            </a:r>
          </a:p>
        </p:txBody>
      </p:sp>
      <p:sp>
        <p:nvSpPr>
          <p:cNvPr id="4" name="Slide Number Placeholder 3"/>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0C083-5B51-4A6F-8A8D-25BF65281288}" type="datetime1">
              <a:rPr lang="en-GB" smtClean="0"/>
              <a:t>08/06/2025</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4158CEF-DEAA-4FD7-A123-4034F0FFBE51}" type="datetime1">
              <a:rPr lang="en-GB" smtClean="0"/>
              <a:t>08/06/2025</a:t>
            </a:fld>
            <a:endParaRPr lang="en-GB"/>
          </a:p>
        </p:txBody>
      </p:sp>
      <p:sp>
        <p:nvSpPr>
          <p:cNvPr id="6" name="Footer Placeholder 5"/>
          <p:cNvSpPr>
            <a:spLocks noGrp="1"/>
          </p:cNvSpPr>
          <p:nvPr>
            <p:ph type="ftr" sz="quarter" idx="11"/>
          </p:nvPr>
        </p:nvSpPr>
        <p:spPr/>
        <p:txBody>
          <a:bodyPr/>
          <a:lstStyle/>
          <a:p>
            <a:r>
              <a:rPr lang="en-GB"/>
              <a:t>ICIMSI-2021</a:t>
            </a:r>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3102E-B0BC-4EBE-905A-EE89488B9FC5}" type="datetime1">
              <a:rPr lang="en-GB" smtClean="0"/>
              <a:t>08/06/2025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ICIMSI-2021</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248AB-E565-412B-9D95-9B07D6A4F3F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chart" Target="../charts/char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jemit.aspur.r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kaggle.com/datasets/sshubam/insat3d-infrared-raw-cyclone-images-20132021?select=insat_3d_ds+-+Sheet.csv"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ctrTitle"/>
          </p:nvPr>
        </p:nvSpPr>
        <p:spPr>
          <a:xfrm>
            <a:off x="1043608" y="160813"/>
            <a:ext cx="6984776" cy="1035939"/>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a:t>
            </a:fld>
            <a:endParaRPr lang="en-GB" b="1" dirty="0">
              <a:solidFill>
                <a:schemeClr val="tx1"/>
              </a:solidFill>
            </a:endParaRPr>
          </a:p>
        </p:txBody>
      </p:sp>
      <p:sp>
        <p:nvSpPr>
          <p:cNvPr id="4" name="TextBox 3"/>
          <p:cNvSpPr txBox="1"/>
          <p:nvPr/>
        </p:nvSpPr>
        <p:spPr>
          <a:xfrm>
            <a:off x="251520" y="1484783"/>
            <a:ext cx="8435280" cy="5355312"/>
          </a:xfrm>
          <a:prstGeom prst="rect">
            <a:avLst/>
          </a:prstGeom>
          <a:noFill/>
        </p:spPr>
        <p:txBody>
          <a:bodyPr wrap="square" rtlCol="0">
            <a:spAutoFit/>
          </a:bodyPr>
          <a:lstStyle/>
          <a:p>
            <a:pPr algn="ctr"/>
            <a:endParaRPr lang="en-US" dirty="0"/>
          </a:p>
          <a:p>
            <a:pPr marL="803910" marR="888365" algn="ctr"/>
            <a:r>
              <a:rPr lang="en-US" dirty="0"/>
              <a:t>Presentation on</a:t>
            </a:r>
            <a:endParaRPr lang="en-US" sz="1800" b="1" dirty="0">
              <a:effectLst/>
              <a:latin typeface="Times New Roman" panose="02020603050405020304" pitchFamily="18" charset="0"/>
              <a:ea typeface="Times New Roman" panose="02020603050405020304" pitchFamily="18" charset="0"/>
            </a:endParaRPr>
          </a:p>
          <a:p>
            <a:pPr marL="803910" marR="888365" algn="ctr">
              <a:spcAft>
                <a:spcPts val="0"/>
              </a:spcAft>
            </a:pPr>
            <a:endParaRPr lang="en-US" b="1" dirty="0">
              <a:latin typeface="Times New Roman" panose="02020603050405020304" pitchFamily="18" charset="0"/>
              <a:ea typeface="Times New Roman" panose="02020603050405020304" pitchFamily="18" charset="0"/>
            </a:endParaRPr>
          </a:p>
          <a:p>
            <a:pPr marL="803910" marR="888365" algn="ctr">
              <a:spcAft>
                <a:spcPts val="0"/>
              </a:spcAft>
            </a:pPr>
            <a:r>
              <a:rPr lang="en-US" b="1" dirty="0">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Hybrid Deep Learning for Cyclone Intensity Estimation using Multi-Source Satellite Data ”</a:t>
            </a:r>
          </a:p>
          <a:p>
            <a:pPr marL="803910" marR="888365" algn="ctr">
              <a:spcAft>
                <a:spcPts val="0"/>
              </a:spcAft>
            </a:pP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By</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Aman Maner (26)</a:t>
            </a:r>
          </a:p>
          <a:p>
            <a:pPr algn="ctr"/>
            <a:r>
              <a:rPr lang="en-US" b="1" dirty="0">
                <a:latin typeface="Times New Roman" panose="02020603050405020304" pitchFamily="18" charset="0"/>
                <a:cs typeface="Times New Roman" panose="02020603050405020304" pitchFamily="18" charset="0"/>
              </a:rPr>
              <a:t>Pratik Gade (28)</a:t>
            </a:r>
          </a:p>
          <a:p>
            <a:pPr algn="ctr"/>
            <a:r>
              <a:rPr lang="en-US" b="1" dirty="0">
                <a:latin typeface="Times New Roman" panose="02020603050405020304" pitchFamily="18" charset="0"/>
                <a:cs typeface="Times New Roman" panose="02020603050405020304" pitchFamily="18" charset="0"/>
              </a:rPr>
              <a:t>Arpita Phalke (43)</a:t>
            </a:r>
          </a:p>
          <a:p>
            <a:pPr algn="ctr"/>
            <a:r>
              <a:rPr lang="en-US" b="1" dirty="0">
                <a:latin typeface="Times New Roman" panose="02020603050405020304" pitchFamily="18" charset="0"/>
                <a:cs typeface="Times New Roman" panose="02020603050405020304" pitchFamily="18" charset="0"/>
              </a:rPr>
              <a:t>Kirti </a:t>
            </a:r>
            <a:r>
              <a:rPr lang="en-US" b="1" dirty="0" err="1">
                <a:latin typeface="Times New Roman" panose="02020603050405020304" pitchFamily="18" charset="0"/>
                <a:cs typeface="Times New Roman" panose="02020603050405020304" pitchFamily="18" charset="0"/>
              </a:rPr>
              <a:t>Rachkar</a:t>
            </a:r>
            <a:r>
              <a:rPr lang="en-US" b="1" dirty="0">
                <a:latin typeface="Times New Roman" panose="02020603050405020304" pitchFamily="18" charset="0"/>
                <a:cs typeface="Times New Roman" panose="02020603050405020304" pitchFamily="18" charset="0"/>
              </a:rPr>
              <a:t> (47)</a:t>
            </a:r>
          </a:p>
          <a:p>
            <a:pPr algn="ctr"/>
            <a:endParaRPr lang="en-US" b="1" dirty="0">
              <a:latin typeface="Times New Roman" panose="02020603050405020304" pitchFamily="18" charset="0"/>
              <a:cs typeface="Times New Roman" panose="02020603050405020304" pitchFamily="18" charset="0"/>
            </a:endParaRPr>
          </a:p>
          <a:p>
            <a:pPr algn="ctr"/>
            <a:r>
              <a:rPr lang="en-US" dirty="0"/>
              <a:t>Under the guidance of </a:t>
            </a:r>
          </a:p>
          <a:p>
            <a:pPr algn="ctr"/>
            <a:r>
              <a:rPr lang="en-US" b="1" dirty="0"/>
              <a:t>Prof. Priyanka Vyas</a:t>
            </a:r>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Department of Computer Science Engineering - Artificial Intelligence</a:t>
            </a:r>
          </a:p>
          <a:p>
            <a:pPr algn="ctr"/>
            <a:endParaRPr lang="en-US" dirty="0">
              <a:solidFill>
                <a:schemeClr val="tx1">
                  <a:lumMod val="75000"/>
                  <a:lumOff val="25000"/>
                </a:schemeClr>
              </a:solidFill>
            </a:endParaRPr>
          </a:p>
          <a:p>
            <a:r>
              <a:rPr lang="en-US" dirty="0">
                <a:solidFill>
                  <a:schemeClr val="tx1">
                    <a:lumMod val="75000"/>
                    <a:lumOff val="25000"/>
                  </a:schemeClr>
                </a:solidFill>
              </a:rPr>
              <a:t>Friday, 02 </a:t>
            </a:r>
            <a:r>
              <a:rPr lang="en-IN" dirty="0">
                <a:solidFill>
                  <a:schemeClr val="tx1">
                    <a:lumMod val="75000"/>
                    <a:lumOff val="25000"/>
                  </a:schemeClr>
                </a:solidFill>
              </a:rPr>
              <a:t>May 2025</a:t>
            </a:r>
            <a:endParaRPr lang="en-US" dirty="0">
              <a:solidFill>
                <a:schemeClr val="tx1">
                  <a:lumMod val="75000"/>
                  <a:lumOff val="25000"/>
                </a:schemeClr>
              </a:solidFill>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4880" y="5330"/>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31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37792" y="103943"/>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D978EB8-5E54-CE27-FBA7-1EE7E9642AB1}"/>
              </a:ext>
            </a:extLst>
          </p:cNvPr>
          <p:cNvSpPr>
            <a:spLocks noGrp="1"/>
          </p:cNvSpPr>
          <p:nvPr>
            <p:ph idx="1"/>
          </p:nvPr>
        </p:nvSpPr>
        <p:spPr>
          <a:xfrm>
            <a:off x="457200" y="1600200"/>
            <a:ext cx="8229600" cy="4515942"/>
          </a:xfrm>
        </p:spPr>
        <p:txBody>
          <a:bodyPr>
            <a:normAutofit/>
          </a:bodyPr>
          <a:lstStyle/>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10</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0384" y="4528"/>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40FA779-DDE1-4E6B-B76D-9C448A4CBAF5}"/>
              </a:ext>
            </a:extLst>
          </p:cNvPr>
          <p:cNvSpPr txBox="1"/>
          <p:nvPr/>
        </p:nvSpPr>
        <p:spPr>
          <a:xfrm>
            <a:off x="3419871" y="1988840"/>
            <a:ext cx="3466407" cy="307777"/>
          </a:xfrm>
          <a:prstGeom prst="rect">
            <a:avLst/>
          </a:prstGeom>
          <a:noFill/>
        </p:spPr>
        <p:txBody>
          <a:bodyPr wrap="square">
            <a:spAutoFit/>
          </a:bodyPr>
          <a:lstStyle/>
          <a:p>
            <a:r>
              <a:rPr lang="en-IN" sz="1400" dirty="0"/>
              <a:t>           </a:t>
            </a:r>
          </a:p>
        </p:txBody>
      </p:sp>
      <p:sp>
        <p:nvSpPr>
          <p:cNvPr id="7" name="TextBox 6">
            <a:extLst>
              <a:ext uri="{FF2B5EF4-FFF2-40B4-BE49-F238E27FC236}">
                <a16:creationId xmlns:a16="http://schemas.microsoft.com/office/drawing/2014/main" id="{B3BB1E51-641A-3D03-C87E-5D86A5F0E842}"/>
              </a:ext>
            </a:extLst>
          </p:cNvPr>
          <p:cNvSpPr txBox="1"/>
          <p:nvPr/>
        </p:nvSpPr>
        <p:spPr>
          <a:xfrm>
            <a:off x="467544" y="1573853"/>
            <a:ext cx="8219256" cy="646331"/>
          </a:xfrm>
          <a:prstGeom prst="rect">
            <a:avLst/>
          </a:prstGeom>
          <a:noFill/>
        </p:spPr>
        <p:txBody>
          <a:bodyPr wrap="square">
            <a:spAutoFit/>
          </a:bodyPr>
          <a:lstStyle/>
          <a:p>
            <a:pPr algn="just"/>
            <a:r>
              <a:rPr lang="en-US" sz="1800" b="1" dirty="0">
                <a:effectLst/>
                <a:latin typeface="Times New Roman" panose="02020603050405020304" pitchFamily="18" charset="0"/>
                <a:ea typeface="Times New Roman" panose="02020603050405020304" pitchFamily="18" charset="0"/>
              </a:rPr>
              <a:t>System</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Architecture</a:t>
            </a:r>
            <a:r>
              <a:rPr lang="en-US" sz="1800" b="1" spc="-20" dirty="0">
                <a:effectLst/>
                <a:latin typeface="Times New Roman" panose="02020603050405020304" pitchFamily="18" charset="0"/>
                <a:ea typeface="Times New Roman" panose="02020603050405020304" pitchFamily="18" charset="0"/>
              </a:rPr>
              <a:t> </a:t>
            </a:r>
            <a:r>
              <a:rPr lang="en-US" b="1" spc="-2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b="1" dirty="0">
              <a:solidFill>
                <a:srgbClr val="0D0D0D"/>
              </a:solidFill>
              <a:latin typeface="Times New Roman" panose="02020603050405020304" pitchFamily="18" charset="0"/>
              <a:cs typeface="Times New Roman" panose="02020603050405020304" pitchFamily="18" charset="0"/>
            </a:endParaRPr>
          </a:p>
          <a:p>
            <a:pPr algn="just"/>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9025201-4B44-6E7D-E65C-282EC937BA1D}"/>
              </a:ext>
            </a:extLst>
          </p:cNvPr>
          <p:cNvSpPr txBox="1"/>
          <p:nvPr/>
        </p:nvSpPr>
        <p:spPr>
          <a:xfrm>
            <a:off x="1833097" y="6385756"/>
            <a:ext cx="5786903" cy="645754"/>
          </a:xfrm>
          <a:prstGeom prst="rect">
            <a:avLst/>
          </a:prstGeom>
          <a:noFill/>
        </p:spPr>
        <p:txBody>
          <a:bodyPr wrap="square">
            <a:spAutoFit/>
          </a:bodyPr>
          <a:lstStyle/>
          <a:p>
            <a:pPr algn="ctr">
              <a:lnSpc>
                <a:spcPct val="107000"/>
              </a:lnSpc>
              <a:spcAft>
                <a:spcPts val="800"/>
              </a:spcAft>
            </a:pPr>
            <a:r>
              <a:rPr lang="en-US" sz="1400" i="1" dirty="0">
                <a:solidFill>
                  <a:srgbClr val="595959"/>
                </a:solidFill>
                <a:effectLst/>
                <a:latin typeface="Times New Roman" panose="02020603050405020304" pitchFamily="18" charset="0"/>
                <a:ea typeface="Times New Roman" panose="02020603050405020304" pitchFamily="18" charset="0"/>
              </a:rPr>
              <a:t>Fig.2 : End-to-End System Architecture for Cyclone Intensity Estimation</a:t>
            </a:r>
            <a:endParaRPr lang="en-IN" sz="1400" dirty="0">
              <a:effectLst/>
              <a:latin typeface="Times New Roman" panose="02020603050405020304" pitchFamily="18" charset="0"/>
              <a:ea typeface="Times New Roman" panose="02020603050405020304" pitchFamily="18" charset="0"/>
            </a:endParaRPr>
          </a:p>
          <a:p>
            <a:pPr algn="ct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D15F3862-C655-F085-285E-7F00A563E3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616" y="2195737"/>
            <a:ext cx="6344768" cy="3321496"/>
          </a:xfrm>
          <a:prstGeom prst="rect">
            <a:avLst/>
          </a:prstGeom>
        </p:spPr>
      </p:pic>
    </p:spTree>
    <p:extLst>
      <p:ext uri="{BB962C8B-B14F-4D97-AF65-F5344CB8AC3E}">
        <p14:creationId xmlns:p14="http://schemas.microsoft.com/office/powerpoint/2010/main" val="199403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16584" y="79013"/>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Vidya </a:t>
            </a:r>
            <a:r>
              <a:rPr lang="en-US" sz="1600" dirty="0" err="1"/>
              <a:t>Prasarak</a:t>
            </a:r>
            <a:r>
              <a:rPr lang="en-US" sz="1600" dirty="0"/>
              <a:t> Mandal’s </a:t>
            </a:r>
            <a:br>
              <a:rPr lang="en-US" sz="1600" dirty="0"/>
            </a:br>
            <a:r>
              <a:rPr lang="en-US" sz="1800" dirty="0"/>
              <a:t> </a:t>
            </a:r>
            <a:r>
              <a:rPr lang="en-US" sz="1800" b="1" dirty="0"/>
              <a:t>NUTAN COLLEGE OF ENGINEERING AND RESEARCH </a:t>
            </a:r>
            <a:br>
              <a:rPr lang="en-US" sz="1800" dirty="0"/>
            </a:br>
            <a:r>
              <a:rPr lang="en-US" sz="1600" dirty="0"/>
              <a:t>Under Administrative Support of Pimpri Chinchwad  Education Trust </a:t>
            </a:r>
            <a:br>
              <a:rPr lang="en-US" sz="1600" dirty="0"/>
            </a:br>
            <a:r>
              <a:rPr lang="en-US" sz="1600" dirty="0"/>
              <a:t>ISO 21001:2018 EOMS Certified </a:t>
            </a:r>
            <a:r>
              <a:rPr lang="en-US" sz="1200" dirty="0"/>
              <a:t>	</a:t>
            </a:r>
            <a:br>
              <a:rPr lang="en-US" sz="1200" dirty="0"/>
            </a:br>
            <a:endParaRPr lang="en-US" sz="1400" dirty="0"/>
          </a:p>
        </p:txBody>
      </p:sp>
      <p:sp>
        <p:nvSpPr>
          <p:cNvPr id="11" name="Content Placeholder 10">
            <a:extLst>
              <a:ext uri="{FF2B5EF4-FFF2-40B4-BE49-F238E27FC236}">
                <a16:creationId xmlns:a16="http://schemas.microsoft.com/office/drawing/2014/main" id="{FCF332F0-DCD1-833B-2DF7-D00881CEEA3C}"/>
              </a:ext>
            </a:extLst>
          </p:cNvPr>
          <p:cNvSpPr>
            <a:spLocks noGrp="1"/>
          </p:cNvSpPr>
          <p:nvPr>
            <p:ph idx="1"/>
          </p:nvPr>
        </p:nvSpPr>
        <p:spPr>
          <a:xfrm>
            <a:off x="457200" y="1600200"/>
            <a:ext cx="8229600" cy="4983162"/>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Model Development: </a:t>
            </a:r>
          </a:p>
          <a:p>
            <a:pPr marL="0" indent="0" algn="just">
              <a:buNone/>
            </a:pPr>
            <a:endParaRPr lang="en-US" sz="1400" b="1"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On the local system, the raw data is transformed into annotated images, which are used for training the model. </a:t>
            </a:r>
          </a:p>
          <a:p>
            <a:pPr marL="0" indent="0" algn="just">
              <a:buNone/>
            </a:pPr>
            <a:r>
              <a:rPr lang="en-US" sz="1400" dirty="0">
                <a:latin typeface="Times New Roman" panose="02020603050405020304" pitchFamily="18" charset="0"/>
                <a:cs typeface="Times New Roman" panose="02020603050405020304" pitchFamily="18" charset="0"/>
              </a:rPr>
              <a:t>The system includes a Cyclone Detector that identifies cyclone images as well as video and a Cyclone Intensity Classifier that classifies the strength of the cyclone.</a:t>
            </a:r>
          </a:p>
          <a:p>
            <a:pPr marL="0" indent="0" algn="just">
              <a:buNone/>
            </a:pPr>
            <a:r>
              <a:rPr lang="en-US" sz="1400" dirty="0">
                <a:latin typeface="Times New Roman" panose="02020603050405020304" pitchFamily="18" charset="0"/>
                <a:cs typeface="Times New Roman" panose="02020603050405020304" pitchFamily="18" charset="0"/>
              </a:rPr>
              <a:t> These steps result in labelled images that are used to train and improve the model. The model is then stored in a database (Amazon DynamoDB).</a:t>
            </a:r>
            <a:endParaRPr lang="en-US" sz="1400" b="1" dirty="0">
              <a:latin typeface="Times New Roman" panose="02020603050405020304" pitchFamily="18" charset="0"/>
              <a:cs typeface="Times New Roman" panose="02020603050405020304" pitchFamily="18" charset="0"/>
            </a:endParaRPr>
          </a:p>
          <a:p>
            <a:pPr marL="0" indent="0" algn="just">
              <a:buNone/>
            </a:pPr>
            <a:endParaRPr lang="en-IN" sz="1400"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Backend:</a:t>
            </a:r>
          </a:p>
          <a:p>
            <a:pPr marL="0" indent="0" algn="just">
              <a:buNone/>
            </a:pPr>
            <a:r>
              <a:rPr lang="en-US" sz="1400" dirty="0">
                <a:latin typeface="Times New Roman" panose="02020603050405020304" pitchFamily="18" charset="0"/>
                <a:cs typeface="Times New Roman" panose="02020603050405020304" pitchFamily="18" charset="0"/>
              </a:rPr>
              <a:t>Live data from the AWS server is transformed and fed into the system's Cyclone Detector and Intensity Classifier using the pre-trained model stored in the database. </a:t>
            </a:r>
          </a:p>
          <a:p>
            <a:pPr marL="0" indent="0" algn="just">
              <a:buNone/>
            </a:pPr>
            <a:r>
              <a:rPr lang="en-US" sz="1400" dirty="0">
                <a:latin typeface="Times New Roman" panose="02020603050405020304" pitchFamily="18" charset="0"/>
                <a:cs typeface="Times New Roman" panose="02020603050405020304" pitchFamily="18" charset="0"/>
              </a:rPr>
              <a:t>This step allows real-time detection and classification of cyclone intensities. </a:t>
            </a:r>
          </a:p>
          <a:p>
            <a:pPr marL="0" indent="0" algn="just">
              <a:buNone/>
            </a:pPr>
            <a:endParaRPr lang="en-US" sz="1400" b="1" dirty="0">
              <a:latin typeface="Times New Roman" panose="02020603050405020304" pitchFamily="18" charset="0"/>
              <a:cs typeface="Times New Roman" panose="02020603050405020304" pitchFamily="18" charset="0"/>
            </a:endParaRPr>
          </a:p>
          <a:p>
            <a:pPr marL="0" indent="0" algn="just">
              <a:buNone/>
            </a:pPr>
            <a:r>
              <a:rPr lang="en-US" sz="1400" dirty="0">
                <a:latin typeface="Times New Roman" panose="02020603050405020304" pitchFamily="18" charset="0"/>
                <a:cs typeface="Times New Roman" panose="02020603050405020304" pitchFamily="18" charset="0"/>
              </a:rPr>
              <a:t>Frontend:  </a:t>
            </a:r>
          </a:p>
          <a:p>
            <a:pPr marL="0" indent="0" algn="just">
              <a:buNone/>
            </a:pPr>
            <a:r>
              <a:rPr lang="en-US" sz="1400" dirty="0">
                <a:latin typeface="Times New Roman" panose="02020603050405020304" pitchFamily="18" charset="0"/>
                <a:cs typeface="Times New Roman" panose="02020603050405020304" pitchFamily="18" charset="0"/>
              </a:rPr>
              <a:t>Users can upload data, and the system processes this data using the same model to detect cyclones and estimate their intensity. </a:t>
            </a:r>
          </a:p>
          <a:p>
            <a:pPr marL="0" indent="0" algn="just">
              <a:buNone/>
            </a:pPr>
            <a:r>
              <a:rPr lang="en-US" sz="1400" dirty="0">
                <a:latin typeface="Times New Roman" panose="02020603050405020304" pitchFamily="18" charset="0"/>
                <a:cs typeface="Times New Roman" panose="02020603050405020304" pitchFamily="18" charset="0"/>
              </a:rPr>
              <a:t>The results are rendered and displayed for the users in an easy-to-understand format.</a:t>
            </a:r>
          </a:p>
          <a:p>
            <a:pPr marL="0" indent="0" algn="just">
              <a:buNone/>
            </a:pPr>
            <a:r>
              <a:rPr lang="en-US" sz="1400" dirty="0">
                <a:latin typeface="Times New Roman" panose="02020603050405020304" pitchFamily="18" charset="0"/>
                <a:cs typeface="Times New Roman" panose="02020603050405020304" pitchFamily="18" charset="0"/>
              </a:rPr>
              <a:t>Overall, this flow shows how cyclone data is collected, processed, and used to predict cyclone intensities in real-time while allowing users to interact with the system through a front-end interface</a:t>
            </a:r>
            <a:endParaRPr lang="en-US" sz="14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11</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9176" y="10160"/>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15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E866D-98C0-1944-B48E-A08B077F446A}"/>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02660422-5D2A-3ABD-2D2C-617B3B1A7F43}"/>
              </a:ext>
            </a:extLst>
          </p:cNvPr>
          <p:cNvSpPr>
            <a:spLocks noGrp="1" noChangeArrowheads="1"/>
          </p:cNvSpPr>
          <p:nvPr>
            <p:ph type="title"/>
          </p:nvPr>
        </p:nvSpPr>
        <p:spPr>
          <a:xfrm>
            <a:off x="436904" y="83172"/>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9C57B2D0-B647-6CC9-1408-7E3D13FCFDF4}"/>
              </a:ext>
            </a:extLst>
          </p:cNvPr>
          <p:cNvSpPr>
            <a:spLocks noGrp="1"/>
          </p:cNvSpPr>
          <p:nvPr>
            <p:ph idx="1"/>
          </p:nvPr>
        </p:nvSpPr>
        <p:spPr>
          <a:xfrm>
            <a:off x="363111" y="1454482"/>
            <a:ext cx="8229600" cy="313160"/>
          </a:xfrm>
        </p:spPr>
        <p:txBody>
          <a:bodyPr>
            <a:normAutofit lnSpcReduction="10000"/>
          </a:bodyPr>
          <a:lstStyle/>
          <a:p>
            <a:pPr marL="0" indent="0">
              <a:spcBef>
                <a:spcPts val="45"/>
              </a:spcBef>
              <a:buNone/>
            </a:pPr>
            <a:r>
              <a:rPr lang="en-US" sz="1500" b="1" spc="-5" dirty="0">
                <a:solidFill>
                  <a:srgbClr val="000000"/>
                </a:solidFill>
                <a:effectLst/>
                <a:latin typeface="Times New Roman" panose="02020603050405020304" pitchFamily="18" charset="0"/>
                <a:ea typeface="Times New Roman" panose="02020603050405020304" pitchFamily="18" charset="0"/>
              </a:rPr>
              <a:t>Experimental Results </a:t>
            </a:r>
            <a:r>
              <a:rPr lang="en-IN" sz="1500" b="1" spc="-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500" b="1"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8CE79B3-3FD7-9B4D-EEDC-E29BA1BF4AD3}"/>
              </a:ext>
            </a:extLst>
          </p:cNvPr>
          <p:cNvSpPr>
            <a:spLocks noGrp="1"/>
          </p:cNvSpPr>
          <p:nvPr>
            <p:ph type="sldNum" sz="quarter" idx="12"/>
          </p:nvPr>
        </p:nvSpPr>
        <p:spPr>
          <a:xfrm>
            <a:off x="6553200" y="6583362"/>
            <a:ext cx="2133600" cy="230014"/>
          </a:xfrm>
        </p:spPr>
        <p:txBody>
          <a:bodyPr/>
          <a:lstStyle/>
          <a:p>
            <a:fld id="{1EC248AB-E565-412B-9D95-9B07D6A4F3F3}" type="slidenum">
              <a:rPr lang="en-GB" b="1" smtClean="0">
                <a:solidFill>
                  <a:schemeClr val="tx1"/>
                </a:solidFill>
              </a:rPr>
              <a:pPr/>
              <a:t>12</a:t>
            </a:fld>
            <a:endParaRPr lang="en-GB" b="1" dirty="0">
              <a:solidFill>
                <a:schemeClr val="tx1"/>
              </a:solidFill>
            </a:endParaRPr>
          </a:p>
        </p:txBody>
      </p:sp>
      <p:pic>
        <p:nvPicPr>
          <p:cNvPr id="2097159" name="Picture 6">
            <a:extLst>
              <a:ext uri="{FF2B5EF4-FFF2-40B4-BE49-F238E27FC236}">
                <a16:creationId xmlns:a16="http://schemas.microsoft.com/office/drawing/2014/main" id="{488B9F68-B3F5-EDC5-BA58-3767D9DBD7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0069BA82-54F6-FCDC-C8B6-E6B4B2C75129}"/>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8264318E-E06C-7E87-5855-7E57F16B47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9496" y="27548"/>
            <a:ext cx="1207008" cy="10335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04193F42-7509-678C-415C-72DD84FA48B6}"/>
              </a:ext>
            </a:extLst>
          </p:cNvPr>
          <p:cNvGraphicFramePr>
            <a:graphicFrameLocks noGrp="1"/>
          </p:cNvGraphicFramePr>
          <p:nvPr>
            <p:extLst>
              <p:ext uri="{D42A27DB-BD31-4B8C-83A1-F6EECF244321}">
                <p14:modId xmlns:p14="http://schemas.microsoft.com/office/powerpoint/2010/main" val="2282872982"/>
              </p:ext>
            </p:extLst>
          </p:nvPr>
        </p:nvGraphicFramePr>
        <p:xfrm>
          <a:off x="179512" y="2432334"/>
          <a:ext cx="8784978" cy="2693937"/>
        </p:xfrm>
        <a:graphic>
          <a:graphicData uri="http://schemas.openxmlformats.org/drawingml/2006/table">
            <a:tbl>
              <a:tblPr firstRow="1" firstCol="1" bandRow="1">
                <a:tableStyleId>{5940675A-B579-460E-94D1-54222C63F5DA}</a:tableStyleId>
              </a:tblPr>
              <a:tblGrid>
                <a:gridCol w="1197666">
                  <a:extLst>
                    <a:ext uri="{9D8B030D-6E8A-4147-A177-3AD203B41FA5}">
                      <a16:colId xmlns:a16="http://schemas.microsoft.com/office/drawing/2014/main" val="2714441206"/>
                    </a:ext>
                  </a:extLst>
                </a:gridCol>
                <a:gridCol w="1538639">
                  <a:extLst>
                    <a:ext uri="{9D8B030D-6E8A-4147-A177-3AD203B41FA5}">
                      <a16:colId xmlns:a16="http://schemas.microsoft.com/office/drawing/2014/main" val="497395018"/>
                    </a:ext>
                  </a:extLst>
                </a:gridCol>
                <a:gridCol w="1296144">
                  <a:extLst>
                    <a:ext uri="{9D8B030D-6E8A-4147-A177-3AD203B41FA5}">
                      <a16:colId xmlns:a16="http://schemas.microsoft.com/office/drawing/2014/main" val="3726355535"/>
                    </a:ext>
                  </a:extLst>
                </a:gridCol>
                <a:gridCol w="1768134">
                  <a:extLst>
                    <a:ext uri="{9D8B030D-6E8A-4147-A177-3AD203B41FA5}">
                      <a16:colId xmlns:a16="http://schemas.microsoft.com/office/drawing/2014/main" val="1530939844"/>
                    </a:ext>
                  </a:extLst>
                </a:gridCol>
                <a:gridCol w="1616243">
                  <a:extLst>
                    <a:ext uri="{9D8B030D-6E8A-4147-A177-3AD203B41FA5}">
                      <a16:colId xmlns:a16="http://schemas.microsoft.com/office/drawing/2014/main" val="365442631"/>
                    </a:ext>
                  </a:extLst>
                </a:gridCol>
                <a:gridCol w="1368152">
                  <a:extLst>
                    <a:ext uri="{9D8B030D-6E8A-4147-A177-3AD203B41FA5}">
                      <a16:colId xmlns:a16="http://schemas.microsoft.com/office/drawing/2014/main" val="4010495862"/>
                    </a:ext>
                  </a:extLst>
                </a:gridCol>
              </a:tblGrid>
              <a:tr h="873067">
                <a:tc>
                  <a:txBody>
                    <a:bodyPr/>
                    <a:lstStyle/>
                    <a:p>
                      <a:pPr marL="939800" indent="-229235" algn="ctr"/>
                      <a:r>
                        <a:rPr lang="en-IN" sz="1200" b="1" kern="100" dirty="0" err="1">
                          <a:effectLst/>
                          <a:latin typeface="Times New Roman" panose="02020603050405020304" pitchFamily="18" charset="0"/>
                          <a:cs typeface="Times New Roman" panose="02020603050405020304" pitchFamily="18" charset="0"/>
                        </a:rPr>
                        <a:t>Sr.No</a:t>
                      </a:r>
                      <a:r>
                        <a:rPr lang="en-IN" sz="1200" b="1" kern="100" dirty="0">
                          <a:effectLst/>
                          <a:latin typeface="Times New Roman" panose="02020603050405020304" pitchFamily="18" charset="0"/>
                          <a:cs typeface="Times New Roman" panose="02020603050405020304" pitchFamily="18" charset="0"/>
                        </a:rPr>
                        <a:t>.</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tc>
                  <a:txBody>
                    <a:bodyPr/>
                    <a:lstStyle/>
                    <a:p>
                      <a:pPr marL="939800" indent="-229235" algn="ctr"/>
                      <a:r>
                        <a:rPr lang="en-IN" sz="1200" b="1" kern="100" dirty="0">
                          <a:effectLst/>
                          <a:latin typeface="Times New Roman" panose="02020603050405020304" pitchFamily="18" charset="0"/>
                          <a:cs typeface="Times New Roman" panose="02020603050405020304" pitchFamily="18" charset="0"/>
                        </a:rPr>
                        <a:t>Algorithm</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tc>
                  <a:txBody>
                    <a:bodyPr/>
                    <a:lstStyle/>
                    <a:p>
                      <a:pPr marL="939800" indent="-229235" algn="ctr"/>
                      <a:r>
                        <a:rPr lang="en-IN" sz="1200" b="1" kern="100" dirty="0">
                          <a:effectLst/>
                          <a:latin typeface="Times New Roman" panose="02020603050405020304" pitchFamily="18" charset="0"/>
                          <a:cs typeface="Times New Roman" panose="02020603050405020304" pitchFamily="18" charset="0"/>
                        </a:rPr>
                        <a:t>RMSE</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tc>
                  <a:txBody>
                    <a:bodyPr/>
                    <a:lstStyle/>
                    <a:p>
                      <a:pPr marL="939800" indent="-229235" algn="ctr"/>
                      <a:r>
                        <a:rPr lang="en-IN" sz="1200" b="1" kern="100" dirty="0">
                          <a:effectLst/>
                          <a:latin typeface="Times New Roman" panose="02020603050405020304" pitchFamily="18" charset="0"/>
                          <a:cs typeface="Times New Roman" panose="02020603050405020304" pitchFamily="18" charset="0"/>
                        </a:rPr>
                        <a:t>MSE</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tc>
                  <a:txBody>
                    <a:bodyPr/>
                    <a:lstStyle/>
                    <a:p>
                      <a:pPr marL="939800" indent="-229235" algn="ctr"/>
                      <a:r>
                        <a:rPr lang="en-IN" sz="1200" b="1" kern="100" dirty="0">
                          <a:effectLst/>
                          <a:latin typeface="Times New Roman" panose="02020603050405020304" pitchFamily="18" charset="0"/>
                          <a:cs typeface="Times New Roman" panose="02020603050405020304" pitchFamily="18" charset="0"/>
                        </a:rPr>
                        <a:t>MAE</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tc>
                  <a:txBody>
                    <a:bodyPr/>
                    <a:lstStyle/>
                    <a:p>
                      <a:pPr marL="939800" indent="-229235" algn="ctr"/>
                      <a:r>
                        <a:rPr lang="en-IN" sz="1200" b="1" kern="100" dirty="0">
                          <a:effectLst/>
                          <a:latin typeface="Times New Roman" panose="02020603050405020304" pitchFamily="18" charset="0"/>
                          <a:cs typeface="Times New Roman" panose="02020603050405020304" pitchFamily="18" charset="0"/>
                        </a:rPr>
                        <a:t>LOSS</a:t>
                      </a:r>
                      <a:endParaRPr lang="en-IN" sz="12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nchor="ctr"/>
                </a:tc>
                <a:extLst>
                  <a:ext uri="{0D108BD9-81ED-4DB2-BD59-A6C34878D82A}">
                    <a16:rowId xmlns:a16="http://schemas.microsoft.com/office/drawing/2014/main" val="1193422341"/>
                  </a:ext>
                </a:extLst>
              </a:tr>
              <a:tr h="291022">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Alex net</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dirty="0">
                          <a:effectLst/>
                          <a:latin typeface="Times New Roman" panose="02020603050405020304" pitchFamily="18" charset="0"/>
                          <a:cs typeface="Times New Roman" panose="02020603050405020304" pitchFamily="18" charset="0"/>
                        </a:rPr>
                        <a:t>22.93</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dirty="0">
                          <a:effectLst/>
                          <a:latin typeface="Times New Roman" panose="02020603050405020304" pitchFamily="18" charset="0"/>
                          <a:cs typeface="Times New Roman" panose="02020603050405020304" pitchFamily="18" charset="0"/>
                        </a:rPr>
                        <a:t>525.14</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28.73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algn="r"/>
                      <a:r>
                        <a:rPr lang="en-IN" sz="1200" kern="100" dirty="0">
                          <a:effectLst/>
                          <a:latin typeface="Times New Roman" panose="02020603050405020304" pitchFamily="18" charset="0"/>
                          <a:cs typeface="Times New Roman" panose="02020603050405020304" pitchFamily="18" charset="0"/>
                        </a:rPr>
                        <a:t>          17.21</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2817452385"/>
                  </a:ext>
                </a:extLst>
              </a:tr>
              <a:tr h="291022">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2]</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dirty="0" err="1">
                          <a:effectLst/>
                          <a:latin typeface="Times New Roman" panose="02020603050405020304" pitchFamily="18" charset="0"/>
                          <a:cs typeface="Times New Roman" panose="02020603050405020304" pitchFamily="18" charset="0"/>
                        </a:rPr>
                        <a:t>DenseNet</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dirty="0">
                          <a:effectLst/>
                          <a:latin typeface="Times New Roman" panose="02020603050405020304" pitchFamily="18" charset="0"/>
                          <a:cs typeface="Times New Roman" panose="02020603050405020304" pitchFamily="18" charset="0"/>
                        </a:rPr>
                        <a:t>31</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961.00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38.84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r"/>
                      <a:r>
                        <a:rPr lang="en-IN" sz="1200" kern="100" dirty="0">
                          <a:effectLst/>
                          <a:latin typeface="Times New Roman" panose="02020603050405020304" pitchFamily="18" charset="0"/>
                          <a:cs typeface="Times New Roman" panose="02020603050405020304" pitchFamily="18" charset="0"/>
                        </a:rPr>
                        <a:t>26.82</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3098801848"/>
                  </a:ext>
                </a:extLst>
              </a:tr>
              <a:tr h="329848">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InceptionV3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dirty="0">
                          <a:effectLst/>
                          <a:latin typeface="Times New Roman" panose="02020603050405020304" pitchFamily="18" charset="0"/>
                          <a:cs typeface="Times New Roman" panose="02020603050405020304" pitchFamily="18" charset="0"/>
                        </a:rPr>
                        <a:t>61</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dirty="0">
                          <a:effectLst/>
                          <a:latin typeface="Times New Roman" panose="02020603050405020304" pitchFamily="18" charset="0"/>
                          <a:cs typeface="Times New Roman" panose="02020603050405020304" pitchFamily="18" charset="0"/>
                        </a:rPr>
                        <a:t>3721.00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dirty="0">
                          <a:effectLst/>
                          <a:latin typeface="Times New Roman" panose="02020603050405020304" pitchFamily="18" charset="0"/>
                          <a:cs typeface="Times New Roman" panose="02020603050405020304" pitchFamily="18" charset="0"/>
                        </a:rPr>
                        <a:t>76.44</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r"/>
                      <a:r>
                        <a:rPr lang="en-IN" sz="1200" kern="100" dirty="0">
                          <a:effectLst/>
                          <a:latin typeface="Times New Roman" panose="02020603050405020304" pitchFamily="18" charset="0"/>
                          <a:cs typeface="Times New Roman" panose="02020603050405020304" pitchFamily="18" charset="0"/>
                        </a:rPr>
                        <a:t>58</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3935358271"/>
                  </a:ext>
                </a:extLst>
              </a:tr>
              <a:tr h="291022">
                <a:tc>
                  <a:txBody>
                    <a:bodyPr/>
                    <a:lstStyle/>
                    <a:p>
                      <a:pPr marL="939800" indent="-229235" algn="ctr"/>
                      <a:r>
                        <a:rPr lang="en-IN" sz="1200" kern="100" dirty="0">
                          <a:effectLst/>
                          <a:latin typeface="Times New Roman" panose="02020603050405020304" pitchFamily="18" charset="0"/>
                          <a:cs typeface="Times New Roman" panose="02020603050405020304" pitchFamily="18" charset="0"/>
                        </a:rPr>
                        <a:t>4]</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Mobilenet</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dirty="0">
                          <a:effectLst/>
                          <a:latin typeface="Times New Roman" panose="02020603050405020304" pitchFamily="18" charset="0"/>
                          <a:cs typeface="Times New Roman" panose="02020603050405020304" pitchFamily="18" charset="0"/>
                        </a:rPr>
                        <a:t>61.96</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3840.24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dirty="0">
                          <a:effectLst/>
                          <a:latin typeface="Times New Roman" panose="02020603050405020304" pitchFamily="18" charset="0"/>
                          <a:cs typeface="Times New Roman" panose="02020603050405020304" pitchFamily="18" charset="0"/>
                        </a:rPr>
                        <a:t>77.61</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r"/>
                      <a:r>
                        <a:rPr lang="en-IN" sz="1200" kern="100" dirty="0">
                          <a:effectLst/>
                          <a:latin typeface="Times New Roman" panose="02020603050405020304" pitchFamily="18" charset="0"/>
                          <a:cs typeface="Times New Roman" panose="02020603050405020304" pitchFamily="18" charset="0"/>
                        </a:rPr>
                        <a:t>57.94</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4143011018"/>
                  </a:ext>
                </a:extLst>
              </a:tr>
              <a:tr h="291022">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Resnet50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58.66</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dirty="0">
                          <a:effectLst/>
                          <a:latin typeface="Times New Roman" panose="02020603050405020304" pitchFamily="18" charset="0"/>
                          <a:cs typeface="Times New Roman" panose="02020603050405020304" pitchFamily="18" charset="0"/>
                        </a:rPr>
                        <a:t>3440.66</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77.55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r"/>
                      <a:r>
                        <a:rPr lang="en-IN" sz="1200" kern="100" dirty="0">
                          <a:effectLst/>
                          <a:latin typeface="Times New Roman" panose="02020603050405020304" pitchFamily="18" charset="0"/>
                          <a:cs typeface="Times New Roman" panose="02020603050405020304" pitchFamily="18" charset="0"/>
                        </a:rPr>
                        <a:t>50.61</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1099427901"/>
                  </a:ext>
                </a:extLst>
              </a:tr>
              <a:tr h="291022">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6]</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dirty="0" err="1">
                          <a:effectLst/>
                          <a:latin typeface="Times New Roman" panose="02020603050405020304" pitchFamily="18" charset="0"/>
                          <a:cs typeface="Times New Roman" panose="02020603050405020304" pitchFamily="18" charset="0"/>
                        </a:rPr>
                        <a:t>Vgg</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19.34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US" sz="1200" kern="100">
                          <a:effectLst/>
                          <a:latin typeface="Times New Roman" panose="02020603050405020304" pitchFamily="18" charset="0"/>
                          <a:cs typeface="Times New Roman" panose="02020603050405020304" pitchFamily="18" charset="0"/>
                        </a:rPr>
                        <a:t>374.00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ctr"/>
                      <a:r>
                        <a:rPr lang="en-IN" sz="1200" kern="100">
                          <a:effectLst/>
                          <a:latin typeface="Times New Roman" panose="02020603050405020304" pitchFamily="18" charset="0"/>
                          <a:cs typeface="Times New Roman" panose="02020603050405020304" pitchFamily="18" charset="0"/>
                        </a:rPr>
                        <a:t>24.23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tc>
                  <a:txBody>
                    <a:bodyPr/>
                    <a:lstStyle/>
                    <a:p>
                      <a:pPr marL="939800" indent="-229235" algn="r"/>
                      <a:r>
                        <a:rPr lang="en-IN" sz="1200" kern="100" dirty="0">
                          <a:effectLst/>
                          <a:latin typeface="Times New Roman" panose="02020603050405020304" pitchFamily="18" charset="0"/>
                          <a:cs typeface="Times New Roman" panose="02020603050405020304" pitchFamily="18" charset="0"/>
                        </a:rPr>
                        <a:t>14.87</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508" marR="60508" marT="0" marB="0"/>
                </a:tc>
                <a:extLst>
                  <a:ext uri="{0D108BD9-81ED-4DB2-BD59-A6C34878D82A}">
                    <a16:rowId xmlns:a16="http://schemas.microsoft.com/office/drawing/2014/main" val="260334458"/>
                  </a:ext>
                </a:extLst>
              </a:tr>
            </a:tbl>
          </a:graphicData>
        </a:graphic>
      </p:graphicFrame>
    </p:spTree>
    <p:extLst>
      <p:ext uri="{BB962C8B-B14F-4D97-AF65-F5344CB8AC3E}">
        <p14:creationId xmlns:p14="http://schemas.microsoft.com/office/powerpoint/2010/main" val="3650475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46856" y="104884"/>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97073214-3C3F-06AD-074A-05F01AE09282}"/>
              </a:ext>
            </a:extLst>
          </p:cNvPr>
          <p:cNvSpPr>
            <a:spLocks noGrp="1"/>
          </p:cNvSpPr>
          <p:nvPr>
            <p:ph idx="1"/>
          </p:nvPr>
        </p:nvSpPr>
        <p:spPr>
          <a:xfrm>
            <a:off x="363111" y="1454482"/>
            <a:ext cx="8229600" cy="313160"/>
          </a:xfrm>
        </p:spPr>
        <p:txBody>
          <a:bodyPr>
            <a:normAutofit/>
          </a:bodyPr>
          <a:lstStyle/>
          <a:p>
            <a:pPr marL="0" indent="0">
              <a:spcBef>
                <a:spcPts val="45"/>
              </a:spcBef>
              <a:spcAft>
                <a:spcPts val="0"/>
              </a:spcAft>
              <a:buNone/>
            </a:pPr>
            <a:endParaRPr lang="en-IN" sz="1400" b="1"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6553200" y="6583362"/>
            <a:ext cx="2133600" cy="230014"/>
          </a:xfrm>
        </p:spPr>
        <p:txBody>
          <a:bodyPr/>
          <a:lstStyle/>
          <a:p>
            <a:fld id="{1EC248AB-E565-412B-9D95-9B07D6A4F3F3}" type="slidenum">
              <a:rPr lang="en-GB" b="1" smtClean="0">
                <a:solidFill>
                  <a:schemeClr val="tx1"/>
                </a:solidFill>
              </a:rPr>
              <a:pPr/>
              <a:t>13</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386" y="19231"/>
            <a:ext cx="1207008" cy="10335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hart 3">
            <a:extLst>
              <a:ext uri="{FF2B5EF4-FFF2-40B4-BE49-F238E27FC236}">
                <a16:creationId xmlns:a16="http://schemas.microsoft.com/office/drawing/2014/main" id="{B4AA74D5-EEB5-ACA7-B0A9-CA597FB06CD6}"/>
              </a:ext>
            </a:extLst>
          </p:cNvPr>
          <p:cNvGraphicFramePr/>
          <p:nvPr>
            <p:extLst>
              <p:ext uri="{D42A27DB-BD31-4B8C-83A1-F6EECF244321}">
                <p14:modId xmlns:p14="http://schemas.microsoft.com/office/powerpoint/2010/main" val="2668051028"/>
              </p:ext>
            </p:extLst>
          </p:nvPr>
        </p:nvGraphicFramePr>
        <p:xfrm>
          <a:off x="1187624" y="1830834"/>
          <a:ext cx="6336702" cy="374650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32402071-8107-B59F-B158-1B399FCD2EB6}"/>
              </a:ext>
            </a:extLst>
          </p:cNvPr>
          <p:cNvSpPr txBox="1"/>
          <p:nvPr/>
        </p:nvSpPr>
        <p:spPr>
          <a:xfrm>
            <a:off x="1602131" y="5830176"/>
            <a:ext cx="6192687" cy="376834"/>
          </a:xfrm>
          <a:prstGeom prst="rect">
            <a:avLst/>
          </a:prstGeom>
          <a:noFill/>
        </p:spPr>
        <p:txBody>
          <a:bodyPr wrap="square">
            <a:spAutoFit/>
          </a:bodyPr>
          <a:lstStyle/>
          <a:p>
            <a:pPr algn="ctr">
              <a:lnSpc>
                <a:spcPct val="150000"/>
              </a:lnSpc>
            </a:pPr>
            <a:r>
              <a:rPr lang="en-US" sz="1400" i="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Fig.4 : Comparison of Various Deep Learning Models on Satellite Dataset</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194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568E6-0686-E500-C115-C4BD0DD4DE16}"/>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01E6BC75-4939-8211-5B72-540C29CF86C7}"/>
              </a:ext>
            </a:extLst>
          </p:cNvPr>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EBC2DFD6-5303-F3E0-C841-F58B937636B7}"/>
              </a:ext>
            </a:extLst>
          </p:cNvPr>
          <p:cNvSpPr>
            <a:spLocks noGrp="1"/>
          </p:cNvSpPr>
          <p:nvPr>
            <p:ph idx="1"/>
          </p:nvPr>
        </p:nvSpPr>
        <p:spPr>
          <a:xfrm>
            <a:off x="457200" y="1600200"/>
            <a:ext cx="8229600" cy="472980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8E79088-7BFC-0C88-8B03-BB09AFFE5BBC}"/>
              </a:ext>
            </a:extLst>
          </p:cNvPr>
          <p:cNvSpPr>
            <a:spLocks noGrp="1"/>
          </p:cNvSpPr>
          <p:nvPr>
            <p:ph type="sldNum" sz="quarter" idx="12"/>
          </p:nvPr>
        </p:nvSpPr>
        <p:spPr>
          <a:xfrm>
            <a:off x="6581022" y="6366320"/>
            <a:ext cx="2133600" cy="365125"/>
          </a:xfrm>
        </p:spPr>
        <p:txBody>
          <a:bodyPr/>
          <a:lstStyle/>
          <a:p>
            <a:fld id="{1EC248AB-E565-412B-9D95-9B07D6A4F3F3}" type="slidenum">
              <a:rPr lang="en-GB" b="1" smtClean="0">
                <a:solidFill>
                  <a:schemeClr val="tx1"/>
                </a:solidFill>
              </a:rPr>
              <a:pPr/>
              <a:t>14</a:t>
            </a:fld>
            <a:endParaRPr lang="en-GB" b="1" dirty="0">
              <a:solidFill>
                <a:schemeClr val="tx1"/>
              </a:solidFill>
            </a:endParaRPr>
          </a:p>
        </p:txBody>
      </p:sp>
      <p:pic>
        <p:nvPicPr>
          <p:cNvPr id="2097159" name="Picture 6">
            <a:extLst>
              <a:ext uri="{FF2B5EF4-FFF2-40B4-BE49-F238E27FC236}">
                <a16:creationId xmlns:a16="http://schemas.microsoft.com/office/drawing/2014/main" id="{5025D511-F715-7632-6414-1577211C41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A25612C6-B0E9-E18F-9E51-C63CEC085932}"/>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DBDED073-F0C5-2AFB-FC08-D4A6E89262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28082E1-24E2-6FFB-5048-F8B8F80A6971}"/>
              </a:ext>
            </a:extLst>
          </p:cNvPr>
          <p:cNvPicPr>
            <a:picLocks noChangeAspect="1"/>
          </p:cNvPicPr>
          <p:nvPr/>
        </p:nvPicPr>
        <p:blipFill>
          <a:blip r:embed="rId5"/>
          <a:stretch>
            <a:fillRect/>
          </a:stretch>
        </p:blipFill>
        <p:spPr>
          <a:xfrm>
            <a:off x="3506270" y="2101824"/>
            <a:ext cx="5398521" cy="3051338"/>
          </a:xfrm>
          <a:prstGeom prst="rect">
            <a:avLst/>
          </a:prstGeom>
        </p:spPr>
      </p:pic>
      <p:sp>
        <p:nvSpPr>
          <p:cNvPr id="6" name="TextBox 5">
            <a:extLst>
              <a:ext uri="{FF2B5EF4-FFF2-40B4-BE49-F238E27FC236}">
                <a16:creationId xmlns:a16="http://schemas.microsoft.com/office/drawing/2014/main" id="{072CC2B8-5A4E-4E4C-7F7A-3382782BB0B0}"/>
              </a:ext>
            </a:extLst>
          </p:cNvPr>
          <p:cNvSpPr txBox="1"/>
          <p:nvPr/>
        </p:nvSpPr>
        <p:spPr>
          <a:xfrm>
            <a:off x="179512" y="1675208"/>
            <a:ext cx="5976664" cy="338554"/>
          </a:xfrm>
          <a:prstGeom prst="rect">
            <a:avLst/>
          </a:prstGeom>
          <a:noFill/>
        </p:spPr>
        <p:txBody>
          <a:bodyPr wrap="square" rtlCol="0">
            <a:spAutoFit/>
          </a:bodyPr>
          <a:lstStyle/>
          <a:p>
            <a:r>
              <a:rPr lang="en-US" sz="1600" b="1" i="0" dirty="0">
                <a:effectLst/>
                <a:latin typeface="Times New Roman" panose="02020603050405020304" pitchFamily="18" charset="0"/>
                <a:cs typeface="Times New Roman" panose="02020603050405020304" pitchFamily="18" charset="0"/>
              </a:rPr>
              <a:t>Hybrid </a:t>
            </a:r>
            <a:r>
              <a:rPr lang="en-US" sz="1600" b="1" i="0" dirty="0" err="1">
                <a:effectLst/>
                <a:latin typeface="Times New Roman" panose="02020603050405020304" pitchFamily="18" charset="0"/>
                <a:cs typeface="Times New Roman" panose="02020603050405020304" pitchFamily="18" charset="0"/>
              </a:rPr>
              <a:t>ViT</a:t>
            </a:r>
            <a:r>
              <a:rPr lang="en-US" sz="1600" b="1" i="0" dirty="0">
                <a:effectLst/>
                <a:latin typeface="Times New Roman" panose="02020603050405020304" pitchFamily="18" charset="0"/>
                <a:cs typeface="Times New Roman" panose="02020603050405020304" pitchFamily="18" charset="0"/>
              </a:rPr>
              <a:t> + 7 Extra Features (Enhanced) Evaluation</a:t>
            </a:r>
            <a:endParaRPr lang="en-IN" sz="1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11ECFD0-EF79-DF90-1D0D-A2596A5F4E1F}"/>
              </a:ext>
            </a:extLst>
          </p:cNvPr>
          <p:cNvSpPr txBox="1"/>
          <p:nvPr/>
        </p:nvSpPr>
        <p:spPr>
          <a:xfrm>
            <a:off x="179512" y="2222672"/>
            <a:ext cx="3326758" cy="3785652"/>
          </a:xfrm>
          <a:prstGeom prst="rect">
            <a:avLst/>
          </a:prstGeom>
          <a:noFill/>
        </p:spPr>
        <p:txBody>
          <a:bodyPr wrap="square" rtlCol="0">
            <a:spAutoFit/>
          </a:bodyPr>
          <a:lstStyle/>
          <a:p>
            <a:pPr algn="just">
              <a:buNone/>
            </a:pPr>
            <a:r>
              <a:rPr lang="en-IN" sz="1200" dirty="0">
                <a:latin typeface="Times New Roman" panose="02020603050405020304" pitchFamily="18" charset="0"/>
                <a:cs typeface="Times New Roman" panose="02020603050405020304" pitchFamily="18" charset="0"/>
              </a:rPr>
              <a:t>To improve cyclone intensity estimation, we enhanced the Vision Transformer (</a:t>
            </a:r>
            <a:r>
              <a:rPr lang="en-IN" sz="1200" dirty="0" err="1">
                <a:latin typeface="Times New Roman" panose="02020603050405020304" pitchFamily="18" charset="0"/>
                <a:cs typeface="Times New Roman" panose="02020603050405020304" pitchFamily="18" charset="0"/>
              </a:rPr>
              <a:t>ViT</a:t>
            </a:r>
            <a:r>
              <a:rPr lang="en-IN" sz="1200" dirty="0">
                <a:latin typeface="Times New Roman" panose="02020603050405020304" pitchFamily="18" charset="0"/>
                <a:cs typeface="Times New Roman" panose="02020603050405020304" pitchFamily="18" charset="0"/>
              </a:rPr>
              <a:t>) model by integrating seven domain-specific features alongside image inputs. These features capture both spatial and meteorological patterns crucial for accurate predictions:</a:t>
            </a:r>
            <a:br>
              <a:rPr lang="en-IN"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a:p>
            <a:pPr algn="just">
              <a:buFont typeface="+mj-lt"/>
              <a:buAutoNum type="arabicPeriod"/>
            </a:pPr>
            <a:r>
              <a:rPr lang="en-IN" sz="1200" b="1" dirty="0">
                <a:latin typeface="Times New Roman" panose="02020603050405020304" pitchFamily="18" charset="0"/>
                <a:cs typeface="Times New Roman" panose="02020603050405020304" pitchFamily="18" charset="0"/>
              </a:rPr>
              <a:t>Latitude and Longitude </a:t>
            </a:r>
            <a:r>
              <a:rPr lang="en-IN" sz="1200" dirty="0">
                <a:latin typeface="Times New Roman" panose="02020603050405020304" pitchFamily="18" charset="0"/>
                <a:cs typeface="Times New Roman" panose="02020603050405020304" pitchFamily="18" charset="0"/>
              </a:rPr>
              <a:t>– to account for location-based cyclone behaviour.</a:t>
            </a:r>
          </a:p>
          <a:p>
            <a:pPr algn="just">
              <a:buFont typeface="+mj-lt"/>
              <a:buAutoNum type="arabicPeriod"/>
            </a:pPr>
            <a:r>
              <a:rPr lang="en-IN" sz="1200" b="1" dirty="0">
                <a:latin typeface="Times New Roman" panose="02020603050405020304" pitchFamily="18" charset="0"/>
                <a:cs typeface="Times New Roman" panose="02020603050405020304" pitchFamily="18" charset="0"/>
              </a:rPr>
              <a:t>Sea Surface Temperature (SST) </a:t>
            </a:r>
            <a:r>
              <a:rPr lang="en-IN" sz="1200" dirty="0">
                <a:latin typeface="Times New Roman" panose="02020603050405020304" pitchFamily="18" charset="0"/>
                <a:cs typeface="Times New Roman" panose="02020603050405020304" pitchFamily="18" charset="0"/>
              </a:rPr>
              <a:t>– primary driver of cyclone energy.</a:t>
            </a:r>
          </a:p>
          <a:p>
            <a:pPr algn="just">
              <a:buFont typeface="+mj-lt"/>
              <a:buAutoNum type="arabicPeriod"/>
            </a:pPr>
            <a:r>
              <a:rPr lang="en-IN" sz="1200" b="1" dirty="0">
                <a:latin typeface="Times New Roman" panose="02020603050405020304" pitchFamily="18" charset="0"/>
                <a:cs typeface="Times New Roman" panose="02020603050405020304" pitchFamily="18" charset="0"/>
              </a:rPr>
              <a:t>Cloud Asymmetry Index (CAI)</a:t>
            </a:r>
            <a:r>
              <a:rPr lang="en-IN" sz="1200" dirty="0">
                <a:latin typeface="Times New Roman" panose="02020603050405020304" pitchFamily="18" charset="0"/>
                <a:cs typeface="Times New Roman" panose="02020603050405020304" pitchFamily="18" charset="0"/>
              </a:rPr>
              <a:t> – indicates storm structure imbalance.</a:t>
            </a:r>
          </a:p>
          <a:p>
            <a:pPr algn="just">
              <a:buFont typeface="+mj-lt"/>
              <a:buAutoNum type="arabicPeriod"/>
            </a:pPr>
            <a:r>
              <a:rPr lang="en-IN" sz="1200" b="1" dirty="0">
                <a:latin typeface="Times New Roman" panose="02020603050405020304" pitchFamily="18" charset="0"/>
                <a:cs typeface="Times New Roman" panose="02020603050405020304" pitchFamily="18" charset="0"/>
              </a:rPr>
              <a:t>Cold Cloud Top Variation (CCTV)</a:t>
            </a:r>
            <a:r>
              <a:rPr lang="en-IN" sz="1200" dirty="0">
                <a:latin typeface="Times New Roman" panose="02020603050405020304" pitchFamily="18" charset="0"/>
                <a:cs typeface="Times New Roman" panose="02020603050405020304" pitchFamily="18" charset="0"/>
              </a:rPr>
              <a:t> – reflects convection intensity.</a:t>
            </a:r>
          </a:p>
          <a:p>
            <a:pPr algn="just">
              <a:buFont typeface="+mj-lt"/>
              <a:buAutoNum type="arabicPeriod"/>
            </a:pPr>
            <a:r>
              <a:rPr lang="en-IN" sz="1200" b="1" dirty="0">
                <a:latin typeface="Times New Roman" panose="02020603050405020304" pitchFamily="18" charset="0"/>
                <a:cs typeface="Times New Roman" panose="02020603050405020304" pitchFamily="18" charset="0"/>
              </a:rPr>
              <a:t>Optical Flow</a:t>
            </a:r>
            <a:r>
              <a:rPr lang="en-IN" sz="1200" dirty="0">
                <a:latin typeface="Times New Roman" panose="02020603050405020304" pitchFamily="18" charset="0"/>
                <a:cs typeface="Times New Roman" panose="02020603050405020304" pitchFamily="18" charset="0"/>
              </a:rPr>
              <a:t> – estimates wind field motion.</a:t>
            </a:r>
          </a:p>
          <a:p>
            <a:pPr algn="just">
              <a:buFont typeface="+mj-lt"/>
              <a:buAutoNum type="arabicPeriod"/>
            </a:pPr>
            <a:r>
              <a:rPr lang="en-IN" sz="1200" b="1" dirty="0">
                <a:latin typeface="Times New Roman" panose="02020603050405020304" pitchFamily="18" charset="0"/>
                <a:cs typeface="Times New Roman" panose="02020603050405020304" pitchFamily="18" charset="0"/>
              </a:rPr>
              <a:t>Time Since Formation</a:t>
            </a:r>
            <a:r>
              <a:rPr lang="en-IN" sz="1200" dirty="0">
                <a:latin typeface="Times New Roman" panose="02020603050405020304" pitchFamily="18" charset="0"/>
                <a:cs typeface="Times New Roman" panose="02020603050405020304" pitchFamily="18" charset="0"/>
              </a:rPr>
              <a:t> – gives temporal context.</a:t>
            </a:r>
          </a:p>
          <a:p>
            <a:pPr algn="just">
              <a:buFont typeface="+mj-lt"/>
              <a:buAutoNum type="arabicPeriod"/>
            </a:pPr>
            <a:r>
              <a:rPr lang="en-IN" sz="1200" b="1" dirty="0">
                <a:latin typeface="Times New Roman" panose="02020603050405020304" pitchFamily="18" charset="0"/>
                <a:cs typeface="Times New Roman" panose="02020603050405020304" pitchFamily="18" charset="0"/>
              </a:rPr>
              <a:t>Cyclone Type</a:t>
            </a:r>
            <a:r>
              <a:rPr lang="en-IN" sz="1200" dirty="0">
                <a:latin typeface="Times New Roman" panose="02020603050405020304" pitchFamily="18" charset="0"/>
                <a:cs typeface="Times New Roman" panose="02020603050405020304" pitchFamily="18" charset="0"/>
              </a:rPr>
              <a:t> – helps differentiate between depressions, storms, etc.</a:t>
            </a:r>
          </a:p>
        </p:txBody>
      </p:sp>
      <p:sp>
        <p:nvSpPr>
          <p:cNvPr id="8" name="TextBox 7">
            <a:extLst>
              <a:ext uri="{FF2B5EF4-FFF2-40B4-BE49-F238E27FC236}">
                <a16:creationId xmlns:a16="http://schemas.microsoft.com/office/drawing/2014/main" id="{16D38222-EF97-517C-1280-2BF76C4C1D76}"/>
              </a:ext>
            </a:extLst>
          </p:cNvPr>
          <p:cNvSpPr txBox="1"/>
          <p:nvPr/>
        </p:nvSpPr>
        <p:spPr>
          <a:xfrm>
            <a:off x="179512" y="5956049"/>
            <a:ext cx="7488832" cy="461665"/>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The hybrid model fuses </a:t>
            </a:r>
            <a:r>
              <a:rPr lang="en-IN" sz="1200" dirty="0" err="1">
                <a:latin typeface="Times New Roman" panose="02020603050405020304" pitchFamily="18" charset="0"/>
                <a:cs typeface="Times New Roman" panose="02020603050405020304" pitchFamily="18" charset="0"/>
              </a:rPr>
              <a:t>ViT's</a:t>
            </a:r>
            <a:r>
              <a:rPr lang="en-IN" sz="1200" dirty="0">
                <a:latin typeface="Times New Roman" panose="02020603050405020304" pitchFamily="18" charset="0"/>
                <a:cs typeface="Times New Roman" panose="02020603050405020304" pitchFamily="18" charset="0"/>
              </a:rPr>
              <a:t> spatial understanding with these engineered features using a dense fusion layer, resulting in improved prediction accuracy and robustness</a:t>
            </a:r>
            <a:r>
              <a:rPr lang="en-IN" sz="1200" dirty="0"/>
              <a:t>.</a:t>
            </a:r>
          </a:p>
        </p:txBody>
      </p:sp>
      <p:sp>
        <p:nvSpPr>
          <p:cNvPr id="9" name="TextBox 8">
            <a:extLst>
              <a:ext uri="{FF2B5EF4-FFF2-40B4-BE49-F238E27FC236}">
                <a16:creationId xmlns:a16="http://schemas.microsoft.com/office/drawing/2014/main" id="{BB4B4347-B385-7A81-BD80-4872FE3A6D1D}"/>
              </a:ext>
            </a:extLst>
          </p:cNvPr>
          <p:cNvSpPr txBox="1"/>
          <p:nvPr/>
        </p:nvSpPr>
        <p:spPr>
          <a:xfrm>
            <a:off x="5220072" y="5223572"/>
            <a:ext cx="3326758" cy="276999"/>
          </a:xfrm>
          <a:prstGeom prst="rect">
            <a:avLst/>
          </a:prstGeom>
          <a:noFill/>
        </p:spPr>
        <p:txBody>
          <a:bodyPr wrap="square" rtlCol="0">
            <a:spAutoFit/>
          </a:bodyPr>
          <a:lstStyle/>
          <a:p>
            <a:r>
              <a:rPr lang="en-US" sz="1200" i="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Fig.5 : Model Evaluation Metrics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77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53014-8BD9-CF66-7B9E-BB41174865AD}"/>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B6AC95B0-B6D1-14B7-D7D0-3D8F9EA12627}"/>
              </a:ext>
            </a:extLst>
          </p:cNvPr>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B834DD84-CE9D-6AE3-71D1-03A0806FADCF}"/>
              </a:ext>
            </a:extLst>
          </p:cNvPr>
          <p:cNvSpPr>
            <a:spLocks noGrp="1"/>
          </p:cNvSpPr>
          <p:nvPr>
            <p:ph idx="1"/>
          </p:nvPr>
        </p:nvSpPr>
        <p:spPr>
          <a:xfrm>
            <a:off x="457200" y="1600200"/>
            <a:ext cx="8229600" cy="472980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60F8677-25BE-DC76-09E5-C1F4B70F4083}"/>
              </a:ext>
            </a:extLst>
          </p:cNvPr>
          <p:cNvSpPr>
            <a:spLocks noGrp="1"/>
          </p:cNvSpPr>
          <p:nvPr>
            <p:ph type="sldNum" sz="quarter" idx="12"/>
          </p:nvPr>
        </p:nvSpPr>
        <p:spPr/>
        <p:txBody>
          <a:bodyPr/>
          <a:lstStyle/>
          <a:p>
            <a:fld id="{1EC248AB-E565-412B-9D95-9B07D6A4F3F3}" type="slidenum">
              <a:rPr lang="en-GB" b="1" smtClean="0">
                <a:solidFill>
                  <a:schemeClr val="tx1"/>
                </a:solidFill>
              </a:rPr>
              <a:pPr/>
              <a:t>15</a:t>
            </a:fld>
            <a:endParaRPr lang="en-GB" b="1" dirty="0">
              <a:solidFill>
                <a:schemeClr val="tx1"/>
              </a:solidFill>
            </a:endParaRPr>
          </a:p>
        </p:txBody>
      </p:sp>
      <p:pic>
        <p:nvPicPr>
          <p:cNvPr id="2097159" name="Picture 6">
            <a:extLst>
              <a:ext uri="{FF2B5EF4-FFF2-40B4-BE49-F238E27FC236}">
                <a16:creationId xmlns:a16="http://schemas.microsoft.com/office/drawing/2014/main" id="{4152509D-4665-3663-64C3-97834F8ECA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05B08BF4-F3CC-C44C-81D2-8FFED1FAF1FF}"/>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9082A4C0-47AA-F993-F89D-973ED90D3C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76F2719-467C-1191-3210-61638D8D2720}"/>
              </a:ext>
            </a:extLst>
          </p:cNvPr>
          <p:cNvPicPr>
            <a:picLocks noChangeAspect="1"/>
          </p:cNvPicPr>
          <p:nvPr/>
        </p:nvPicPr>
        <p:blipFill>
          <a:blip r:embed="rId5"/>
          <a:stretch>
            <a:fillRect/>
          </a:stretch>
        </p:blipFill>
        <p:spPr>
          <a:xfrm>
            <a:off x="963544" y="1573852"/>
            <a:ext cx="7092280" cy="4510840"/>
          </a:xfrm>
          <a:prstGeom prst="rect">
            <a:avLst/>
          </a:prstGeom>
        </p:spPr>
      </p:pic>
      <p:sp>
        <p:nvSpPr>
          <p:cNvPr id="6" name="TextBox 5">
            <a:extLst>
              <a:ext uri="{FF2B5EF4-FFF2-40B4-BE49-F238E27FC236}">
                <a16:creationId xmlns:a16="http://schemas.microsoft.com/office/drawing/2014/main" id="{A355A6AB-C1C1-4B89-34BA-C2451D0206D3}"/>
              </a:ext>
            </a:extLst>
          </p:cNvPr>
          <p:cNvSpPr txBox="1"/>
          <p:nvPr/>
        </p:nvSpPr>
        <p:spPr>
          <a:xfrm>
            <a:off x="1039560" y="6145336"/>
            <a:ext cx="6488776" cy="369332"/>
          </a:xfrm>
          <a:prstGeom prst="rect">
            <a:avLst/>
          </a:prstGeom>
          <a:noFill/>
        </p:spPr>
        <p:txBody>
          <a:bodyPr wrap="square" rtlCol="0">
            <a:spAutoFit/>
          </a:bodyPr>
          <a:lstStyle/>
          <a:p>
            <a:r>
              <a:rPr lang="en-US" sz="1800" i="1" dirty="0">
                <a:solidFill>
                  <a:srgbClr val="595959"/>
                </a:solidFill>
                <a:effectLst/>
                <a:latin typeface="Times New Roman" panose="02020603050405020304" pitchFamily="18" charset="0"/>
                <a:ea typeface="Times New Roman" panose="02020603050405020304" pitchFamily="18" charset="0"/>
                <a:cs typeface="Times New Roman" panose="02020603050405020304" pitchFamily="18" charset="0"/>
              </a:rPr>
              <a:t>Fig.6 :Sample Cyclone Images with Actual vs Predicted Intensities</a:t>
            </a:r>
            <a:endParaRPr lang="en-IN" dirty="0"/>
          </a:p>
        </p:txBody>
      </p:sp>
    </p:spTree>
    <p:extLst>
      <p:ext uri="{BB962C8B-B14F-4D97-AF65-F5344CB8AC3E}">
        <p14:creationId xmlns:p14="http://schemas.microsoft.com/office/powerpoint/2010/main" val="387881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90CF43-E667-9292-9B30-EDABBEEB31B6}"/>
              </a:ext>
            </a:extLst>
          </p:cNvPr>
          <p:cNvSpPr>
            <a:spLocks noGrp="1"/>
          </p:cNvSpPr>
          <p:nvPr>
            <p:ph type="sldNum" sz="quarter" idx="12"/>
          </p:nvPr>
        </p:nvSpPr>
        <p:spPr/>
        <p:txBody>
          <a:bodyPr/>
          <a:lstStyle/>
          <a:p>
            <a:fld id="{1EC248AB-E565-412B-9D95-9B07D6A4F3F3}" type="slidenum">
              <a:rPr lang="en-GB" smtClean="0"/>
              <a:pPr/>
              <a:t>16</a:t>
            </a:fld>
            <a:endParaRPr lang="en-GB"/>
          </a:p>
        </p:txBody>
      </p:sp>
      <p:sp>
        <p:nvSpPr>
          <p:cNvPr id="13" name="Rectangle 5">
            <a:extLst>
              <a:ext uri="{FF2B5EF4-FFF2-40B4-BE49-F238E27FC236}">
                <a16:creationId xmlns:a16="http://schemas.microsoft.com/office/drawing/2014/main" id="{84F31264-C76B-B5F8-C67A-9E94C96072EC}"/>
              </a:ext>
            </a:extLst>
          </p:cNvPr>
          <p:cNvSpPr>
            <a:spLocks noGrp="1" noChangeArrowheads="1"/>
          </p:cNvSpPr>
          <p:nvPr>
            <p:ph type="title"/>
          </p:nvPr>
        </p:nvSpPr>
        <p:spPr>
          <a:xfrm>
            <a:off x="457200" y="79013"/>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14" name="TextBox 7">
            <a:extLst>
              <a:ext uri="{FF2B5EF4-FFF2-40B4-BE49-F238E27FC236}">
                <a16:creationId xmlns:a16="http://schemas.microsoft.com/office/drawing/2014/main" id="{263B722D-7FD4-0A06-5E60-9A1404BFD3C2}"/>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5" name="Picture 6">
            <a:extLst>
              <a:ext uri="{FF2B5EF4-FFF2-40B4-BE49-F238E27FC236}">
                <a16:creationId xmlns:a16="http://schemas.microsoft.com/office/drawing/2014/main" id="{A422ABA9-CB42-42A9-36BD-7992BEF604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67544" y="19232"/>
            <a:ext cx="1202454" cy="1015913"/>
          </a:xfrm>
          <a:prstGeom prst="rect">
            <a:avLst/>
          </a:prstGeom>
          <a:noFill/>
          <a:ln w="9525">
            <a:noFill/>
            <a:miter lim="800000"/>
            <a:headEnd/>
            <a:tailEnd/>
          </a:ln>
        </p:spPr>
      </p:pic>
      <p:pic>
        <p:nvPicPr>
          <p:cNvPr id="16" name="Picture 3" descr="C:\Users\admin\Desktop\download.png">
            <a:extLst>
              <a:ext uri="{FF2B5EF4-FFF2-40B4-BE49-F238E27FC236}">
                <a16:creationId xmlns:a16="http://schemas.microsoft.com/office/drawing/2014/main" id="{4115FB1E-9FC2-8BBB-BF70-F0BDFE8FE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7560" y="19231"/>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17">
            <a:extLst>
              <a:ext uri="{FF2B5EF4-FFF2-40B4-BE49-F238E27FC236}">
                <a16:creationId xmlns:a16="http://schemas.microsoft.com/office/drawing/2014/main" id="{F8EAEE33-D37B-80AC-D53A-60079A4AED4F}"/>
              </a:ext>
            </a:extLst>
          </p:cNvPr>
          <p:cNvSpPr>
            <a:spLocks noGrp="1"/>
          </p:cNvSpPr>
          <p:nvPr>
            <p:ph idx="1"/>
          </p:nvPr>
        </p:nvSpPr>
        <p:spPr>
          <a:xfrm>
            <a:off x="363029" y="1473443"/>
            <a:ext cx="8229600" cy="4525963"/>
          </a:xfrm>
        </p:spPr>
        <p:txBody>
          <a:bodyPr>
            <a:normAutofit/>
          </a:bodyPr>
          <a:lstStyle/>
          <a:p>
            <a:pPr>
              <a:buNone/>
            </a:pPr>
            <a:r>
              <a:rPr lang="en-IN" sz="1700" b="1" dirty="0">
                <a:latin typeface="Times New Roman" panose="02020603050405020304" pitchFamily="18" charset="0"/>
                <a:cs typeface="Times New Roman" panose="02020603050405020304" pitchFamily="18" charset="0"/>
              </a:rPr>
              <a:t>Web application :</a:t>
            </a:r>
            <a:br>
              <a:rPr lang="en-IN" sz="1700" b="1" dirty="0">
                <a:latin typeface="Times New Roman" panose="02020603050405020304" pitchFamily="18" charset="0"/>
                <a:cs typeface="Times New Roman" panose="02020603050405020304" pitchFamily="18" charset="0"/>
              </a:rPr>
            </a:br>
            <a:endParaRPr lang="en-IN" sz="1700" b="1"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B3E12324-755F-BD43-5FFE-5E9360827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461" y="2034405"/>
            <a:ext cx="7972636" cy="3873830"/>
          </a:xfrm>
          <a:prstGeom prst="rect">
            <a:avLst/>
          </a:prstGeom>
        </p:spPr>
      </p:pic>
      <p:sp>
        <p:nvSpPr>
          <p:cNvPr id="2" name="TextBox 1">
            <a:extLst>
              <a:ext uri="{FF2B5EF4-FFF2-40B4-BE49-F238E27FC236}">
                <a16:creationId xmlns:a16="http://schemas.microsoft.com/office/drawing/2014/main" id="{1F0966A2-5F40-CAE1-3604-5615CA4D80C2}"/>
              </a:ext>
            </a:extLst>
          </p:cNvPr>
          <p:cNvSpPr txBox="1"/>
          <p:nvPr/>
        </p:nvSpPr>
        <p:spPr>
          <a:xfrm>
            <a:off x="3246802" y="6166224"/>
            <a:ext cx="2650395" cy="338554"/>
          </a:xfrm>
          <a:prstGeom prst="rect">
            <a:avLst/>
          </a:prstGeom>
          <a:noFill/>
        </p:spPr>
        <p:txBody>
          <a:bodyPr wrap="square" rtlCol="0">
            <a:spAutoFit/>
          </a:bodyPr>
          <a:lstStyle/>
          <a:p>
            <a:r>
              <a:rPr lang="en-US" sz="1600" i="1" dirty="0">
                <a:solidFill>
                  <a:srgbClr val="595959"/>
                </a:solidFill>
                <a:effectLst/>
                <a:latin typeface="Times New Roman" panose="02020603050405020304" pitchFamily="18" charset="0"/>
                <a:ea typeface="Times New Roman" panose="02020603050405020304" pitchFamily="18" charset="0"/>
              </a:rPr>
              <a:t>Fig.7 : Main web </a:t>
            </a:r>
            <a:r>
              <a:rPr lang="en-US" sz="1600" i="1" dirty="0">
                <a:solidFill>
                  <a:srgbClr val="595959"/>
                </a:solidFill>
                <a:latin typeface="Times New Roman" panose="02020603050405020304" pitchFamily="18" charset="0"/>
                <a:ea typeface="Times New Roman" panose="02020603050405020304" pitchFamily="18" charset="0"/>
              </a:rPr>
              <a:t>interface </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99212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E9E4C-21C6-9990-E691-53CB71E99FE3}"/>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26E206F7-DFC9-B92C-744B-8546BC0CF9A6}"/>
              </a:ext>
            </a:extLst>
          </p:cNvPr>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B4D65049-4C3B-BEB4-1E92-AEC69FB36A08}"/>
              </a:ext>
            </a:extLst>
          </p:cNvPr>
          <p:cNvSpPr>
            <a:spLocks noGrp="1"/>
          </p:cNvSpPr>
          <p:nvPr>
            <p:ph idx="1"/>
          </p:nvPr>
        </p:nvSpPr>
        <p:spPr>
          <a:xfrm>
            <a:off x="457200" y="1600200"/>
            <a:ext cx="8229600" cy="472980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AD8EE28B-B6CE-E68F-7A09-E58E2240112D}"/>
              </a:ext>
            </a:extLst>
          </p:cNvPr>
          <p:cNvSpPr>
            <a:spLocks noGrp="1"/>
          </p:cNvSpPr>
          <p:nvPr>
            <p:ph type="sldNum" sz="quarter" idx="12"/>
          </p:nvPr>
        </p:nvSpPr>
        <p:spPr/>
        <p:txBody>
          <a:bodyPr/>
          <a:lstStyle/>
          <a:p>
            <a:fld id="{1EC248AB-E565-412B-9D95-9B07D6A4F3F3}" type="slidenum">
              <a:rPr lang="en-GB" b="1" smtClean="0">
                <a:solidFill>
                  <a:schemeClr val="tx1"/>
                </a:solidFill>
              </a:rPr>
              <a:pPr/>
              <a:t>17</a:t>
            </a:fld>
            <a:endParaRPr lang="en-GB" b="1" dirty="0">
              <a:solidFill>
                <a:schemeClr val="tx1"/>
              </a:solidFill>
            </a:endParaRPr>
          </a:p>
        </p:txBody>
      </p:sp>
      <p:pic>
        <p:nvPicPr>
          <p:cNvPr id="2097159" name="Picture 6">
            <a:extLst>
              <a:ext uri="{FF2B5EF4-FFF2-40B4-BE49-F238E27FC236}">
                <a16:creationId xmlns:a16="http://schemas.microsoft.com/office/drawing/2014/main" id="{477C95DB-4D21-55DC-49D4-A3C290204C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36940DFD-4E25-B35A-2388-E4823C4199A9}"/>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CF653CCF-CA81-7E07-5FB9-FF834638A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627331F-399A-9B53-7A33-027129563EBA}"/>
              </a:ext>
            </a:extLst>
          </p:cNvPr>
          <p:cNvPicPr>
            <a:picLocks noChangeAspect="1"/>
          </p:cNvPicPr>
          <p:nvPr/>
        </p:nvPicPr>
        <p:blipFill>
          <a:blip r:embed="rId5"/>
          <a:stretch>
            <a:fillRect/>
          </a:stretch>
        </p:blipFill>
        <p:spPr>
          <a:xfrm>
            <a:off x="368156" y="1459151"/>
            <a:ext cx="4558523" cy="2431212"/>
          </a:xfrm>
          <a:prstGeom prst="rect">
            <a:avLst/>
          </a:prstGeom>
        </p:spPr>
      </p:pic>
      <p:pic>
        <p:nvPicPr>
          <p:cNvPr id="7" name="Picture 6">
            <a:extLst>
              <a:ext uri="{FF2B5EF4-FFF2-40B4-BE49-F238E27FC236}">
                <a16:creationId xmlns:a16="http://schemas.microsoft.com/office/drawing/2014/main" id="{D2CA20EC-3220-A74A-6B9C-72B43A9316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9236" y="3898790"/>
            <a:ext cx="4567443" cy="2431212"/>
          </a:xfrm>
          <a:prstGeom prst="rect">
            <a:avLst/>
          </a:prstGeom>
        </p:spPr>
      </p:pic>
      <p:sp>
        <p:nvSpPr>
          <p:cNvPr id="8" name="TextBox 7">
            <a:extLst>
              <a:ext uri="{FF2B5EF4-FFF2-40B4-BE49-F238E27FC236}">
                <a16:creationId xmlns:a16="http://schemas.microsoft.com/office/drawing/2014/main" id="{9E4DF67B-797C-667E-AED7-7BBD61CF46B4}"/>
              </a:ext>
            </a:extLst>
          </p:cNvPr>
          <p:cNvSpPr txBox="1"/>
          <p:nvPr/>
        </p:nvSpPr>
        <p:spPr>
          <a:xfrm>
            <a:off x="5351397" y="2195736"/>
            <a:ext cx="3613091" cy="2708434"/>
          </a:xfrm>
          <a:prstGeom prst="rect">
            <a:avLst/>
          </a:prstGeom>
          <a:noFill/>
        </p:spPr>
        <p:txBody>
          <a:bodyPr wrap="square" rtlCol="0">
            <a:spAutoFit/>
          </a:bodyPr>
          <a:lstStyle/>
          <a:p>
            <a:pPr algn="just">
              <a:buNone/>
            </a:pPr>
            <a:r>
              <a:rPr lang="en-US" sz="1400" dirty="0">
                <a:latin typeface="Times New Roman" panose="02020603050405020304" pitchFamily="18" charset="0"/>
                <a:cs typeface="Times New Roman" panose="02020603050405020304" pitchFamily="18" charset="0"/>
              </a:rPr>
              <a:t>A user-friendly web interface was developed to visualize real-time cyclone intensity predictions.</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Built using HTML, CSS, and JavaScript for a responsive frontend.</a:t>
            </a: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Integrated with a </a:t>
            </a:r>
            <a:r>
              <a:rPr lang="en-US" sz="1400" dirty="0" err="1">
                <a:latin typeface="Times New Roman" panose="02020603050405020304" pitchFamily="18" charset="0"/>
                <a:cs typeface="Times New Roman" panose="02020603050405020304" pitchFamily="18" charset="0"/>
              </a:rPr>
              <a:t>FastAPI</a:t>
            </a:r>
            <a:r>
              <a:rPr lang="en-US" sz="1400" dirty="0">
                <a:latin typeface="Times New Roman" panose="02020603050405020304" pitchFamily="18" charset="0"/>
                <a:cs typeface="Times New Roman" panose="02020603050405020304" pitchFamily="18" charset="0"/>
              </a:rPr>
              <a:t> backend for handling prediction requests.</a:t>
            </a: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Users can upload satellite images and view intensity estimates instantly.</a:t>
            </a:r>
          </a:p>
          <a:p>
            <a:pPr marL="342900" indent="-34290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system is currently deployed on localhost for testing and demonstration</a:t>
            </a:r>
            <a:r>
              <a:rPr lang="en-US" sz="16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DA3BB66A-7E56-B7DE-F08C-8499902B1BD5}"/>
              </a:ext>
            </a:extLst>
          </p:cNvPr>
          <p:cNvSpPr txBox="1"/>
          <p:nvPr/>
        </p:nvSpPr>
        <p:spPr>
          <a:xfrm>
            <a:off x="158681" y="6471051"/>
            <a:ext cx="4968552" cy="338554"/>
          </a:xfrm>
          <a:prstGeom prst="rect">
            <a:avLst/>
          </a:prstGeom>
          <a:noFill/>
        </p:spPr>
        <p:txBody>
          <a:bodyPr wrap="square" rtlCol="0">
            <a:spAutoFit/>
          </a:bodyPr>
          <a:lstStyle/>
          <a:p>
            <a:r>
              <a:rPr lang="en-US" sz="1600" i="1" dirty="0">
                <a:solidFill>
                  <a:srgbClr val="595959"/>
                </a:solidFill>
                <a:effectLst/>
                <a:latin typeface="Times New Roman" panose="02020603050405020304" pitchFamily="18" charset="0"/>
                <a:ea typeface="Times New Roman" panose="02020603050405020304" pitchFamily="18" charset="0"/>
              </a:rPr>
              <a:t>Fig.7 : </a:t>
            </a:r>
            <a:r>
              <a:rPr lang="en-US" sz="1600" i="1" dirty="0">
                <a:solidFill>
                  <a:srgbClr val="595959"/>
                </a:solidFill>
                <a:latin typeface="Times New Roman" panose="02020603050405020304" pitchFamily="18" charset="0"/>
                <a:ea typeface="Times New Roman" panose="02020603050405020304" pitchFamily="18" charset="0"/>
              </a:rPr>
              <a:t>Specified </a:t>
            </a:r>
            <a:r>
              <a:rPr lang="en-US" sz="1600" i="1" dirty="0">
                <a:solidFill>
                  <a:srgbClr val="595959"/>
                </a:solidFill>
                <a:effectLst/>
                <a:latin typeface="Times New Roman" panose="02020603050405020304" pitchFamily="18" charset="0"/>
                <a:ea typeface="Times New Roman" panose="02020603050405020304" pitchFamily="18" charset="0"/>
              </a:rPr>
              <a:t>web page for </a:t>
            </a:r>
            <a:r>
              <a:rPr lang="en-US" sz="1600" i="1" dirty="0" err="1">
                <a:solidFill>
                  <a:srgbClr val="595959"/>
                </a:solidFill>
                <a:effectLst/>
                <a:latin typeface="Times New Roman" panose="02020603050405020304" pitchFamily="18" charset="0"/>
                <a:ea typeface="Times New Roman" panose="02020603050405020304" pitchFamily="18" charset="0"/>
              </a:rPr>
              <a:t>Cylone</a:t>
            </a:r>
            <a:r>
              <a:rPr lang="en-US" sz="1600" i="1" dirty="0">
                <a:solidFill>
                  <a:srgbClr val="595959"/>
                </a:solidFill>
                <a:effectLst/>
                <a:latin typeface="Times New Roman" panose="02020603050405020304" pitchFamily="18" charset="0"/>
                <a:ea typeface="Times New Roman" panose="02020603050405020304" pitchFamily="18" charset="0"/>
              </a:rPr>
              <a:t> Intensity Estimation</a:t>
            </a:r>
            <a:endParaRPr lang="en-IN" sz="1600" dirty="0"/>
          </a:p>
        </p:txBody>
      </p:sp>
    </p:spTree>
    <p:extLst>
      <p:ext uri="{BB962C8B-B14F-4D97-AF65-F5344CB8AC3E}">
        <p14:creationId xmlns:p14="http://schemas.microsoft.com/office/powerpoint/2010/main" val="187614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5996C-E0A1-A99C-1398-11B1C28231E7}"/>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F5DB0211-0DB8-8215-AB31-D62954CF1FCA}"/>
              </a:ext>
            </a:extLst>
          </p:cNvPr>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FB036A22-80E6-7EAF-C8AA-F050F763E2E5}"/>
              </a:ext>
            </a:extLst>
          </p:cNvPr>
          <p:cNvSpPr>
            <a:spLocks noGrp="1"/>
          </p:cNvSpPr>
          <p:nvPr>
            <p:ph idx="1"/>
          </p:nvPr>
        </p:nvSpPr>
        <p:spPr>
          <a:xfrm>
            <a:off x="457200" y="1600200"/>
            <a:ext cx="8229600" cy="4729802"/>
          </a:xfrm>
        </p:spPr>
        <p:txBody>
          <a:bodyPr>
            <a:normAutofit/>
          </a:bodyPr>
          <a:lstStyle/>
          <a:p>
            <a:pPr>
              <a:buNone/>
            </a:pPr>
            <a:r>
              <a:rPr lang="en-US" sz="1800" b="1" dirty="0">
                <a:latin typeface="Times New Roman" panose="02020603050405020304" pitchFamily="18" charset="0"/>
                <a:cs typeface="Times New Roman" panose="02020603050405020304" pitchFamily="18" charset="0"/>
              </a:rPr>
              <a:t>O</a:t>
            </a:r>
            <a:r>
              <a:rPr lang="en-IN" sz="1800" b="1" dirty="0" err="1">
                <a:latin typeface="Times New Roman" panose="02020603050405020304" pitchFamily="18" charset="0"/>
                <a:cs typeface="Times New Roman" panose="02020603050405020304" pitchFamily="18" charset="0"/>
              </a:rPr>
              <a:t>utcome</a:t>
            </a:r>
            <a:r>
              <a:rPr lang="en-IN" sz="1800" b="1" dirty="0">
                <a:latin typeface="Times New Roman" panose="02020603050405020304" pitchFamily="18" charset="0"/>
                <a:cs typeface="Times New Roman" panose="02020603050405020304" pitchFamily="18" charset="0"/>
              </a:rPr>
              <a:t> for Society:</a:t>
            </a:r>
          </a:p>
          <a:p>
            <a:pPr>
              <a:buNone/>
            </a:pPr>
            <a:endParaRPr lang="en-IN" sz="1800" b="1"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Accurate cyclone intensity prediction is critical for minimizing the impact of natural disasters on vulnerable populations. Our system contributes to public safety and disaster resilience through</a:t>
            </a:r>
          </a:p>
          <a:p>
            <a:pPr>
              <a:buNone/>
            </a:pPr>
            <a:r>
              <a:rPr lang="en-US" sz="1400" dirty="0">
                <a:latin typeface="Times New Roman" panose="02020603050405020304" pitchFamily="18" charset="0"/>
                <a:cs typeface="Times New Roman" panose="02020603050405020304" pitchFamily="18" charset="0"/>
              </a:rPr>
              <a:t>the following outcomes:</a:t>
            </a:r>
          </a:p>
          <a:p>
            <a:pPr>
              <a:buNone/>
            </a:pP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Timely alerts that help save lives and reduce infrastructure damage.</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Decision support for disaster management authorities and local governments.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Public awareness through accessible real-time information.</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Support for researchers in advancing climate and weather modeling.</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Promotes technological solutions for social good in climate resilience efforts.</a:t>
            </a:r>
          </a:p>
          <a:p>
            <a:pPr marL="0" indent="0">
              <a:buNone/>
            </a:pPr>
            <a:endParaRPr lang="en-IN" sz="18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703D5B1-984B-0835-39E8-1C7E33A58EBE}"/>
              </a:ext>
            </a:extLst>
          </p:cNvPr>
          <p:cNvSpPr>
            <a:spLocks noGrp="1"/>
          </p:cNvSpPr>
          <p:nvPr>
            <p:ph type="sldNum" sz="quarter" idx="12"/>
          </p:nvPr>
        </p:nvSpPr>
        <p:spPr/>
        <p:txBody>
          <a:bodyPr/>
          <a:lstStyle/>
          <a:p>
            <a:fld id="{1EC248AB-E565-412B-9D95-9B07D6A4F3F3}" type="slidenum">
              <a:rPr lang="en-GB" b="1" smtClean="0">
                <a:solidFill>
                  <a:schemeClr val="tx1"/>
                </a:solidFill>
              </a:rPr>
              <a:pPr/>
              <a:t>18</a:t>
            </a:fld>
            <a:endParaRPr lang="en-GB" b="1" dirty="0">
              <a:solidFill>
                <a:schemeClr val="tx1"/>
              </a:solidFill>
            </a:endParaRPr>
          </a:p>
        </p:txBody>
      </p:sp>
      <p:pic>
        <p:nvPicPr>
          <p:cNvPr id="2097159" name="Picture 6">
            <a:extLst>
              <a:ext uri="{FF2B5EF4-FFF2-40B4-BE49-F238E27FC236}">
                <a16:creationId xmlns:a16="http://schemas.microsoft.com/office/drawing/2014/main" id="{E92E29C1-C026-F385-52CD-01051AEBD5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58EF77C1-CFA0-F545-2FFF-E14BAFEC4ECA}"/>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24949BFB-F113-112B-E267-C2F792D14A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955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21D0F-E5B6-98A2-DDDB-1827128D0A63}"/>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87E2547A-EF81-B56E-688F-5F80820AC9D1}"/>
              </a:ext>
            </a:extLst>
          </p:cNvPr>
          <p:cNvSpPr>
            <a:spLocks noGrp="1" noChangeArrowheads="1"/>
          </p:cNvSpPr>
          <p:nvPr>
            <p:ph type="title"/>
          </p:nvPr>
        </p:nvSpPr>
        <p:spPr>
          <a:xfrm>
            <a:off x="446856" y="79013"/>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8DD00E2C-CB1A-91AD-59AE-8B5F48BB52A1}"/>
              </a:ext>
            </a:extLst>
          </p:cNvPr>
          <p:cNvSpPr>
            <a:spLocks noGrp="1"/>
          </p:cNvSpPr>
          <p:nvPr>
            <p:ph idx="1"/>
          </p:nvPr>
        </p:nvSpPr>
        <p:spPr>
          <a:xfrm>
            <a:off x="398152" y="1543067"/>
            <a:ext cx="8229600" cy="313160"/>
          </a:xfrm>
        </p:spPr>
        <p:txBody>
          <a:bodyPr>
            <a:normAutofit fontScale="92500" lnSpcReduction="20000"/>
          </a:bodyPr>
          <a:lstStyle/>
          <a:p>
            <a:pPr marL="0" indent="0">
              <a:spcBef>
                <a:spcPts val="45"/>
              </a:spcBef>
              <a:buNone/>
            </a:pPr>
            <a:r>
              <a:rPr lang="en-US" sz="1800" b="1" spc="-5" dirty="0">
                <a:solidFill>
                  <a:srgbClr val="000000"/>
                </a:solidFill>
                <a:effectLst/>
                <a:latin typeface="Times New Roman" panose="02020603050405020304" pitchFamily="18" charset="0"/>
                <a:ea typeface="Times New Roman" panose="02020603050405020304" pitchFamily="18" charset="0"/>
              </a:rPr>
              <a:t>Conclusion : </a:t>
            </a:r>
            <a:endParaRPr lang="en-IN" sz="1800" spc="-5" dirty="0">
              <a:effectLst/>
              <a:latin typeface="Times New Roman" panose="02020603050405020304" pitchFamily="18" charset="0"/>
              <a:ea typeface="Times New Roman" panose="02020603050405020304" pitchFamily="18" charset="0"/>
            </a:endParaRPr>
          </a:p>
          <a:p>
            <a:pPr marL="0" indent="0">
              <a:spcBef>
                <a:spcPts val="45"/>
              </a:spcBef>
              <a:spcAft>
                <a:spcPts val="0"/>
              </a:spcAft>
              <a:buNone/>
            </a:pPr>
            <a:endParaRPr lang="en-IN" sz="1400" b="1"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91CA4AB-544C-B50C-98E5-31119EAF7C69}"/>
              </a:ext>
            </a:extLst>
          </p:cNvPr>
          <p:cNvSpPr>
            <a:spLocks noGrp="1"/>
          </p:cNvSpPr>
          <p:nvPr>
            <p:ph type="sldNum" sz="quarter" idx="12"/>
          </p:nvPr>
        </p:nvSpPr>
        <p:spPr>
          <a:xfrm>
            <a:off x="6553200" y="6583362"/>
            <a:ext cx="2133600" cy="230014"/>
          </a:xfrm>
        </p:spPr>
        <p:txBody>
          <a:bodyPr/>
          <a:lstStyle/>
          <a:p>
            <a:fld id="{1EC248AB-E565-412B-9D95-9B07D6A4F3F3}" type="slidenum">
              <a:rPr lang="en-GB" b="1" smtClean="0">
                <a:solidFill>
                  <a:schemeClr val="tx1"/>
                </a:solidFill>
              </a:rPr>
              <a:pPr/>
              <a:t>19</a:t>
            </a:fld>
            <a:endParaRPr lang="en-GB" b="1" dirty="0">
              <a:solidFill>
                <a:schemeClr val="tx1"/>
              </a:solidFill>
            </a:endParaRPr>
          </a:p>
        </p:txBody>
      </p:sp>
      <p:pic>
        <p:nvPicPr>
          <p:cNvPr id="2097159" name="Picture 6">
            <a:extLst>
              <a:ext uri="{FF2B5EF4-FFF2-40B4-BE49-F238E27FC236}">
                <a16:creationId xmlns:a16="http://schemas.microsoft.com/office/drawing/2014/main" id="{331986AF-EF22-844F-4AFD-FA4968A777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9513BA3E-796F-1ED1-8E13-3B84FC0D8A5E}"/>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93C77535-5DBB-5469-D693-DCE3E492B2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7560" y="19231"/>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3B87AF-2522-C8FE-DB9C-B7D9194D7EBB}"/>
              </a:ext>
            </a:extLst>
          </p:cNvPr>
          <p:cNvSpPr txBox="1"/>
          <p:nvPr/>
        </p:nvSpPr>
        <p:spPr>
          <a:xfrm>
            <a:off x="465750" y="2037305"/>
            <a:ext cx="8088200" cy="2893100"/>
          </a:xfrm>
          <a:prstGeom prst="rect">
            <a:avLst/>
          </a:prstGeom>
          <a:noFill/>
        </p:spPr>
        <p:txBody>
          <a:bodyPr wrap="square">
            <a:spAutoFit/>
          </a:bodyPr>
          <a:lstStyle/>
          <a:p>
            <a:pPr algn="just">
              <a:buNone/>
            </a:pPr>
            <a:r>
              <a:rPr lang="en-US" sz="1400" dirty="0">
                <a:latin typeface="Times New Roman" panose="02020603050405020304" pitchFamily="18" charset="0"/>
                <a:cs typeface="Times New Roman" panose="02020603050405020304" pitchFamily="18" charset="0"/>
              </a:rPr>
              <a:t>The developed cyclone intensity prediction model effectively integrates Vision Transformer (</a:t>
            </a:r>
            <a:r>
              <a:rPr lang="en-US" sz="1400" dirty="0" err="1">
                <a:latin typeface="Times New Roman" panose="02020603050405020304" pitchFamily="18" charset="0"/>
                <a:cs typeface="Times New Roman" panose="02020603050405020304" pitchFamily="18" charset="0"/>
              </a:rPr>
              <a:t>ViT</a:t>
            </a:r>
            <a:r>
              <a:rPr lang="en-US" sz="1400" dirty="0">
                <a:latin typeface="Times New Roman" panose="02020603050405020304" pitchFamily="18" charset="0"/>
                <a:cs typeface="Times New Roman" panose="02020603050405020304" pitchFamily="18" charset="0"/>
              </a:rPr>
              <a:t>) for feature extraction, enabling accurate and real-time cyclone monitoring. By processing raw cyclone satellite imagery and incorporating advanced features like optical flow, Cloud Asymmetry Index (CAI), and Cold Cloud Top Variation (CCTV), the model significantly enhances prediction accuracy. The predicted cyclone intensity values (in knots) closely align with actual observations, making this approach highly suitable for meteorological agencies and disaster management systems.</a:t>
            </a:r>
          </a:p>
          <a:p>
            <a:pPr algn="just">
              <a:buNone/>
            </a:pPr>
            <a:endParaRPr lang="en-US" sz="1400" dirty="0">
              <a:latin typeface="Times New Roman" panose="02020603050405020304" pitchFamily="18" charset="0"/>
              <a:cs typeface="Times New Roman" panose="02020603050405020304" pitchFamily="18" charset="0"/>
            </a:endParaRPr>
          </a:p>
          <a:p>
            <a:pPr>
              <a:buNone/>
            </a:pPr>
            <a:endParaRPr lang="en-US" sz="1400" dirty="0">
              <a:latin typeface="Times New Roman" panose="02020603050405020304" pitchFamily="18" charset="0"/>
              <a:cs typeface="Times New Roman" panose="02020603050405020304" pitchFamily="18" charset="0"/>
            </a:endParaRPr>
          </a:p>
          <a:p>
            <a:pPr>
              <a:buNone/>
            </a:pPr>
            <a:r>
              <a:rPr lang="en-US" sz="1400" dirty="0">
                <a:latin typeface="Times New Roman" panose="02020603050405020304" pitchFamily="18" charset="0"/>
                <a:cs typeface="Times New Roman" panose="02020603050405020304" pitchFamily="18" charset="0"/>
              </a:rPr>
              <a:t>Future Work:</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Incorporate more meteorological sensors for enriched data input.</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Use 3D satellite data for better spatial context and analysis.</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Improve model resilience against noise and environmental variability.</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Enhance real-time prediction capabilities for faster response.</a:t>
            </a:r>
          </a:p>
        </p:txBody>
      </p:sp>
    </p:spTree>
    <p:extLst>
      <p:ext uri="{BB962C8B-B14F-4D97-AF65-F5344CB8AC3E}">
        <p14:creationId xmlns:p14="http://schemas.microsoft.com/office/powerpoint/2010/main" val="2922848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865FD-360E-32A1-1C10-190F2F7AAA46}"/>
              </a:ext>
            </a:extLst>
          </p:cNvPr>
          <p:cNvSpPr>
            <a:spLocks noGrp="1"/>
          </p:cNvSpPr>
          <p:nvPr>
            <p:ph idx="1"/>
          </p:nvPr>
        </p:nvSpPr>
        <p:spPr>
          <a:xfrm>
            <a:off x="457200" y="1600200"/>
            <a:ext cx="8229600" cy="3124944"/>
          </a:xfrm>
        </p:spPr>
        <p:txBody>
          <a:bodyPr>
            <a:normAutofit/>
          </a:bodyPr>
          <a:lstStyle/>
          <a:p>
            <a:pPr marL="0" indent="0">
              <a:buNone/>
            </a:pPr>
            <a:r>
              <a:rPr lang="en-IN" sz="1600" b="1" dirty="0">
                <a:latin typeface="Times New Roman" panose="02020603050405020304" pitchFamily="18" charset="0"/>
                <a:cs typeface="Times New Roman" panose="02020603050405020304" pitchFamily="18" charset="0"/>
              </a:rPr>
              <a:t>Introduction :</a:t>
            </a: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400" dirty="0">
              <a:latin typeface="Times New Roman" panose="02020603050405020304" pitchFamily="18" charset="0"/>
              <a:cs typeface="Times New Roman" panose="02020603050405020304" pitchFamily="18" charset="0"/>
            </a:endParaRPr>
          </a:p>
          <a:p>
            <a:pPr marL="0" indent="0" algn="just">
              <a:buNone/>
            </a:pPr>
            <a:endParaRPr lang="en-US" sz="1600" b="1" dirty="0">
              <a:effectLst/>
              <a:latin typeface="Times New Roman" panose="02020603050405020304" pitchFamily="18" charset="0"/>
              <a:ea typeface="Times New Roman" panose="02020603050405020304" pitchFamily="18" charset="0"/>
            </a:endParaRPr>
          </a:p>
          <a:p>
            <a:pPr marL="0" indent="0" algn="just">
              <a:buNone/>
            </a:pPr>
            <a:r>
              <a:rPr lang="en-US" sz="1600" b="1" dirty="0">
                <a:effectLst/>
                <a:latin typeface="Times New Roman" panose="02020603050405020304" pitchFamily="18" charset="0"/>
                <a:ea typeface="Times New Roman" panose="02020603050405020304" pitchFamily="18" charset="0"/>
              </a:rPr>
              <a:t>Problem</a:t>
            </a:r>
            <a:r>
              <a:rPr lang="en-US" sz="1600" b="1" spc="-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Statement:</a:t>
            </a:r>
            <a:endParaRPr lang="en-IN"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52172E-7F86-8FF1-28AB-AF268ED84E86}"/>
              </a:ext>
            </a:extLst>
          </p:cNvPr>
          <p:cNvSpPr>
            <a:spLocks noGrp="1"/>
          </p:cNvSpPr>
          <p:nvPr>
            <p:ph type="sldNum" sz="quarter" idx="12"/>
          </p:nvPr>
        </p:nvSpPr>
        <p:spPr/>
        <p:txBody>
          <a:bodyPr/>
          <a:lstStyle/>
          <a:p>
            <a:fld id="{1EC248AB-E565-412B-9D95-9B07D6A4F3F3}" type="slidenum">
              <a:rPr lang="en-GB" smtClean="0"/>
              <a:pPr/>
              <a:t>2</a:t>
            </a:fld>
            <a:endParaRPr lang="en-GB"/>
          </a:p>
        </p:txBody>
      </p:sp>
      <p:sp>
        <p:nvSpPr>
          <p:cNvPr id="5" name="Rectangle 5">
            <a:extLst>
              <a:ext uri="{FF2B5EF4-FFF2-40B4-BE49-F238E27FC236}">
                <a16:creationId xmlns:a16="http://schemas.microsoft.com/office/drawing/2014/main" id="{D50A71DD-6D72-BEEB-BCEC-24BD2E8D24E4}"/>
              </a:ext>
            </a:extLst>
          </p:cNvPr>
          <p:cNvSpPr>
            <a:spLocks noGrp="1" noChangeArrowheads="1"/>
          </p:cNvSpPr>
          <p:nvPr>
            <p:ph type="title"/>
          </p:nvPr>
        </p:nvSpPr>
        <p:spPr>
          <a:xfrm>
            <a:off x="446856" y="92075"/>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6" name="TextBox 7">
            <a:extLst>
              <a:ext uri="{FF2B5EF4-FFF2-40B4-BE49-F238E27FC236}">
                <a16:creationId xmlns:a16="http://schemas.microsoft.com/office/drawing/2014/main" id="{676F44FF-83F4-A3D0-4B92-9F605F7FDF78}"/>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7" name="Picture 6">
            <a:extLst>
              <a:ext uri="{FF2B5EF4-FFF2-40B4-BE49-F238E27FC236}">
                <a16:creationId xmlns:a16="http://schemas.microsoft.com/office/drawing/2014/main" id="{96F34F5A-71E1-A5C6-8A77-C0DF03F95B4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pic>
        <p:nvPicPr>
          <p:cNvPr id="8" name="Picture 3" descr="C:\Users\admin\Desktop\download.png">
            <a:extLst>
              <a:ext uri="{FF2B5EF4-FFF2-40B4-BE49-F238E27FC236}">
                <a16:creationId xmlns:a16="http://schemas.microsoft.com/office/drawing/2014/main" id="{5BF62685-5435-1192-6C3B-96B0088D3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4">
            <a:extLst>
              <a:ext uri="{FF2B5EF4-FFF2-40B4-BE49-F238E27FC236}">
                <a16:creationId xmlns:a16="http://schemas.microsoft.com/office/drawing/2014/main" id="{8C826EA8-E08D-F12D-ABA4-A93DDAE321F9}"/>
              </a:ext>
            </a:extLst>
          </p:cNvPr>
          <p:cNvSpPr>
            <a:spLocks noChangeArrowheads="1"/>
          </p:cNvSpPr>
          <p:nvPr/>
        </p:nvSpPr>
        <p:spPr bwMode="auto">
          <a:xfrm>
            <a:off x="423013" y="2054671"/>
            <a:ext cx="802806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Cyclones form over warm ocean waters (≥26.5°C) with high humidity and low vertical wind shear.</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Rising moist air creates a low-pressure system that rotates due to the Coriolis effect.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Accurately predicting cyclone intensity early is difficult due to unclear storm centers.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models rely on manual techniques and lack real-time responsiveness.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uses multi-source satellite imagery and features like optical flow, cloud asymmetry, and cold cloud top variation.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hybrid deep learning model (CNN + Transformer) is employed for accurate, real-time cyclone intensity estimation</a:t>
            </a:r>
            <a:r>
              <a:rPr kumimoji="0" lang="en-US" altLang="en-US" sz="1400" i="0" u="none" strike="noStrike" cap="none" normalizeH="0" baseline="0" dirty="0">
                <a:ln>
                  <a:noFill/>
                </a:ln>
                <a:solidFill>
                  <a:schemeClr val="tx1"/>
                </a:solidFill>
                <a:effectLst/>
                <a:latin typeface="Arial" panose="020B0604020202020204" pitchFamily="34" charset="0"/>
              </a:rPr>
              <a:t>.</a:t>
            </a:r>
          </a:p>
        </p:txBody>
      </p:sp>
      <p:sp>
        <p:nvSpPr>
          <p:cNvPr id="13" name="TextBox 12">
            <a:extLst>
              <a:ext uri="{FF2B5EF4-FFF2-40B4-BE49-F238E27FC236}">
                <a16:creationId xmlns:a16="http://schemas.microsoft.com/office/drawing/2014/main" id="{3AF541D6-49D5-5DA9-202C-8E8FA8914FEB}"/>
              </a:ext>
            </a:extLst>
          </p:cNvPr>
          <p:cNvSpPr txBox="1"/>
          <p:nvPr/>
        </p:nvSpPr>
        <p:spPr>
          <a:xfrm>
            <a:off x="422936" y="4715475"/>
            <a:ext cx="7632848"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Cyclones in the Indian Ocean cause major damage to life and property.</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Current models:</a:t>
            </a:r>
          </a:p>
          <a:p>
            <a:pPr marL="7429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Struggle to provide real-time updates.</a:t>
            </a:r>
          </a:p>
          <a:p>
            <a:pPr marL="7429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Are often trained on non-local datasets, affecting regional accuracy.</a:t>
            </a:r>
          </a:p>
          <a:p>
            <a:pPr marL="742950" lvl="1"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Have limited interpretability and are not user-friendly.</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Difficulty in processing large-scale satellite data and presenting insights delays response efforts.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Lack of localized, dynamic prediction models risks ineffective disaster management.</a:t>
            </a:r>
          </a:p>
          <a:p>
            <a:pPr algn="just"/>
            <a:endParaRPr lang="en-IN" sz="1400" dirty="0"/>
          </a:p>
        </p:txBody>
      </p:sp>
    </p:spTree>
    <p:extLst>
      <p:ext uri="{BB962C8B-B14F-4D97-AF65-F5344CB8AC3E}">
        <p14:creationId xmlns:p14="http://schemas.microsoft.com/office/powerpoint/2010/main" val="1241473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35888"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D978EB8-5E54-CE27-FBA7-1EE7E9642AB1}"/>
              </a:ext>
            </a:extLst>
          </p:cNvPr>
          <p:cNvSpPr>
            <a:spLocks noGrp="1"/>
          </p:cNvSpPr>
          <p:nvPr>
            <p:ph idx="1"/>
          </p:nvPr>
        </p:nvSpPr>
        <p:spPr>
          <a:xfrm>
            <a:off x="421784" y="1556792"/>
            <a:ext cx="8398688" cy="4943996"/>
          </a:xfrm>
        </p:spPr>
        <p:txBody>
          <a:bodyPr>
            <a:normAutofit fontScale="25000" lnSpcReduction="20000"/>
          </a:bodyPr>
          <a:lstStyle/>
          <a:p>
            <a:pPr marL="457200" lvl="1" indent="0">
              <a:spcBef>
                <a:spcPts val="445"/>
              </a:spcBef>
              <a:buNone/>
              <a:tabLst>
                <a:tab pos="330835" algn="l"/>
              </a:tabLst>
            </a:pPr>
            <a:r>
              <a:rPr lang="en-US" sz="6400" b="1" kern="0" dirty="0">
                <a:effectLst/>
                <a:latin typeface="Times New Roman" panose="02020603050405020304" pitchFamily="18" charset="0"/>
                <a:ea typeface="Times New Roman" panose="02020603050405020304" pitchFamily="18" charset="0"/>
              </a:rPr>
              <a:t>References:</a:t>
            </a:r>
            <a:endParaRPr lang="en-US" sz="6400" b="1" dirty="0">
              <a:effectLst/>
              <a:latin typeface="Times New Roman" panose="02020603050405020304" pitchFamily="18" charset="0"/>
              <a:ea typeface="Times New Roman" panose="02020603050405020304" pitchFamily="18" charset="0"/>
            </a:endParaRPr>
          </a:p>
          <a:p>
            <a:pPr marL="457200" lvl="1" indent="0" algn="r">
              <a:spcBef>
                <a:spcPts val="445"/>
              </a:spcBef>
              <a:spcAft>
                <a:spcPts val="0"/>
              </a:spcAft>
              <a:buNone/>
              <a:tabLst>
                <a:tab pos="330835" algn="l"/>
              </a:tabLst>
            </a:pPr>
            <a:r>
              <a:rPr lang="en-US" sz="1650" b="1" dirty="0">
                <a:effectLst/>
                <a:latin typeface="Times New Roman" panose="02020603050405020304" pitchFamily="18" charset="0"/>
                <a:ea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endParaRPr>
          </a:p>
          <a:p>
            <a:pPr marL="220980" indent="0" algn="just">
              <a:lnSpc>
                <a:spcPct val="150000"/>
              </a:lnSpc>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Manil</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Maskey</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Deepti:</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Learning-based</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Tropical</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Cyclone</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56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tensity Estimation System,” JOURNAL OF SELECTED TOPICS IN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APPLIED</a:t>
            </a:r>
            <a:r>
              <a:rPr lang="en-US" sz="56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EARTH</a:t>
            </a:r>
            <a:r>
              <a:rPr lang="en-US" sz="56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OBSERVATIONS</a:t>
            </a:r>
            <a:r>
              <a:rPr lang="en-US" sz="56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REMOTE</a:t>
            </a:r>
            <a:r>
              <a:rPr lang="en-US" sz="56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SENSING,</a:t>
            </a:r>
            <a:r>
              <a:rPr lang="en-US" sz="56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Narendra Babu Alur,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Supraja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K.S.V,Praneetha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A,Manoj</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G.,Kota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Lokesh</a:t>
            </a:r>
            <a:r>
              <a:rPr lang="en-US" sz="5600" spc="-1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G.,</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Sivarama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Sreekari</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Brahmanandam</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P. S., ”A DEEP LEARNING</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MODEL FOR EFFECTIVE CYCLONE INTENSITY ESTIMATION,”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Journal</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Engineering,</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Management</a:t>
            </a:r>
            <a:r>
              <a:rPr lang="en-US" sz="56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US" sz="56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Vols.</a:t>
            </a:r>
            <a:r>
              <a:rPr lang="en-US" sz="56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 02, No. 03 (2024) 161-160, doi:10.61552/JEMIT.2024.03.007 -</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u="none"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http://jemit.aspur.rs,</a:t>
            </a:r>
            <a:r>
              <a:rPr lang="en-US" sz="5600" u="none" strike="noStrike" spc="70" dirty="0">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25"/>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D. Yella Krishna, 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Praveen,Ch</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Sathvika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,Ch. NVD Navya, ”Cyclone</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Intensity</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Estimation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J.</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Electrical</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5"/>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Santoshi</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Borapareddy</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Susrutha</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Morishetty</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Charitha</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Boda</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K.Swathi</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”Storm-Net: Advancing Cyclone Intensity Forecasting with</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 Learning on INSAT 3D IR Imagery,”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Grenze</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International Journal</a:t>
            </a:r>
            <a:r>
              <a:rPr lang="en-US" sz="5600" spc="-1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Engineering</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Technology,</a:t>
            </a:r>
            <a:r>
              <a:rPr lang="en-US" sz="5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5"/>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Harshal</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Namdeorao</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Dharpure</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Tejal</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Sudhakarrao</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Mohod</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Radhika</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Vinod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Malani,Janhavi</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Chandak, Atharva Shekhar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Belge</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Preet Ravin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Ambadkar</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Prof Ankita Pande, ”Deep Learning-Based Cyclone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Inten</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sity</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Estimation Using INSAT-3D IR Imagery: A Comparative Study,”</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International</a:t>
            </a:r>
            <a:r>
              <a:rPr lang="en-US" sz="5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Journal</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Research</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Publication</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Reviews,,</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Vols.</a:t>
            </a:r>
            <a:r>
              <a:rPr lang="en-US" sz="56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56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56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no</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5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pp</a:t>
            </a:r>
            <a:r>
              <a:rPr lang="en-US" sz="5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4359-4365,</a:t>
            </a:r>
            <a:r>
              <a:rPr lang="en-US" sz="5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3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[6]</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Abhijna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K C, B G Shreyas, Bhargavi, Dhanush Gowda S, Dr. Madhu-</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mala R B, ”Cyclone Intensity Estimation Using INSAT-3D IR Imagery</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IJARIIE,</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Vols.</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Vol-9</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Issue-1,</a:t>
            </a:r>
            <a:r>
              <a:rPr lang="en-US" sz="56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20</a:t>
            </a:fld>
            <a:endParaRPr lang="en-GB" b="1" dirty="0">
              <a:solidFill>
                <a:schemeClr val="tx1"/>
              </a:solidFill>
            </a:endParaRPr>
          </a:p>
        </p:txBody>
      </p:sp>
      <p:pic>
        <p:nvPicPr>
          <p:cNvPr id="2097159" name="Picture 6"/>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3960" y="19231"/>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790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29728" y="105981"/>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D978EB8-5E54-CE27-FBA7-1EE7E9642AB1}"/>
              </a:ext>
            </a:extLst>
          </p:cNvPr>
          <p:cNvSpPr>
            <a:spLocks noGrp="1"/>
          </p:cNvSpPr>
          <p:nvPr>
            <p:ph idx="1"/>
          </p:nvPr>
        </p:nvSpPr>
        <p:spPr>
          <a:xfrm>
            <a:off x="457200" y="1673044"/>
            <a:ext cx="8229600" cy="4683306"/>
          </a:xfrm>
        </p:spPr>
        <p:txBody>
          <a:bodyPr>
            <a:normAutofit fontScale="25000" lnSpcReduction="20000"/>
          </a:bodyPr>
          <a:lstStyle/>
          <a:p>
            <a:pPr marL="220980" indent="0" algn="just">
              <a:lnSpc>
                <a:spcPct val="150000"/>
              </a:lnSpc>
              <a:spcBef>
                <a:spcPts val="3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[7]</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Matyas,</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Dasol</a:t>
            </a:r>
            <a:r>
              <a:rPr lang="en-US" sz="56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Kim</a:t>
            </a:r>
            <a:r>
              <a:rPr lang="en-US" sz="5600" spc="20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Corene</a:t>
            </a:r>
            <a:r>
              <a:rPr lang="en-US" sz="56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J.,”Classification</a:t>
            </a:r>
            <a:r>
              <a:rPr lang="en-US" sz="56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56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tropical</a:t>
            </a:r>
            <a:r>
              <a:rPr lang="en-US" sz="5600"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cyclone</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rain patterns using convolutional autoencoder,” Scientific Reports, Vols.</a:t>
            </a:r>
            <a:r>
              <a:rPr lang="en-US" sz="56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https://doi.org/10.1038/s41598-023-50994-5,</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5"/>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Assistant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Professor</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Kavitha,</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Abhineet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Raj,</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Tanmay</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Tiwari,</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Ayush</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Madurwar</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 Deep Learning Structure for Forecasting Cyclone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Inten</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sity</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International Journal of Scientific Research</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Engineering Trends,</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Volume</a:t>
            </a:r>
            <a:r>
              <a:rPr lang="en-US" sz="56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2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Samhita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Kothandaraman</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Shreyash</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Salunke</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 Vedant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Bhatkar</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 Jagruti</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Jadhav,</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Based</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Cyclone</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Intensity</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Estimation,”</a:t>
            </a:r>
            <a:r>
              <a:rPr lang="en-US" sz="56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2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[10]</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Jinkai</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Tan,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Qidong</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Yang , Junjun Hu ,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Qiqiao</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Huang and Sheng Chen,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”Tropical</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Cyclone</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Intensity</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Estimation</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Himawari-8</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Satellite</a:t>
            </a:r>
            <a:r>
              <a:rPr lang="en-US" sz="56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Cloud</a:t>
            </a:r>
            <a:r>
              <a:rPr lang="en-US" sz="56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Products</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Deep</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Learning,”</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Remote</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Sens,</a:t>
            </a:r>
            <a:r>
              <a:rPr lang="en-US" sz="56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2022.</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 pos="27051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[11]</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JING-YI ZHUO, AND ZHE-MIN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TANa</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”Physics-Augmented Deep Learning to Improve Tropical Cyclone Intensity and Size Estimation from Satellite Imagery,” 2021.</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[12] </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EMANUEL, KERRY,”A Statistical Analysis of Tropical Cyclone In- tensity,” American Meteorological Society, 2000</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[13]</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James B. Elsner, James P.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Kossin</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Thomas H.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Jagger,”The</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increasing intensity of the strongest tropical cyclones,” 2008.</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5600" b="1" dirty="0">
                <a:effectLst/>
                <a:latin typeface="Times New Roman" panose="02020603050405020304" pitchFamily="18" charset="0"/>
                <a:ea typeface="Times New Roman" panose="02020603050405020304" pitchFamily="18" charset="0"/>
                <a:cs typeface="Times New Roman" panose="02020603050405020304" pitchFamily="18" charset="0"/>
              </a:rPr>
              <a:t>[14]</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ULIE L. DEMUTH,” Improvement of Advanced Microwave Sound- </a:t>
            </a:r>
            <a:r>
              <a:rPr lang="en-US" sz="5600" dirty="0" err="1">
                <a:effectLst/>
                <a:latin typeface="Times New Roman" panose="02020603050405020304" pitchFamily="18" charset="0"/>
                <a:ea typeface="Times New Roman" panose="02020603050405020304" pitchFamily="18" charset="0"/>
                <a:cs typeface="Times New Roman" panose="02020603050405020304" pitchFamily="18" charset="0"/>
              </a:rPr>
              <a:t>ing</a:t>
            </a:r>
            <a:r>
              <a:rPr lang="en-US" sz="5600" dirty="0">
                <a:effectLst/>
                <a:latin typeface="Times New Roman" panose="02020603050405020304" pitchFamily="18" charset="0"/>
                <a:ea typeface="Times New Roman" panose="02020603050405020304" pitchFamily="18" charset="0"/>
                <a:cs typeface="Times New Roman" panose="02020603050405020304" pitchFamily="18" charset="0"/>
              </a:rPr>
              <a:t> Unit Tropical Cyclone Intensity and Size Estimation Algorithms,” American Meteorological Society, 2006.</a:t>
            </a:r>
            <a:endParaRPr lang="en-IN" sz="5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2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21</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7536" y="0"/>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879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5A3C6-ED91-63BB-C05B-E103A5217A95}"/>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C06D1478-057C-D1AC-74CE-AB19561F572B}"/>
              </a:ext>
            </a:extLst>
          </p:cNvPr>
          <p:cNvSpPr>
            <a:spLocks noGrp="1" noChangeArrowheads="1"/>
          </p:cNvSpPr>
          <p:nvPr>
            <p:ph type="title"/>
          </p:nvPr>
        </p:nvSpPr>
        <p:spPr>
          <a:xfrm>
            <a:off x="429728" y="79013"/>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FF50D017-AB65-E2E4-480E-26C3D6BD9965}"/>
              </a:ext>
            </a:extLst>
          </p:cNvPr>
          <p:cNvSpPr>
            <a:spLocks noGrp="1"/>
          </p:cNvSpPr>
          <p:nvPr>
            <p:ph idx="1"/>
          </p:nvPr>
        </p:nvSpPr>
        <p:spPr>
          <a:xfrm>
            <a:off x="457200" y="1556792"/>
            <a:ext cx="8229600" cy="5026570"/>
          </a:xfrm>
        </p:spPr>
        <p:txBody>
          <a:bodyPr>
            <a:noAutofit/>
          </a:bodyPr>
          <a:lstStyle/>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[15]</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Kieran 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Bhatia,”Recent</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increases in tropical cyclone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intensificationrates</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NATURE COMMUNICATIONS.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[16]</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JOHN P CANGIALOSI, ERIC BLAKE,MARK DEMARIA,ANDREW PENNY,ANDREW LATTO, ”Recent Progress in Tropical Cyclone Intensity Forecasting at the National,” 2020.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[17]</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T. L. O. A. C. S. VELDEN, ” The Advanced Dvorak Technique: Contin-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ued</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Development of an Objective Scheme to Estimate Tropical Cyclone Intensity Using Geostationary Infrared Satellite Imagery,” OLANDER AND VELDEN, 2007.</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[18]</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MIGUEL F, PIN EROS, ELIZABETH, A RITCHIE, J SCOTT TYO, ”Estimating Tropical Cyclone Intensity from Infrared Image Data,” WEATHER AND FORECASTING, 2010.</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[19]</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KIMBERLY J MUELLER, MARK DEMARIA, JOHN KNAFF,JAMES P KOSSIN, ”Objective Estimation of Tropical Cyclone Wind Structure from Infrared Satellite Data,” WEATHER AND FORECASTING, 2005.</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20980" indent="0" algn="just">
              <a:lnSpc>
                <a:spcPct val="150000"/>
              </a:lnSpc>
              <a:spcBef>
                <a:spcPts val="10"/>
              </a:spcBef>
              <a:buNone/>
              <a:tabLst>
                <a:tab pos="18034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Yong Zhao,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Chaofang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Zhao ,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Ruyao</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Sun and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Zhixiong</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Wang,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AMulti</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ple</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Linear Regression Model for Tropical Cyclone Intensity Estimation from Satellite Infrared Images,” 2016.</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endParaRPr lang="en-US" sz="14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6CF4A97A-D5A3-7B91-BADD-49CC355B7A9F}"/>
              </a:ext>
            </a:extLst>
          </p:cNvPr>
          <p:cNvSpPr>
            <a:spLocks noGrp="1"/>
          </p:cNvSpPr>
          <p:nvPr>
            <p:ph type="sldNum" sz="quarter" idx="12"/>
          </p:nvPr>
        </p:nvSpPr>
        <p:spPr/>
        <p:txBody>
          <a:bodyPr/>
          <a:lstStyle/>
          <a:p>
            <a:fld id="{1EC248AB-E565-412B-9D95-9B07D6A4F3F3}" type="slidenum">
              <a:rPr lang="en-GB" b="1" smtClean="0">
                <a:solidFill>
                  <a:schemeClr val="tx1"/>
                </a:solidFill>
              </a:rPr>
              <a:pPr/>
              <a:t>22</a:t>
            </a:fld>
            <a:endParaRPr lang="en-GB" b="1" dirty="0">
              <a:solidFill>
                <a:schemeClr val="tx1"/>
              </a:solidFill>
            </a:endParaRPr>
          </a:p>
        </p:txBody>
      </p:sp>
      <p:pic>
        <p:nvPicPr>
          <p:cNvPr id="2097159" name="Picture 6">
            <a:extLst>
              <a:ext uri="{FF2B5EF4-FFF2-40B4-BE49-F238E27FC236}">
                <a16:creationId xmlns:a16="http://schemas.microsoft.com/office/drawing/2014/main" id="{39C769B1-5DAC-4D72-D0E3-9ABC6C2971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1F309A8D-0899-A838-4A75-2D0D205598B5}"/>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B1A5CF79-1C5D-05D9-6D4B-5BD28FD7C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548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BCCC6B2D-ADD8-E918-05CF-734435F78050}"/>
              </a:ext>
            </a:extLst>
          </p:cNvPr>
          <p:cNvSpPr>
            <a:spLocks noGrp="1"/>
          </p:cNvSpPr>
          <p:nvPr>
            <p:ph idx="1"/>
          </p:nvPr>
        </p:nvSpPr>
        <p:spPr>
          <a:xfrm>
            <a:off x="457200" y="1600200"/>
            <a:ext cx="8229600" cy="4729802"/>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                                                  </a:t>
            </a: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buNone/>
            </a:pPr>
            <a:endParaRPr lang="en-IN" sz="2000" b="1"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 THANK YOU!</a:t>
            </a:r>
            <a:endParaRPr lang="en-US"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23</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36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D978EB8-5E54-CE27-FBA7-1EE7E9642AB1}"/>
              </a:ext>
            </a:extLst>
          </p:cNvPr>
          <p:cNvSpPr>
            <a:spLocks noGrp="1"/>
          </p:cNvSpPr>
          <p:nvPr>
            <p:ph idx="1"/>
          </p:nvPr>
        </p:nvSpPr>
        <p:spPr>
          <a:xfrm>
            <a:off x="457200" y="1600200"/>
            <a:ext cx="8229600" cy="4756150"/>
          </a:xfrm>
        </p:spPr>
        <p:txBody>
          <a:bodyPr>
            <a:normAutofit/>
          </a:bodyPr>
          <a:lstStyle/>
          <a:p>
            <a:pPr marL="0" indent="0" algn="just">
              <a:buNone/>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a:xfrm>
            <a:off x="6553200" y="6524830"/>
            <a:ext cx="2133600" cy="288545"/>
          </a:xfrm>
        </p:spPr>
        <p:txBody>
          <a:bodyPr/>
          <a:lstStyle/>
          <a:p>
            <a:fld id="{1EC248AB-E565-412B-9D95-9B07D6A4F3F3}" type="slidenum">
              <a:rPr lang="en-GB" b="1" smtClean="0">
                <a:solidFill>
                  <a:schemeClr val="tx1"/>
                </a:solidFill>
              </a:rPr>
              <a:pPr/>
              <a:t>3</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0FD8D5-53A6-F719-6392-8793266F63F0}"/>
              </a:ext>
            </a:extLst>
          </p:cNvPr>
          <p:cNvSpPr txBox="1"/>
          <p:nvPr/>
        </p:nvSpPr>
        <p:spPr>
          <a:xfrm>
            <a:off x="429728" y="1510177"/>
            <a:ext cx="8229600" cy="984885"/>
          </a:xfrm>
          <a:prstGeom prst="rect">
            <a:avLst/>
          </a:prstGeom>
          <a:noFill/>
        </p:spPr>
        <p:txBody>
          <a:bodyPr wrap="square">
            <a:spAutoFit/>
          </a:bodyPr>
          <a:lstStyle/>
          <a:p>
            <a:pPr algn="just"/>
            <a:endParaRPr lang="en-US" sz="1400" dirty="0"/>
          </a:p>
          <a:p>
            <a:pPr marL="0" indent="0" algn="just">
              <a:buNone/>
            </a:pPr>
            <a:r>
              <a:rPr lang="en-IN" sz="1600" b="1" dirty="0">
                <a:solidFill>
                  <a:srgbClr val="0D0D0D"/>
                </a:solidFill>
                <a:latin typeface="Times New Roman" panose="02020603050405020304" pitchFamily="18" charset="0"/>
                <a:cs typeface="Times New Roman" panose="02020603050405020304" pitchFamily="18" charset="0"/>
              </a:rPr>
              <a:t>Problem Solution : </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endParaRPr lang="en-US" sz="1400" dirty="0">
              <a:solidFill>
                <a:srgbClr val="0D0D0D"/>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38FCC19-87F7-70CE-00B3-7DD325EE6E1D}"/>
              </a:ext>
            </a:extLst>
          </p:cNvPr>
          <p:cNvSpPr>
            <a:spLocks noChangeArrowheads="1"/>
          </p:cNvSpPr>
          <p:nvPr/>
        </p:nvSpPr>
        <p:spPr bwMode="auto">
          <a:xfrm>
            <a:off x="506256" y="2287671"/>
            <a:ext cx="821201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 hybrid AI model combining CNN and Vision Transformer for cyclone intensity prediction.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Utilizes multi-source satellite data and seven handcrafted meteorological features.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Employs transfer learning to adapt global models for the Indian Ocean region.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system integrated with </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FastAPI</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backend and a web interface for visualization.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faster decision-making and improves trust in AI-driven cyclone forecasting.</a:t>
            </a:r>
          </a:p>
        </p:txBody>
      </p:sp>
    </p:spTree>
    <p:extLst>
      <p:ext uri="{BB962C8B-B14F-4D97-AF65-F5344CB8AC3E}">
        <p14:creationId xmlns:p14="http://schemas.microsoft.com/office/powerpoint/2010/main" val="340406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Rectangle 5"/>
          <p:cNvSpPr>
            <a:spLocks noGrp="1" noChangeArrowheads="1"/>
          </p:cNvSpPr>
          <p:nvPr>
            <p:ph type="title"/>
          </p:nvPr>
        </p:nvSpPr>
        <p:spPr>
          <a:xfrm>
            <a:off x="434400" y="44624"/>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3" name="Content Placeholder 2">
            <a:extLst>
              <a:ext uri="{FF2B5EF4-FFF2-40B4-BE49-F238E27FC236}">
                <a16:creationId xmlns:a16="http://schemas.microsoft.com/office/drawing/2014/main" id="{2D978EB8-5E54-CE27-FBA7-1EE7E9642AB1}"/>
              </a:ext>
            </a:extLst>
          </p:cNvPr>
          <p:cNvSpPr>
            <a:spLocks noGrp="1"/>
          </p:cNvSpPr>
          <p:nvPr>
            <p:ph idx="1"/>
          </p:nvPr>
        </p:nvSpPr>
        <p:spPr>
          <a:xfrm>
            <a:off x="457200" y="1600200"/>
            <a:ext cx="8229600" cy="4756150"/>
          </a:xfrm>
        </p:spPr>
        <p:txBody>
          <a:bodyPr>
            <a:normAutofit/>
          </a:bodyPr>
          <a:lstStyle/>
          <a:p>
            <a:pPr algn="just">
              <a:buFont typeface="+mj-lt"/>
              <a:buAutoNum type="arabicPeriod"/>
            </a:pPr>
            <a:endParaRPr lang="en-US" sz="1600" dirty="0">
              <a:solidFill>
                <a:srgbClr val="0D0D0D"/>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0D0D0D"/>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EC248AB-E565-412B-9D95-9B07D6A4F3F3}" type="slidenum">
              <a:rPr lang="en-GB" b="1" smtClean="0">
                <a:solidFill>
                  <a:schemeClr val="tx1"/>
                </a:solidFill>
              </a:rPr>
              <a:pPr/>
              <a:t>4</a:t>
            </a:fld>
            <a:endParaRPr lang="en-GB" b="1" dirty="0">
              <a:solidFill>
                <a:schemeClr val="tx1"/>
              </a:solidFill>
            </a:endParaRPr>
          </a:p>
        </p:txBody>
      </p:sp>
      <p:pic>
        <p:nvPicPr>
          <p:cNvPr id="2097159"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FC3E23-F9E7-BED9-4800-E147F219E29D}"/>
              </a:ext>
            </a:extLst>
          </p:cNvPr>
          <p:cNvSpPr txBox="1"/>
          <p:nvPr/>
        </p:nvSpPr>
        <p:spPr>
          <a:xfrm>
            <a:off x="287524" y="1621899"/>
            <a:ext cx="8568952" cy="4708981"/>
          </a:xfrm>
          <a:prstGeom prst="rect">
            <a:avLst/>
          </a:prstGeom>
          <a:noFill/>
        </p:spPr>
        <p:txBody>
          <a:bodyPr wrap="square">
            <a:spAutoFit/>
          </a:bodyPr>
          <a:lstStyle/>
          <a:p>
            <a:pPr algn="just"/>
            <a:r>
              <a:rPr lang="en-US" sz="1600" b="1" dirty="0">
                <a:effectLst/>
                <a:latin typeface="Times New Roman" panose="02020603050405020304" pitchFamily="18" charset="0"/>
                <a:ea typeface="Times New Roman" panose="02020603050405020304" pitchFamily="18" charset="0"/>
              </a:rPr>
              <a:t>Objectives</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endParaRPr 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collect</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and</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preprocess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multi-source</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satellite</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imagery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and</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atmospheric</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data</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for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cyclones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across the</a:t>
            </a:r>
            <a:r>
              <a:rPr lang="en-US" sz="14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Indian Ocean.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implement</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hybrid</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deep</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learning</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architectures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combining</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Convolutional</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Neural</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Networks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(CNNs)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with transformer-based</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models</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for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cyclone</a:t>
            </a:r>
            <a:r>
              <a:rPr lang="en-US" sz="14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intensity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estimation.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 evaluate and validate the performance of the developed deep learning model for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cyclone</a:t>
            </a:r>
            <a:r>
              <a:rPr lang="en-US" sz="1400" spc="-4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intensity</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prediction</a:t>
            </a:r>
            <a:r>
              <a:rPr lang="en-US" sz="1400"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using</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metrics</a:t>
            </a:r>
            <a:r>
              <a:rPr lang="en-US" sz="1400" spc="-4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such</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as</a:t>
            </a:r>
            <a:r>
              <a:rPr lang="en-US" sz="1400"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root mean squared error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(RMSE)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explore</a:t>
            </a:r>
            <a:r>
              <a:rPr lang="en-US" sz="14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transfer</a:t>
            </a:r>
            <a:r>
              <a:rPr lang="en-US" sz="1400" spc="-2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learning</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techniques</a:t>
            </a:r>
            <a:r>
              <a:rPr lang="en-US" sz="1400"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by</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fine-tuning</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pre-trained</a:t>
            </a:r>
            <a:r>
              <a:rPr lang="en-US" sz="1400" spc="-3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global</a:t>
            </a:r>
            <a:r>
              <a:rPr lang="en-US" sz="1400" spc="-2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cyclone</a:t>
            </a:r>
            <a:r>
              <a:rPr lang="en-US" sz="1400" spc="-3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models</a:t>
            </a:r>
            <a:r>
              <a:rPr lang="en-US" sz="1400" spc="-28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for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Indian Ocean-specific cyclone intensity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estimation.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 develop a dynamic real-time deep learning model that updates cyclone intensity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estimates using real-time satellite imagery.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449580" lvl="1" indent="-285750" algn="just">
              <a:lnSpc>
                <a:spcPct val="150000"/>
              </a:lnSpc>
              <a:buSzPts val="1200"/>
              <a:buFont typeface="Symbol" panose="05050102010706020507" pitchFamily="18" charset="2"/>
              <a:buChar char=""/>
              <a:tabLst>
                <a:tab pos="716280" algn="l"/>
              </a:tabLst>
            </a:pP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To develop a web interface and interpretable AI models that provide </a:t>
            </a:r>
            <a:r>
              <a:rPr lang="en-US" sz="1400" dirty="0">
                <a:latin typeface="Times New Roman" panose="02020603050405020304" pitchFamily="18" charset="0"/>
                <a:ea typeface="Symbol" panose="05050102010706020507" pitchFamily="18" charset="2"/>
                <a:cs typeface="Times New Roman" panose="02020603050405020304" pitchFamily="18" charset="0"/>
              </a:rPr>
              <a:t>result</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 for</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their</a:t>
            </a:r>
            <a:r>
              <a:rPr lang="en-US" sz="14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predictions of cyclone</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intensity,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enhancing trust and usability</a:t>
            </a:r>
            <a:r>
              <a:rPr lang="en-US" sz="1400"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for</a:t>
            </a:r>
            <a:r>
              <a:rPr lang="en-US" sz="1400" spc="1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400" dirty="0">
                <a:effectLst/>
                <a:latin typeface="Times New Roman" panose="02020603050405020304" pitchFamily="18" charset="0"/>
                <a:ea typeface="Symbol" panose="05050102010706020507" pitchFamily="18" charset="2"/>
                <a:cs typeface="Times New Roman" panose="02020603050405020304" pitchFamily="18" charset="0"/>
              </a:rPr>
              <a:t>meteorologists.</a:t>
            </a:r>
            <a:endParaRPr lang="en-IN" sz="1400" dirty="0">
              <a:effectLst/>
              <a:latin typeface="Times New Roman" panose="02020603050405020304" pitchFamily="18" charset="0"/>
              <a:ea typeface="Symbol" panose="05050102010706020507" pitchFamily="18" charset="2"/>
              <a:cs typeface="Times New Roman" panose="02020603050405020304" pitchFamily="18" charset="0"/>
            </a:endParaRPr>
          </a:p>
          <a:p>
            <a:pPr algn="just"/>
            <a:endParaRPr lang="en-US" sz="1600" b="1" dirty="0">
              <a:solidFill>
                <a:srgbClr val="0D0D0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048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3A883-0F09-10A9-B36C-3A182E3403DB}"/>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F2067236-F7FC-C645-BB7F-CB5C30500225}"/>
              </a:ext>
            </a:extLst>
          </p:cNvPr>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2" name="Slide Number Placeholder 1">
            <a:extLst>
              <a:ext uri="{FF2B5EF4-FFF2-40B4-BE49-F238E27FC236}">
                <a16:creationId xmlns:a16="http://schemas.microsoft.com/office/drawing/2014/main" id="{8BAC14B3-4378-D39B-2043-0EB8EFA06979}"/>
              </a:ext>
            </a:extLst>
          </p:cNvPr>
          <p:cNvSpPr>
            <a:spLocks noGrp="1"/>
          </p:cNvSpPr>
          <p:nvPr>
            <p:ph type="sldNum" sz="quarter" idx="12"/>
          </p:nvPr>
        </p:nvSpPr>
        <p:spPr/>
        <p:txBody>
          <a:bodyPr/>
          <a:lstStyle/>
          <a:p>
            <a:fld id="{1EC248AB-E565-412B-9D95-9B07D6A4F3F3}" type="slidenum">
              <a:rPr lang="en-GB" b="1" smtClean="0">
                <a:solidFill>
                  <a:schemeClr val="tx1"/>
                </a:solidFill>
              </a:rPr>
              <a:pPr/>
              <a:t>5</a:t>
            </a:fld>
            <a:endParaRPr lang="en-GB" b="1" dirty="0">
              <a:solidFill>
                <a:schemeClr val="tx1"/>
              </a:solidFill>
            </a:endParaRPr>
          </a:p>
        </p:txBody>
      </p:sp>
      <p:pic>
        <p:nvPicPr>
          <p:cNvPr id="2097159" name="Picture 6">
            <a:extLst>
              <a:ext uri="{FF2B5EF4-FFF2-40B4-BE49-F238E27FC236}">
                <a16:creationId xmlns:a16="http://schemas.microsoft.com/office/drawing/2014/main" id="{65406FA6-AB86-9C70-F64E-C4FA59A676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31D9357A-5128-648F-DBBC-FEDC8A31C14E}"/>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B6E807EC-5FDD-084B-2B37-21F8A28E6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BD69712D-D9B7-64B9-2831-DE91943F9679}"/>
              </a:ext>
            </a:extLst>
          </p:cNvPr>
          <p:cNvPicPr>
            <a:picLocks noGrp="1" noChangeAspect="1"/>
          </p:cNvPicPr>
          <p:nvPr>
            <p:ph idx="1"/>
          </p:nvPr>
        </p:nvPicPr>
        <p:blipFill>
          <a:blip r:embed="rId5"/>
          <a:stretch>
            <a:fillRect/>
          </a:stretch>
        </p:blipFill>
        <p:spPr>
          <a:xfrm>
            <a:off x="467012" y="1896915"/>
            <a:ext cx="8003232" cy="4415831"/>
          </a:xfrm>
          <a:prstGeom prst="rect">
            <a:avLst/>
          </a:prstGeom>
        </p:spPr>
      </p:pic>
      <p:sp>
        <p:nvSpPr>
          <p:cNvPr id="5" name="TextBox 4">
            <a:extLst>
              <a:ext uri="{FF2B5EF4-FFF2-40B4-BE49-F238E27FC236}">
                <a16:creationId xmlns:a16="http://schemas.microsoft.com/office/drawing/2014/main" id="{E7B1D300-73DD-251F-59AA-F801E68A06F9}"/>
              </a:ext>
            </a:extLst>
          </p:cNvPr>
          <p:cNvSpPr txBox="1"/>
          <p:nvPr/>
        </p:nvSpPr>
        <p:spPr>
          <a:xfrm>
            <a:off x="357509" y="1532652"/>
            <a:ext cx="426916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Literature survey table</a:t>
            </a:r>
          </a:p>
        </p:txBody>
      </p:sp>
    </p:spTree>
    <p:extLst>
      <p:ext uri="{BB962C8B-B14F-4D97-AF65-F5344CB8AC3E}">
        <p14:creationId xmlns:p14="http://schemas.microsoft.com/office/powerpoint/2010/main" val="4800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797C0-99E3-83CB-2305-9EB7CD99FAB7}"/>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4EAEDFFB-08AE-E08B-9C8F-6D0BB3EE933E}"/>
              </a:ext>
            </a:extLst>
          </p:cNvPr>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2" name="Slide Number Placeholder 1">
            <a:extLst>
              <a:ext uri="{FF2B5EF4-FFF2-40B4-BE49-F238E27FC236}">
                <a16:creationId xmlns:a16="http://schemas.microsoft.com/office/drawing/2014/main" id="{78C98024-07A4-9D8C-9116-B096F896F772}"/>
              </a:ext>
            </a:extLst>
          </p:cNvPr>
          <p:cNvSpPr>
            <a:spLocks noGrp="1"/>
          </p:cNvSpPr>
          <p:nvPr>
            <p:ph type="sldNum" sz="quarter" idx="12"/>
          </p:nvPr>
        </p:nvSpPr>
        <p:spPr/>
        <p:txBody>
          <a:bodyPr/>
          <a:lstStyle/>
          <a:p>
            <a:fld id="{1EC248AB-E565-412B-9D95-9B07D6A4F3F3}" type="slidenum">
              <a:rPr lang="en-GB" b="1" smtClean="0">
                <a:solidFill>
                  <a:schemeClr val="tx1"/>
                </a:solidFill>
              </a:rPr>
              <a:pPr/>
              <a:t>6</a:t>
            </a:fld>
            <a:endParaRPr lang="en-GB" b="1" dirty="0">
              <a:solidFill>
                <a:schemeClr val="tx1"/>
              </a:solidFill>
            </a:endParaRPr>
          </a:p>
        </p:txBody>
      </p:sp>
      <p:pic>
        <p:nvPicPr>
          <p:cNvPr id="2097159" name="Picture 6">
            <a:extLst>
              <a:ext uri="{FF2B5EF4-FFF2-40B4-BE49-F238E27FC236}">
                <a16:creationId xmlns:a16="http://schemas.microsoft.com/office/drawing/2014/main" id="{01D9D08D-ACA4-38D4-C408-454DA16977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2C46891E-379C-04AC-77EF-2CEA5C6E608E}"/>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D4DA5899-A0EE-1863-4BAA-0C65EF582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DA84343F-8CC1-14D4-3920-D757B283F53F}"/>
              </a:ext>
            </a:extLst>
          </p:cNvPr>
          <p:cNvPicPr>
            <a:picLocks noGrp="1" noChangeAspect="1"/>
          </p:cNvPicPr>
          <p:nvPr>
            <p:ph idx="1"/>
          </p:nvPr>
        </p:nvPicPr>
        <p:blipFill>
          <a:blip r:embed="rId5"/>
          <a:stretch>
            <a:fillRect/>
          </a:stretch>
        </p:blipFill>
        <p:spPr>
          <a:xfrm>
            <a:off x="429728" y="2039155"/>
            <a:ext cx="8229600" cy="4118564"/>
          </a:xfrm>
          <a:prstGeom prst="rect">
            <a:avLst/>
          </a:prstGeom>
        </p:spPr>
      </p:pic>
    </p:spTree>
    <p:extLst>
      <p:ext uri="{BB962C8B-B14F-4D97-AF65-F5344CB8AC3E}">
        <p14:creationId xmlns:p14="http://schemas.microsoft.com/office/powerpoint/2010/main" val="454703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C0E64-FE96-7CEE-8BED-BC5EA5453D8D}"/>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213264DA-804E-D0B5-3BEA-0D8FDBA5FB76}"/>
              </a:ext>
            </a:extLst>
          </p:cNvPr>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2" name="Slide Number Placeholder 1">
            <a:extLst>
              <a:ext uri="{FF2B5EF4-FFF2-40B4-BE49-F238E27FC236}">
                <a16:creationId xmlns:a16="http://schemas.microsoft.com/office/drawing/2014/main" id="{ACD6C418-6F72-978B-D75E-8A022C751A52}"/>
              </a:ext>
            </a:extLst>
          </p:cNvPr>
          <p:cNvSpPr>
            <a:spLocks noGrp="1"/>
          </p:cNvSpPr>
          <p:nvPr>
            <p:ph type="sldNum" sz="quarter" idx="12"/>
          </p:nvPr>
        </p:nvSpPr>
        <p:spPr/>
        <p:txBody>
          <a:bodyPr/>
          <a:lstStyle/>
          <a:p>
            <a:fld id="{1EC248AB-E565-412B-9D95-9B07D6A4F3F3}" type="slidenum">
              <a:rPr lang="en-GB" b="1" smtClean="0">
                <a:solidFill>
                  <a:schemeClr val="tx1"/>
                </a:solidFill>
              </a:rPr>
              <a:pPr/>
              <a:t>7</a:t>
            </a:fld>
            <a:endParaRPr lang="en-GB" b="1" dirty="0">
              <a:solidFill>
                <a:schemeClr val="tx1"/>
              </a:solidFill>
            </a:endParaRPr>
          </a:p>
        </p:txBody>
      </p:sp>
      <p:pic>
        <p:nvPicPr>
          <p:cNvPr id="2097159" name="Picture 6">
            <a:extLst>
              <a:ext uri="{FF2B5EF4-FFF2-40B4-BE49-F238E27FC236}">
                <a16:creationId xmlns:a16="http://schemas.microsoft.com/office/drawing/2014/main" id="{245B43C6-3AE1-FD41-95E2-1A951AD3E97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144562B5-12E1-3A20-6DEE-113867068AF3}"/>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79D4069B-955B-6C08-E27D-88ACDA058D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a16="http://schemas.microsoft.com/office/drawing/2014/main" id="{F659DBA2-5CD2-7650-E9C2-6B26C2BA73A8}"/>
              </a:ext>
            </a:extLst>
          </p:cNvPr>
          <p:cNvPicPr>
            <a:picLocks noGrp="1" noChangeAspect="1"/>
          </p:cNvPicPr>
          <p:nvPr>
            <p:ph idx="1"/>
          </p:nvPr>
        </p:nvPicPr>
        <p:blipFill>
          <a:blip r:embed="rId5"/>
          <a:stretch>
            <a:fillRect/>
          </a:stretch>
        </p:blipFill>
        <p:spPr>
          <a:xfrm>
            <a:off x="426220" y="1952965"/>
            <a:ext cx="8229600" cy="4246805"/>
          </a:xfrm>
          <a:prstGeom prst="rect">
            <a:avLst/>
          </a:prstGeom>
        </p:spPr>
      </p:pic>
    </p:spTree>
    <p:extLst>
      <p:ext uri="{BB962C8B-B14F-4D97-AF65-F5344CB8AC3E}">
        <p14:creationId xmlns:p14="http://schemas.microsoft.com/office/powerpoint/2010/main" val="2442368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136D5-BD60-7170-FC6D-708ECAA5254C}"/>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4F1BDC43-50AB-16DF-988C-C16F46A41F62}"/>
              </a:ext>
            </a:extLst>
          </p:cNvPr>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sp>
        <p:nvSpPr>
          <p:cNvPr id="2" name="Slide Number Placeholder 1">
            <a:extLst>
              <a:ext uri="{FF2B5EF4-FFF2-40B4-BE49-F238E27FC236}">
                <a16:creationId xmlns:a16="http://schemas.microsoft.com/office/drawing/2014/main" id="{E5A253B3-98CC-A636-DDFB-0F999BC2B362}"/>
              </a:ext>
            </a:extLst>
          </p:cNvPr>
          <p:cNvSpPr>
            <a:spLocks noGrp="1"/>
          </p:cNvSpPr>
          <p:nvPr>
            <p:ph type="sldNum" sz="quarter" idx="12"/>
          </p:nvPr>
        </p:nvSpPr>
        <p:spPr/>
        <p:txBody>
          <a:bodyPr/>
          <a:lstStyle/>
          <a:p>
            <a:fld id="{1EC248AB-E565-412B-9D95-9B07D6A4F3F3}" type="slidenum">
              <a:rPr lang="en-GB" b="1" smtClean="0">
                <a:solidFill>
                  <a:schemeClr val="tx1"/>
                </a:solidFill>
              </a:rPr>
              <a:pPr/>
              <a:t>8</a:t>
            </a:fld>
            <a:endParaRPr lang="en-GB" b="1" dirty="0">
              <a:solidFill>
                <a:schemeClr val="tx1"/>
              </a:solidFill>
            </a:endParaRPr>
          </a:p>
        </p:txBody>
      </p:sp>
      <p:pic>
        <p:nvPicPr>
          <p:cNvPr id="2097159" name="Picture 6">
            <a:extLst>
              <a:ext uri="{FF2B5EF4-FFF2-40B4-BE49-F238E27FC236}">
                <a16:creationId xmlns:a16="http://schemas.microsoft.com/office/drawing/2014/main" id="{5DA79DC8-DBF4-5C21-2062-4A39CED033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33E8178F-EA73-243F-9CB4-B52505328BE3}"/>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E8BBD1C4-DC7C-917F-BBC4-9B0CF91CB4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FCA9F79-8B23-0788-9FCC-E9F94612C02E}"/>
              </a:ext>
            </a:extLst>
          </p:cNvPr>
          <p:cNvSpPr txBox="1"/>
          <p:nvPr/>
        </p:nvSpPr>
        <p:spPr>
          <a:xfrm>
            <a:off x="357509" y="1532652"/>
            <a:ext cx="4269160" cy="369332"/>
          </a:xfrm>
          <a:prstGeom prst="rect">
            <a:avLst/>
          </a:prstGeom>
          <a:noFill/>
        </p:spPr>
        <p:txBody>
          <a:bodyPr wrap="square" rtlCol="0">
            <a:spAutoFit/>
          </a:bodyPr>
          <a:lstStyle/>
          <a:p>
            <a:r>
              <a:rPr lang="en-IN" sz="1800" b="1" dirty="0">
                <a:solidFill>
                  <a:srgbClr val="0D0D0D"/>
                </a:solidFill>
                <a:latin typeface="Times New Roman" panose="02020603050405020304" pitchFamily="18" charset="0"/>
                <a:cs typeface="Times New Roman" panose="02020603050405020304" pitchFamily="18" charset="0"/>
              </a:rPr>
              <a:t>Dataset Comparison Table</a:t>
            </a:r>
            <a:endParaRPr lang="en-IN" b="1"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7B16FBF6-B6C8-462B-9388-E1781FEE10B2}"/>
              </a:ext>
            </a:extLst>
          </p:cNvPr>
          <p:cNvGraphicFramePr>
            <a:graphicFrameLocks noGrp="1"/>
          </p:cNvGraphicFramePr>
          <p:nvPr>
            <p:ph idx="1"/>
            <p:extLst>
              <p:ext uri="{D42A27DB-BD31-4B8C-83A1-F6EECF244321}">
                <p14:modId xmlns:p14="http://schemas.microsoft.com/office/powerpoint/2010/main" val="346513791"/>
              </p:ext>
            </p:extLst>
          </p:nvPr>
        </p:nvGraphicFramePr>
        <p:xfrm>
          <a:off x="352613" y="1937387"/>
          <a:ext cx="8163270" cy="4637211"/>
        </p:xfrm>
        <a:graphic>
          <a:graphicData uri="http://schemas.openxmlformats.org/drawingml/2006/table">
            <a:tbl>
              <a:tblPr>
                <a:tableStyleId>{5940675A-B579-460E-94D1-54222C63F5DA}</a:tableStyleId>
              </a:tblPr>
              <a:tblGrid>
                <a:gridCol w="427302">
                  <a:extLst>
                    <a:ext uri="{9D8B030D-6E8A-4147-A177-3AD203B41FA5}">
                      <a16:colId xmlns:a16="http://schemas.microsoft.com/office/drawing/2014/main" val="2774079860"/>
                    </a:ext>
                  </a:extLst>
                </a:gridCol>
                <a:gridCol w="1271805">
                  <a:extLst>
                    <a:ext uri="{9D8B030D-6E8A-4147-A177-3AD203B41FA5}">
                      <a16:colId xmlns:a16="http://schemas.microsoft.com/office/drawing/2014/main" val="1311684577"/>
                    </a:ext>
                  </a:extLst>
                </a:gridCol>
                <a:gridCol w="648072">
                  <a:extLst>
                    <a:ext uri="{9D8B030D-6E8A-4147-A177-3AD203B41FA5}">
                      <a16:colId xmlns:a16="http://schemas.microsoft.com/office/drawing/2014/main" val="3858472005"/>
                    </a:ext>
                  </a:extLst>
                </a:gridCol>
                <a:gridCol w="2448272">
                  <a:extLst>
                    <a:ext uri="{9D8B030D-6E8A-4147-A177-3AD203B41FA5}">
                      <a16:colId xmlns:a16="http://schemas.microsoft.com/office/drawing/2014/main" val="759838310"/>
                    </a:ext>
                  </a:extLst>
                </a:gridCol>
                <a:gridCol w="792088">
                  <a:extLst>
                    <a:ext uri="{9D8B030D-6E8A-4147-A177-3AD203B41FA5}">
                      <a16:colId xmlns:a16="http://schemas.microsoft.com/office/drawing/2014/main" val="3339358238"/>
                    </a:ext>
                  </a:extLst>
                </a:gridCol>
                <a:gridCol w="936104">
                  <a:extLst>
                    <a:ext uri="{9D8B030D-6E8A-4147-A177-3AD203B41FA5}">
                      <a16:colId xmlns:a16="http://schemas.microsoft.com/office/drawing/2014/main" val="3799509896"/>
                    </a:ext>
                  </a:extLst>
                </a:gridCol>
                <a:gridCol w="1639627">
                  <a:extLst>
                    <a:ext uri="{9D8B030D-6E8A-4147-A177-3AD203B41FA5}">
                      <a16:colId xmlns:a16="http://schemas.microsoft.com/office/drawing/2014/main" val="196947560"/>
                    </a:ext>
                  </a:extLst>
                </a:gridCol>
              </a:tblGrid>
              <a:tr h="154093">
                <a:tc>
                  <a:txBody>
                    <a:bodyPr/>
                    <a:lstStyle/>
                    <a:p>
                      <a:pPr algn="ctr" fontAlgn="b"/>
                      <a:r>
                        <a:rPr lang="en-IN" sz="700" u="none" strike="noStrike" dirty="0">
                          <a:effectLst/>
                          <a:latin typeface="Times New Roman" panose="02020603050405020304" pitchFamily="18" charset="0"/>
                          <a:cs typeface="Times New Roman" panose="02020603050405020304" pitchFamily="18" charset="0"/>
                        </a:rPr>
                        <a:t>Sr. No.</a:t>
                      </a:r>
                      <a:endParaRPr lang="en-IN" sz="7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b"/>
                      <a:r>
                        <a:rPr lang="en-IN" sz="700" u="none" strike="noStrike">
                          <a:effectLst/>
                          <a:latin typeface="Times New Roman" panose="02020603050405020304" pitchFamily="18" charset="0"/>
                          <a:cs typeface="Times New Roman" panose="02020603050405020304" pitchFamily="18" charset="0"/>
                        </a:rPr>
                        <a:t>Name</a:t>
                      </a:r>
                      <a:endParaRPr lang="en-IN" sz="700" b="1"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b"/>
                      <a:r>
                        <a:rPr lang="en-IN" sz="700" u="none" strike="noStrike">
                          <a:effectLst/>
                          <a:latin typeface="Times New Roman" panose="02020603050405020304" pitchFamily="18" charset="0"/>
                          <a:cs typeface="Times New Roman" panose="02020603050405020304" pitchFamily="18" charset="0"/>
                        </a:rPr>
                        <a:t>Interval</a:t>
                      </a:r>
                      <a:endParaRPr lang="en-IN" sz="700" b="1"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b"/>
                      <a:r>
                        <a:rPr lang="en-IN" sz="700" u="none" strike="noStrike">
                          <a:effectLst/>
                          <a:latin typeface="Times New Roman" panose="02020603050405020304" pitchFamily="18" charset="0"/>
                          <a:cs typeface="Times New Roman" panose="02020603050405020304" pitchFamily="18" charset="0"/>
                        </a:rPr>
                        <a:t>Description</a:t>
                      </a:r>
                      <a:endParaRPr lang="en-IN" sz="700" b="1"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b"/>
                      <a:r>
                        <a:rPr lang="en-IN" sz="700" u="none" strike="noStrike">
                          <a:effectLst/>
                          <a:latin typeface="Times New Roman" panose="02020603050405020304" pitchFamily="18" charset="0"/>
                          <a:cs typeface="Times New Roman" panose="02020603050405020304" pitchFamily="18" charset="0"/>
                        </a:rPr>
                        <a:t>regions</a:t>
                      </a:r>
                      <a:endParaRPr lang="en-IN" sz="700" b="1"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b"/>
                      <a:r>
                        <a:rPr lang="en-IN" sz="700" u="none" strike="noStrike">
                          <a:effectLst/>
                          <a:latin typeface="Times New Roman" panose="02020603050405020304" pitchFamily="18" charset="0"/>
                          <a:cs typeface="Times New Roman" panose="02020603050405020304" pitchFamily="18" charset="0"/>
                        </a:rPr>
                        <a:t>Source</a:t>
                      </a:r>
                      <a:endParaRPr lang="en-IN" sz="700" b="1"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b"/>
                      <a:r>
                        <a:rPr lang="en-IN" sz="700" u="none" strike="noStrike">
                          <a:effectLst/>
                          <a:latin typeface="Times New Roman" panose="02020603050405020304" pitchFamily="18" charset="0"/>
                          <a:cs typeface="Times New Roman" panose="02020603050405020304" pitchFamily="18" charset="0"/>
                        </a:rPr>
                        <a:t>Link</a:t>
                      </a:r>
                      <a:endParaRPr lang="en-IN" sz="700" b="1"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extLst>
                  <a:ext uri="{0D108BD9-81ED-4DB2-BD59-A6C34878D82A}">
                    <a16:rowId xmlns:a16="http://schemas.microsoft.com/office/drawing/2014/main" val="575749446"/>
                  </a:ext>
                </a:extLst>
              </a:tr>
              <a:tr h="382736">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1</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US" sz="700" u="none" strike="noStrike" dirty="0">
                          <a:effectLst/>
                          <a:latin typeface="Times New Roman" panose="02020603050405020304" pitchFamily="18" charset="0"/>
                          <a:cs typeface="Times New Roman" panose="02020603050405020304" pitchFamily="18" charset="0"/>
                        </a:rPr>
                        <a:t>INSAT3D Infrared &amp; Raw Cyclone Imagery</a:t>
                      </a:r>
                      <a:endParaRPr lang="en-US"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2012-2021</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rowSpan="2">
                  <a:txBody>
                    <a:bodyPr/>
                    <a:lstStyle/>
                    <a:p>
                      <a:pPr algn="ctr" fontAlgn="ctr"/>
                      <a:r>
                        <a:rPr lang="en-US" sz="700" u="none" strike="noStrike">
                          <a:effectLst/>
                          <a:latin typeface="Times New Roman" panose="02020603050405020304" pitchFamily="18" charset="0"/>
                          <a:cs typeface="Times New Roman" panose="02020603050405020304" pitchFamily="18" charset="0"/>
                        </a:rPr>
                        <a:t>Image Dataset containing all INSAT3D captured INFRARED and RAW Cyclone Imagery over the Indian Ocean fronm 2012 to 2021 along with each Cyclone Image intensity in KNOTS. The Raw Data has been sourced from the MOSDAC server and I have labelled each Image by locating the timestamp with its respective coordinate in the intensity-time graph of each cyclone directory.</a:t>
                      </a:r>
                      <a:endParaRPr lang="en-US"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Indian Ocean</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Kaggle</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sng" strike="noStrike">
                          <a:effectLst/>
                          <a:latin typeface="Times New Roman" panose="02020603050405020304" pitchFamily="18" charset="0"/>
                          <a:cs typeface="Times New Roman" panose="02020603050405020304" pitchFamily="18" charset="0"/>
                          <a:hlinkClick r:id="rId5"/>
                        </a:rPr>
                        <a:t>https://www.kaggle.com/datasets/sshubam/insat3d-infrared-raw-cyclone-images-20132021?select=insat_3d_ds+-+Sheet.csv</a:t>
                      </a:r>
                      <a:endParaRPr lang="en-IN" sz="700" b="0" i="0" u="sng" strike="noStrike">
                        <a:solidFill>
                          <a:srgbClr val="0563C1"/>
                        </a:solidFill>
                        <a:effectLst/>
                        <a:latin typeface="Times New Roman" panose="02020603050405020304" pitchFamily="18" charset="0"/>
                        <a:cs typeface="Times New Roman" panose="02020603050405020304" pitchFamily="18" charset="0"/>
                      </a:endParaRPr>
                    </a:p>
                  </a:txBody>
                  <a:tcPr marL="3308" marR="3308" marT="3308" marB="0" anchor="ctr"/>
                </a:tc>
                <a:extLst>
                  <a:ext uri="{0D108BD9-81ED-4DB2-BD59-A6C34878D82A}">
                    <a16:rowId xmlns:a16="http://schemas.microsoft.com/office/drawing/2014/main" val="3212573180"/>
                  </a:ext>
                </a:extLst>
              </a:tr>
              <a:tr h="334819">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2</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US" sz="700" u="none" strike="noStrike" dirty="0">
                          <a:effectLst/>
                          <a:latin typeface="Times New Roman" panose="02020603050405020304" pitchFamily="18" charset="0"/>
                          <a:cs typeface="Times New Roman" panose="02020603050405020304" pitchFamily="18" charset="0"/>
                        </a:rPr>
                        <a:t>INSAT3D Infrared &amp; Raw Cyclone Imagery</a:t>
                      </a:r>
                      <a:endParaRPr lang="en-US"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dirty="0">
                          <a:effectLst/>
                          <a:latin typeface="Times New Roman" panose="02020603050405020304" pitchFamily="18" charset="0"/>
                          <a:cs typeface="Times New Roman" panose="02020603050405020304" pitchFamily="18" charset="0"/>
                        </a:rPr>
                        <a:t>2012-2022</a:t>
                      </a:r>
                      <a:endParaRPr lang="en-IN"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vMerge="1">
                  <a:txBody>
                    <a:bodyPr/>
                    <a:lstStyle/>
                    <a:p>
                      <a:endParaRPr lang="en-IN"/>
                    </a:p>
                  </a:txBody>
                  <a:tcP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Indian Ocean</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MOSDAC server</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dirty="0">
                          <a:effectLst/>
                          <a:latin typeface="Times New Roman" panose="02020603050405020304" pitchFamily="18" charset="0"/>
                          <a:cs typeface="Times New Roman" panose="02020603050405020304" pitchFamily="18" charset="0"/>
                        </a:rPr>
                        <a:t>https://mosdac.gov.in/cyclone-genesis/archive/</a:t>
                      </a:r>
                      <a:endParaRPr lang="en-IN" sz="700" b="0" i="0" u="sng" strike="noStrike" dirty="0">
                        <a:solidFill>
                          <a:srgbClr val="0563C1"/>
                        </a:solidFill>
                        <a:effectLst/>
                        <a:latin typeface="Times New Roman" panose="02020603050405020304" pitchFamily="18" charset="0"/>
                        <a:cs typeface="Times New Roman" panose="02020603050405020304" pitchFamily="18" charset="0"/>
                      </a:endParaRPr>
                    </a:p>
                  </a:txBody>
                  <a:tcPr marL="3308" marR="3308" marT="3308" marB="0" anchor="ctr"/>
                </a:tc>
                <a:extLst>
                  <a:ext uri="{0D108BD9-81ED-4DB2-BD59-A6C34878D82A}">
                    <a16:rowId xmlns:a16="http://schemas.microsoft.com/office/drawing/2014/main" val="1536897093"/>
                  </a:ext>
                </a:extLst>
              </a:tr>
              <a:tr h="1023721">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3</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US" sz="700" u="none" strike="noStrike" dirty="0">
                          <a:effectLst/>
                          <a:latin typeface="Times New Roman" panose="02020603050405020304" pitchFamily="18" charset="0"/>
                          <a:cs typeface="Times New Roman" panose="02020603050405020304" pitchFamily="18" charset="0"/>
                        </a:rPr>
                        <a:t>The Imperial College Storm Model (IRIS) Dataset</a:t>
                      </a:r>
                      <a:endParaRPr lang="en-US"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dirty="0">
                          <a:effectLst/>
                          <a:latin typeface="Times New Roman" panose="02020603050405020304" pitchFamily="18" charset="0"/>
                          <a:cs typeface="Times New Roman" panose="02020603050405020304" pitchFamily="18" charset="0"/>
                        </a:rPr>
                        <a:t>1980-2021</a:t>
                      </a:r>
                      <a:endParaRPr lang="en-IN"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US" sz="700" u="none" strike="noStrike" dirty="0">
                          <a:effectLst/>
                          <a:latin typeface="Times New Roman" panose="02020603050405020304" pitchFamily="18" charset="0"/>
                          <a:cs typeface="Times New Roman" panose="02020603050405020304" pitchFamily="18" charset="0"/>
                        </a:rPr>
                        <a:t>The IRIS dataset is based on the mean of the 42-year input observations. The 10,000 year output is fixed to the “current” 1980–2021 TC climate rather than a prediction of any sort. The IRIS model produces independent synthetic years, so the dataset has no inter-annual correlation which may be important for some applications, for example, calculating multi-year risk. The magnitude of the inter-annual variability in the dataset resembles that of the 42-year observation period which may not contain the full range of the multidecadal variability of the Earth climate system.</a:t>
                      </a:r>
                      <a:endParaRPr lang="en-US"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U.S.</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US" sz="700" u="none" strike="noStrike">
                          <a:effectLst/>
                          <a:latin typeface="Times New Roman" panose="02020603050405020304" pitchFamily="18" charset="0"/>
                          <a:cs typeface="Times New Roman" panose="02020603050405020304" pitchFamily="18" charset="0"/>
                        </a:rPr>
                        <a:t>International Best Track Archive for Climate Stewardship (IBTrACS, v04r00) World Meteorological Organisation data</a:t>
                      </a:r>
                      <a:endParaRPr lang="en-US"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dirty="0">
                          <a:effectLst/>
                          <a:latin typeface="Times New Roman" panose="02020603050405020304" pitchFamily="18" charset="0"/>
                          <a:cs typeface="Times New Roman" panose="02020603050405020304" pitchFamily="18" charset="0"/>
                        </a:rPr>
                        <a:t>https://github.com/njsparks/iris    &amp;     https://www.nature.com/articles/s41597-024-03250-y#Abs1</a:t>
                      </a:r>
                      <a:endParaRPr lang="en-IN"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extLst>
                  <a:ext uri="{0D108BD9-81ED-4DB2-BD59-A6C34878D82A}">
                    <a16:rowId xmlns:a16="http://schemas.microsoft.com/office/drawing/2014/main" val="3917298978"/>
                  </a:ext>
                </a:extLst>
              </a:tr>
              <a:tr h="1023721">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4</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dirty="0">
                          <a:effectLst/>
                          <a:latin typeface="Times New Roman" panose="02020603050405020304" pitchFamily="18" charset="0"/>
                          <a:cs typeface="Times New Roman" panose="02020603050405020304" pitchFamily="18" charset="0"/>
                        </a:rPr>
                        <a:t>NOAA-Himawari-Dataset</a:t>
                      </a:r>
                      <a:endParaRPr lang="en-IN"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2014-2021</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US" sz="700" u="none" strike="noStrike" dirty="0">
                          <a:effectLst/>
                          <a:latin typeface="Times New Roman" panose="02020603050405020304" pitchFamily="18" charset="0"/>
                          <a:cs typeface="Times New Roman" panose="02020603050405020304" pitchFamily="18" charset="0"/>
                        </a:rPr>
                        <a:t>Himawari-8, stationed at 140E, owned and operated by the Japan Meteorological Agency (JMA), is a geostationary meteorological satellite, with Himawari-9 as on-orbit back-up, that provides constant and uniform coverage of east Asia, and the west and central Pacific regions from around 35,800 km above the equator with an orbit corresponding to the period of the earth’s rotation. This allows JMA weather offices to perform uninterrupted observation of environmental phenomena such as typhoons, volcanoes, and general weather systems.</a:t>
                      </a:r>
                      <a:endParaRPr lang="en-US"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US" sz="700" u="none" strike="noStrike">
                          <a:effectLst/>
                          <a:latin typeface="Times New Roman" panose="02020603050405020304" pitchFamily="18" charset="0"/>
                          <a:cs typeface="Times New Roman" panose="02020603050405020304" pitchFamily="18" charset="0"/>
                        </a:rPr>
                        <a:t>east Asia, and the west and central Pacific regions</a:t>
                      </a:r>
                      <a:endParaRPr lang="en-US"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Japan Meteorological Agency (JMA)</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dirty="0">
                          <a:effectLst/>
                          <a:latin typeface="Times New Roman" panose="02020603050405020304" pitchFamily="18" charset="0"/>
                          <a:cs typeface="Times New Roman" panose="02020603050405020304" pitchFamily="18" charset="0"/>
                        </a:rPr>
                        <a:t>https://dagshub.com/DagsHub-Datasets/noaa-himawari-dataset</a:t>
                      </a:r>
                      <a:endParaRPr lang="en-IN"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extLst>
                  <a:ext uri="{0D108BD9-81ED-4DB2-BD59-A6C34878D82A}">
                    <a16:rowId xmlns:a16="http://schemas.microsoft.com/office/drawing/2014/main" val="2716939963"/>
                  </a:ext>
                </a:extLst>
              </a:tr>
              <a:tr h="921666">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5</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Geo-KOMPSAT-2A (GK2A) satellite data</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2019-2023</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US" sz="700" u="none" strike="noStrike" dirty="0">
                          <a:effectLst/>
                          <a:latin typeface="Times New Roman" panose="02020603050405020304" pitchFamily="18" charset="0"/>
                          <a:cs typeface="Times New Roman" panose="02020603050405020304" pitchFamily="18" charset="0"/>
                        </a:rPr>
                        <a:t>Geo-KOMPSAT-2A (GK2A) is a geostationary satellite operated by the Korea Meteorological Administration (KMA) and is part of South Korea's meteorological satellite program. It was launched in 2018 and provides real-time weather and environmental monitoring data, primarily for the Asia-Pacific region. GK2A is equipped with the Advanced Meteorological Imager (AMI), which captures high-resolution imagery used for weather forecasting, disaster monitoring, and environmental assessment.</a:t>
                      </a:r>
                      <a:endParaRPr lang="en-US"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western North Pacific</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KMA (Korea Meteorological Administration)</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https://registry.opendata.aws/noaa-gk2a-pds/</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extLst>
                  <a:ext uri="{0D108BD9-81ED-4DB2-BD59-A6C34878D82A}">
                    <a16:rowId xmlns:a16="http://schemas.microsoft.com/office/drawing/2014/main" val="2526049312"/>
                  </a:ext>
                </a:extLst>
              </a:tr>
              <a:tr h="747202">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6</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US" sz="700" u="none" strike="noStrike">
                          <a:effectLst/>
                          <a:latin typeface="Times New Roman" panose="02020603050405020304" pitchFamily="18" charset="0"/>
                          <a:cs typeface="Times New Roman" panose="02020603050405020304" pitchFamily="18" charset="0"/>
                        </a:rPr>
                        <a:t>Communication, Ocean, and Meteorological Satellite (COMS) data</a:t>
                      </a:r>
                      <a:endParaRPr lang="en-US"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a:effectLst/>
                          <a:latin typeface="Times New Roman" panose="02020603050405020304" pitchFamily="18" charset="0"/>
                          <a:cs typeface="Times New Roman" panose="02020603050405020304" pitchFamily="18" charset="0"/>
                        </a:rPr>
                        <a:t>2011–2019</a:t>
                      </a:r>
                      <a:endParaRPr lang="en-IN" sz="700" b="0" i="0" u="none" strike="noStrike">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dirty="0">
                          <a:effectLst/>
                          <a:latin typeface="Times New Roman" panose="02020603050405020304" pitchFamily="18" charset="0"/>
                          <a:cs typeface="Times New Roman" panose="02020603050405020304" pitchFamily="18" charset="0"/>
                        </a:rPr>
                        <a:t>COMS (Communication, Ocean, and Meteorological Satellite), also known as Chollian-1, is South Korea’s first multi-purpose geostationary satellite launched by KARI (Korea Aerospace Research Institute) in 2010. It provides data for meteorological monitoring, ocean observation, and communication services, mainly for the Asia-Pacific region.</a:t>
                      </a:r>
                      <a:endParaRPr lang="en-IN"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US" sz="700" u="none" strike="noStrike" dirty="0">
                          <a:effectLst/>
                          <a:latin typeface="Times New Roman" panose="02020603050405020304" pitchFamily="18" charset="0"/>
                          <a:cs typeface="Times New Roman" panose="02020603050405020304" pitchFamily="18" charset="0"/>
                        </a:rPr>
                        <a:t>Asia-Pacific </a:t>
                      </a:r>
                      <a:r>
                        <a:rPr lang="en-US" sz="700" u="none" strike="noStrike" dirty="0" err="1">
                          <a:effectLst/>
                          <a:latin typeface="Times New Roman" panose="02020603050405020304" pitchFamily="18" charset="0"/>
                          <a:cs typeface="Times New Roman" panose="02020603050405020304" pitchFamily="18" charset="0"/>
                        </a:rPr>
                        <a:t>region,Korean</a:t>
                      </a:r>
                      <a:r>
                        <a:rPr lang="en-US" sz="700" u="none" strike="noStrike" dirty="0">
                          <a:effectLst/>
                          <a:latin typeface="Times New Roman" panose="02020603050405020304" pitchFamily="18" charset="0"/>
                          <a:cs typeface="Times New Roman" panose="02020603050405020304" pitchFamily="18" charset="0"/>
                        </a:rPr>
                        <a:t> Peninsula, East Asia, Southeast Asia, and parts of the Western Pacific and Indian Ocean.</a:t>
                      </a:r>
                      <a:endParaRPr lang="en-US"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dirty="0">
                          <a:effectLst/>
                          <a:latin typeface="Times New Roman" panose="02020603050405020304" pitchFamily="18" charset="0"/>
                          <a:cs typeface="Times New Roman" panose="02020603050405020304" pitchFamily="18" charset="0"/>
                        </a:rPr>
                        <a:t>KMA (Korea Meteorological Administration)</a:t>
                      </a:r>
                      <a:endParaRPr lang="en-IN"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tc>
                  <a:txBody>
                    <a:bodyPr/>
                    <a:lstStyle/>
                    <a:p>
                      <a:pPr algn="ctr" fontAlgn="ctr"/>
                      <a:r>
                        <a:rPr lang="en-IN" sz="700" u="none" strike="noStrike" dirty="0">
                          <a:effectLst/>
                          <a:latin typeface="Times New Roman" panose="02020603050405020304" pitchFamily="18" charset="0"/>
                          <a:cs typeface="Times New Roman" panose="02020603050405020304" pitchFamily="18" charset="0"/>
                        </a:rPr>
                        <a:t>https://catalog.data.gov/dataset/coms-geostationary-ocean-color-imager-goci-ocean-color-oc-regional-data</a:t>
                      </a:r>
                      <a:endParaRPr lang="en-IN" sz="7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3308" marR="3308" marT="3308" marB="0" anchor="ctr"/>
                </a:tc>
                <a:extLst>
                  <a:ext uri="{0D108BD9-81ED-4DB2-BD59-A6C34878D82A}">
                    <a16:rowId xmlns:a16="http://schemas.microsoft.com/office/drawing/2014/main" val="1043463756"/>
                  </a:ext>
                </a:extLst>
              </a:tr>
            </a:tbl>
          </a:graphicData>
        </a:graphic>
      </p:graphicFrame>
    </p:spTree>
    <p:extLst>
      <p:ext uri="{BB962C8B-B14F-4D97-AF65-F5344CB8AC3E}">
        <p14:creationId xmlns:p14="http://schemas.microsoft.com/office/powerpoint/2010/main" val="963462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06C9A-9F2B-4CFE-AFA2-E00AEA478354}"/>
            </a:ext>
          </a:extLst>
        </p:cNvPr>
        <p:cNvGrpSpPr/>
        <p:nvPr/>
      </p:nvGrpSpPr>
      <p:grpSpPr>
        <a:xfrm>
          <a:off x="0" y="0"/>
          <a:ext cx="0" cy="0"/>
          <a:chOff x="0" y="0"/>
          <a:chExt cx="0" cy="0"/>
        </a:xfrm>
      </p:grpSpPr>
      <p:sp>
        <p:nvSpPr>
          <p:cNvPr id="1048598" name="Rectangle 5">
            <a:extLst>
              <a:ext uri="{FF2B5EF4-FFF2-40B4-BE49-F238E27FC236}">
                <a16:creationId xmlns:a16="http://schemas.microsoft.com/office/drawing/2014/main" id="{998EC95B-D820-CB9D-E285-C9EB78C04FFA}"/>
              </a:ext>
            </a:extLst>
          </p:cNvPr>
          <p:cNvSpPr>
            <a:spLocks noGrp="1" noChangeArrowheads="1"/>
          </p:cNvSpPr>
          <p:nvPr>
            <p:ph type="title"/>
          </p:nvPr>
        </p:nvSpPr>
        <p:spPr>
          <a:xfrm>
            <a:off x="446856" y="91710"/>
            <a:ext cx="8229600" cy="1143000"/>
          </a:xfrm>
          <a:solidFill>
            <a:schemeClr val="bg1"/>
          </a:solidFill>
          <a:effectLst>
            <a:outerShdw dist="35921" dir="2700000" algn="ctr" rotWithShape="0">
              <a:schemeClr val="accent1">
                <a:alpha val="50000"/>
              </a:schemeClr>
            </a:outerShdw>
          </a:effectLst>
        </p:spPr>
        <p:txBody>
          <a:bodyPr>
            <a:noAutofit/>
          </a:bodyPr>
          <a:lstStyle/>
          <a:p>
            <a:r>
              <a:rPr lang="en-US" sz="1600" dirty="0"/>
              <a:t>Nutan Maharashtra </a:t>
            </a:r>
            <a:r>
              <a:rPr lang="en-US" sz="1600" dirty="0" err="1"/>
              <a:t>Vidya</a:t>
            </a:r>
            <a:r>
              <a:rPr lang="en-US" sz="1600" dirty="0"/>
              <a:t> </a:t>
            </a:r>
            <a:r>
              <a:rPr lang="en-US" sz="1600" dirty="0" err="1"/>
              <a:t>Prasarak</a:t>
            </a:r>
            <a:r>
              <a:rPr lang="en-US" sz="1600" dirty="0"/>
              <a:t> </a:t>
            </a:r>
            <a:r>
              <a:rPr lang="en-US" sz="1600" dirty="0" err="1"/>
              <a:t>Mandal’s</a:t>
            </a:r>
            <a:r>
              <a:rPr lang="en-US" sz="1600" dirty="0"/>
              <a:t> </a:t>
            </a:r>
            <a:br>
              <a:rPr lang="en-US" sz="1600" dirty="0"/>
            </a:br>
            <a:r>
              <a:rPr lang="en-US" sz="1800" dirty="0"/>
              <a:t> </a:t>
            </a:r>
            <a:r>
              <a:rPr lang="en-US" sz="1800" b="1" dirty="0"/>
              <a:t>NUTAN COLLEGE OF ENGINEERING AND RESEARCH </a:t>
            </a:r>
            <a:br>
              <a:rPr lang="en-US" sz="1800" dirty="0"/>
            </a:br>
            <a:r>
              <a:rPr lang="en-US" sz="1600" dirty="0"/>
              <a:t>Under Administrative Support of </a:t>
            </a:r>
            <a:r>
              <a:rPr lang="en-US" sz="1600" dirty="0" err="1"/>
              <a:t>Pimpri</a:t>
            </a:r>
            <a:r>
              <a:rPr lang="en-US" sz="1600" dirty="0"/>
              <a:t> </a:t>
            </a:r>
            <a:r>
              <a:rPr lang="en-US" sz="1600" dirty="0" err="1"/>
              <a:t>Chinchwad</a:t>
            </a:r>
            <a:r>
              <a:rPr lang="en-US" sz="1600" dirty="0"/>
              <a:t>  Education Trust </a:t>
            </a:r>
            <a:br>
              <a:rPr lang="en-US" sz="1600" dirty="0"/>
            </a:br>
            <a:r>
              <a:rPr lang="en-US" sz="1600" dirty="0"/>
              <a:t>ISO 21001:2018 EOMS Certified </a:t>
            </a:r>
            <a:r>
              <a:rPr lang="en-US" sz="1200" dirty="0"/>
              <a:t>	</a:t>
            </a:r>
            <a:br>
              <a:rPr lang="en-US" sz="1200" dirty="0"/>
            </a:br>
            <a:endParaRPr lang="en-US" sz="1400" dirty="0"/>
          </a:p>
        </p:txBody>
      </p:sp>
      <p:pic>
        <p:nvPicPr>
          <p:cNvPr id="5" name="Content Placeholder 4">
            <a:extLst>
              <a:ext uri="{FF2B5EF4-FFF2-40B4-BE49-F238E27FC236}">
                <a16:creationId xmlns:a16="http://schemas.microsoft.com/office/drawing/2014/main" id="{5E619463-43E7-5469-7821-139DA8830EA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63128" y="1528560"/>
            <a:ext cx="5290767" cy="4292482"/>
          </a:xfrm>
        </p:spPr>
      </p:pic>
      <p:sp>
        <p:nvSpPr>
          <p:cNvPr id="2" name="Slide Number Placeholder 1">
            <a:extLst>
              <a:ext uri="{FF2B5EF4-FFF2-40B4-BE49-F238E27FC236}">
                <a16:creationId xmlns:a16="http://schemas.microsoft.com/office/drawing/2014/main" id="{089D6F98-FBCF-F8BC-CA11-13DB1379B645}"/>
              </a:ext>
            </a:extLst>
          </p:cNvPr>
          <p:cNvSpPr>
            <a:spLocks noGrp="1"/>
          </p:cNvSpPr>
          <p:nvPr>
            <p:ph type="sldNum" sz="quarter" idx="12"/>
          </p:nvPr>
        </p:nvSpPr>
        <p:spPr/>
        <p:txBody>
          <a:bodyPr/>
          <a:lstStyle/>
          <a:p>
            <a:fld id="{1EC248AB-E565-412B-9D95-9B07D6A4F3F3}" type="slidenum">
              <a:rPr lang="en-GB" b="1" smtClean="0">
                <a:solidFill>
                  <a:schemeClr val="tx1"/>
                </a:solidFill>
              </a:rPr>
              <a:pPr/>
              <a:t>9</a:t>
            </a:fld>
            <a:endParaRPr lang="en-GB" b="1" dirty="0">
              <a:solidFill>
                <a:schemeClr val="tx1"/>
              </a:solidFill>
            </a:endParaRPr>
          </a:p>
        </p:txBody>
      </p:sp>
      <p:pic>
        <p:nvPicPr>
          <p:cNvPr id="2097159" name="Picture 6">
            <a:extLst>
              <a:ext uri="{FF2B5EF4-FFF2-40B4-BE49-F238E27FC236}">
                <a16:creationId xmlns:a16="http://schemas.microsoft.com/office/drawing/2014/main" id="{8750449F-EC22-7E1F-2CFA-262F7288FC8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67544" y="19232"/>
            <a:ext cx="1202454" cy="1033504"/>
          </a:xfrm>
          <a:prstGeom prst="rect">
            <a:avLst/>
          </a:prstGeom>
          <a:noFill/>
          <a:ln w="9525">
            <a:noFill/>
            <a:miter lim="800000"/>
            <a:headEnd/>
            <a:tailEnd/>
          </a:ln>
        </p:spPr>
      </p:pic>
      <p:sp>
        <p:nvSpPr>
          <p:cNvPr id="1048601" name="TextBox 7">
            <a:extLst>
              <a:ext uri="{FF2B5EF4-FFF2-40B4-BE49-F238E27FC236}">
                <a16:creationId xmlns:a16="http://schemas.microsoft.com/office/drawing/2014/main" id="{796A13EA-F5F6-C294-7B06-C6FEA61A3593}"/>
              </a:ext>
            </a:extLst>
          </p:cNvPr>
          <p:cNvSpPr txBox="1">
            <a:spLocks noChangeArrowheads="1"/>
          </p:cNvSpPr>
          <p:nvPr/>
        </p:nvSpPr>
        <p:spPr bwMode="auto">
          <a:xfrm>
            <a:off x="36512" y="1052736"/>
            <a:ext cx="9144000" cy="338554"/>
          </a:xfrm>
          <a:prstGeom prst="rect">
            <a:avLst/>
          </a:prstGeom>
          <a:solidFill>
            <a:srgbClr val="FFC000"/>
          </a:solidFill>
          <a:ln w="9525">
            <a:noFill/>
            <a:miter lim="800000"/>
          </a:ln>
        </p:spPr>
        <p:txBody>
          <a:bodyPr wrap="square">
            <a:spAutoFit/>
          </a:bodyPr>
          <a:lstStyle/>
          <a:p>
            <a:pPr algn="ctr"/>
            <a:r>
              <a:rPr lang="en-US" sz="1600" b="1" dirty="0">
                <a:latin typeface="Arial Narrow" panose="020B0606020202030204" pitchFamily="34" charset="0"/>
              </a:rPr>
              <a:t>Project Exhibition</a:t>
            </a:r>
            <a:endParaRPr lang="en-IN" sz="1600" b="1" dirty="0">
              <a:latin typeface="Arial Narrow" panose="020B0606020202030204" pitchFamily="34" charset="0"/>
            </a:endParaRPr>
          </a:p>
        </p:txBody>
      </p:sp>
      <p:pic>
        <p:nvPicPr>
          <p:cNvPr id="1027" name="Picture 3" descr="C:\Users\admin\Desktop\download.png">
            <a:extLst>
              <a:ext uri="{FF2B5EF4-FFF2-40B4-BE49-F238E27FC236}">
                <a16:creationId xmlns:a16="http://schemas.microsoft.com/office/drawing/2014/main" id="{E93DE448-AC1E-94EB-6AEE-6E5BC6CD39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44624"/>
            <a:ext cx="1207008" cy="10335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E58FD6D-38BC-16C9-87D2-27081A106E85}"/>
              </a:ext>
            </a:extLst>
          </p:cNvPr>
          <p:cNvSpPr txBox="1"/>
          <p:nvPr/>
        </p:nvSpPr>
        <p:spPr>
          <a:xfrm>
            <a:off x="2590801" y="6040485"/>
            <a:ext cx="5400600" cy="615553"/>
          </a:xfrm>
          <a:prstGeom prst="rect">
            <a:avLst/>
          </a:prstGeom>
          <a:noFill/>
        </p:spPr>
        <p:txBody>
          <a:bodyPr wrap="square" rtlCol="0">
            <a:spAutoFit/>
          </a:bodyPr>
          <a:lstStyle/>
          <a:p>
            <a:r>
              <a:rPr lang="en-US" sz="1600" i="1" dirty="0">
                <a:solidFill>
                  <a:srgbClr val="595959"/>
                </a:solidFill>
                <a:effectLst/>
                <a:latin typeface="Times New Roman" panose="02020603050405020304" pitchFamily="18" charset="0"/>
                <a:ea typeface="Times New Roman" panose="02020603050405020304" pitchFamily="18" charset="0"/>
              </a:rPr>
              <a:t>Fig.1: Multisource Satellite Dataset </a:t>
            </a:r>
            <a:r>
              <a:rPr lang="en-US" sz="1600" i="1" dirty="0">
                <a:solidFill>
                  <a:srgbClr val="595959"/>
                </a:solidFill>
                <a:latin typeface="Times New Roman" panose="02020603050405020304" pitchFamily="18" charset="0"/>
                <a:ea typeface="Times New Roman" panose="02020603050405020304" pitchFamily="18" charset="0"/>
              </a:rPr>
              <a:t>C</a:t>
            </a:r>
            <a:r>
              <a:rPr lang="en-US" sz="1600" i="1" dirty="0">
                <a:solidFill>
                  <a:srgbClr val="595959"/>
                </a:solidFill>
                <a:effectLst/>
                <a:latin typeface="Times New Roman" panose="02020603050405020304" pitchFamily="18" charset="0"/>
                <a:ea typeface="Times New Roman" panose="02020603050405020304" pitchFamily="18" charset="0"/>
              </a:rPr>
              <a:t>lassification </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4862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5005</TotalTime>
  <Words>3321</Words>
  <Application>Microsoft Office PowerPoint</Application>
  <PresentationFormat>On-screen Show (4:3)</PresentationFormat>
  <Paragraphs>343</Paragraphs>
  <Slides>23</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Narrow</vt:lpstr>
      <vt:lpstr>Calibri</vt:lpstr>
      <vt:lpstr>Symbol</vt:lpstr>
      <vt:lpstr>Times New Roman</vt:lpstr>
      <vt:lpstr>Office Theme</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lpstr>Nutan Maharashtra Vidya Prasarak Mandal’s   NUTAN COLLEGE OF ENGINEERING AND RESEARCH  Under Administrative Support of Pimpri Chinchwad  Education Trust  ISO 21001:2018 EOMS Certified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 Hickey</dc:creator>
  <cp:lastModifiedBy>Arpita Phalke</cp:lastModifiedBy>
  <cp:revision>148</cp:revision>
  <dcterms:created xsi:type="dcterms:W3CDTF">2010-06-24T14:41:07Z</dcterms:created>
  <dcterms:modified xsi:type="dcterms:W3CDTF">2025-06-08T13:53:58Z</dcterms:modified>
</cp:coreProperties>
</file>