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80" r:id="rId2"/>
    <p:sldId id="306" r:id="rId3"/>
    <p:sldId id="299" r:id="rId4"/>
    <p:sldId id="300" r:id="rId5"/>
    <p:sldId id="314" r:id="rId6"/>
    <p:sldId id="315" r:id="rId7"/>
    <p:sldId id="316" r:id="rId8"/>
    <p:sldId id="301" r:id="rId9"/>
    <p:sldId id="313" r:id="rId10"/>
    <p:sldId id="281" r:id="rId11"/>
    <p:sldId id="307" r:id="rId12"/>
    <p:sldId id="288" r:id="rId13"/>
    <p:sldId id="317" r:id="rId14"/>
    <p:sldId id="318" r:id="rId15"/>
    <p:sldId id="319" r:id="rId16"/>
    <p:sldId id="309" r:id="rId17"/>
    <p:sldId id="297" r:id="rId18"/>
    <p:sldId id="302" r:id="rId19"/>
    <p:sldId id="312"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05056E-4027-4A1A-BAC7-DAD1F1201FD9}">
          <p14:sldIdLst>
            <p14:sldId id="280"/>
            <p14:sldId id="306"/>
            <p14:sldId id="299"/>
            <p14:sldId id="300"/>
            <p14:sldId id="314"/>
            <p14:sldId id="315"/>
            <p14:sldId id="316"/>
            <p14:sldId id="301"/>
            <p14:sldId id="313"/>
            <p14:sldId id="281"/>
            <p14:sldId id="307"/>
            <p14:sldId id="288"/>
            <p14:sldId id="317"/>
            <p14:sldId id="318"/>
            <p14:sldId id="319"/>
            <p14:sldId id="309"/>
            <p14:sldId id="297"/>
            <p14:sldId id="302"/>
            <p14:sldId id="312"/>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1" d="100"/>
          <a:sy n="81" d="100"/>
        </p:scale>
        <p:origin x="152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Comparison</a:t>
            </a:r>
            <a:r>
              <a:rPr lang="en-IN" baseline="0"/>
              <a:t> of Various Deep Learning Models on Satellite Dataset</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0.16657340764735235"/>
          <c:y val="0.19572000533831577"/>
          <c:w val="0.81074125984251966"/>
          <c:h val="0.66144600302445633"/>
        </c:manualLayout>
      </c:layout>
      <c:barChart>
        <c:barDir val="bar"/>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AlexNet</c:v>
                </c:pt>
                <c:pt idx="1">
                  <c:v>DenseNet</c:v>
                </c:pt>
                <c:pt idx="2">
                  <c:v>InceptionV3</c:v>
                </c:pt>
                <c:pt idx="3">
                  <c:v>Mobilenet</c:v>
                </c:pt>
                <c:pt idx="4">
                  <c:v>Resnet50</c:v>
                </c:pt>
                <c:pt idx="5">
                  <c:v>Vgg</c:v>
                </c:pt>
              </c:strCache>
            </c:strRef>
          </c:cat>
          <c:val>
            <c:numRef>
              <c:f>Sheet1!$B$2:$B$7</c:f>
              <c:numCache>
                <c:formatCode>General</c:formatCode>
                <c:ptCount val="6"/>
                <c:pt idx="0">
                  <c:v>22.93</c:v>
                </c:pt>
                <c:pt idx="1">
                  <c:v>31</c:v>
                </c:pt>
                <c:pt idx="2">
                  <c:v>57</c:v>
                </c:pt>
                <c:pt idx="3">
                  <c:v>61.96</c:v>
                </c:pt>
                <c:pt idx="4">
                  <c:v>58.66</c:v>
                </c:pt>
                <c:pt idx="5">
                  <c:v>19.34</c:v>
                </c:pt>
              </c:numCache>
            </c:numRef>
          </c:val>
          <c:extLst>
            <c:ext xmlns:c16="http://schemas.microsoft.com/office/drawing/2014/chart" uri="{C3380CC4-5D6E-409C-BE32-E72D297353CC}">
              <c16:uniqueId val="{00000000-68EE-4BA3-9C2D-FCD628BA1BEC}"/>
            </c:ext>
          </c:extLst>
        </c:ser>
        <c:dLbls>
          <c:dLblPos val="outEnd"/>
          <c:showLegendKey val="0"/>
          <c:showVal val="1"/>
          <c:showCatName val="0"/>
          <c:showSerName val="0"/>
          <c:showPercent val="0"/>
          <c:showBubbleSize val="0"/>
        </c:dLbls>
        <c:gapWidth val="115"/>
        <c:overlap val="-20"/>
        <c:axId val="1482139440"/>
        <c:axId val="1482126960"/>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Sheet1!$A$2:$A$7</c15:sqref>
                        </c15:formulaRef>
                      </c:ext>
                    </c:extLst>
                    <c:strCache>
                      <c:ptCount val="6"/>
                      <c:pt idx="0">
                        <c:v>AlexNet</c:v>
                      </c:pt>
                      <c:pt idx="1">
                        <c:v>DenseNet</c:v>
                      </c:pt>
                      <c:pt idx="2">
                        <c:v>InceptionV3</c:v>
                      </c:pt>
                      <c:pt idx="3">
                        <c:v>Mobilenet</c:v>
                      </c:pt>
                      <c:pt idx="4">
                        <c:v>Resnet50</c:v>
                      </c:pt>
                      <c:pt idx="5">
                        <c:v>Vgg</c:v>
                      </c:pt>
                    </c:strCache>
                  </c:strRef>
                </c:cat>
                <c:val>
                  <c:numRef>
                    <c:extLst>
                      <c:ext uri="{02D57815-91ED-43cb-92C2-25804820EDAC}">
                        <c15:formulaRef>
                          <c15:sqref>Sheet1!$C$2:$C$7</c15:sqref>
                        </c15:formulaRef>
                      </c:ext>
                    </c:extLst>
                    <c:numCache>
                      <c:formatCode>General</c:formatCode>
                      <c:ptCount val="6"/>
                      <c:pt idx="0">
                        <c:v>6</c:v>
                      </c:pt>
                      <c:pt idx="1">
                        <c:v>4.4000000000000004</c:v>
                      </c:pt>
                      <c:pt idx="2">
                        <c:v>1.8</c:v>
                      </c:pt>
                      <c:pt idx="3">
                        <c:v>2.8</c:v>
                      </c:pt>
                    </c:numCache>
                  </c:numRef>
                </c:val>
                <c:extLst>
                  <c:ext xmlns:c16="http://schemas.microsoft.com/office/drawing/2014/chart" uri="{C3380CC4-5D6E-409C-BE32-E72D297353CC}">
                    <c16:uniqueId val="{00000001-68EE-4BA3-9C2D-FCD628BA1BEC}"/>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Sheet1!$A$2:$A$7</c15:sqref>
                        </c15:formulaRef>
                      </c:ext>
                    </c:extLst>
                    <c:strCache>
                      <c:ptCount val="6"/>
                      <c:pt idx="0">
                        <c:v>AlexNet</c:v>
                      </c:pt>
                      <c:pt idx="1">
                        <c:v>DenseNet</c:v>
                      </c:pt>
                      <c:pt idx="2">
                        <c:v>InceptionV3</c:v>
                      </c:pt>
                      <c:pt idx="3">
                        <c:v>Mobilenet</c:v>
                      </c:pt>
                      <c:pt idx="4">
                        <c:v>Resnet50</c:v>
                      </c:pt>
                      <c:pt idx="5">
                        <c:v>Vgg</c:v>
                      </c:pt>
                    </c:strCache>
                  </c:strRef>
                </c:cat>
                <c:val>
                  <c:numRef>
                    <c:extLst xmlns:c15="http://schemas.microsoft.com/office/drawing/2012/chart">
                      <c:ext xmlns:c15="http://schemas.microsoft.com/office/drawing/2012/chart" uri="{02D57815-91ED-43cb-92C2-25804820EDAC}">
                        <c15:formulaRef>
                          <c15:sqref>Sheet1!$D$2:$D$7</c15:sqref>
                        </c15:formulaRef>
                      </c:ext>
                    </c:extLst>
                    <c:numCache>
                      <c:formatCode>General</c:formatCode>
                      <c:ptCount val="6"/>
                      <c:pt idx="0">
                        <c:v>2</c:v>
                      </c:pt>
                      <c:pt idx="1">
                        <c:v>2</c:v>
                      </c:pt>
                      <c:pt idx="2">
                        <c:v>3</c:v>
                      </c:pt>
                      <c:pt idx="3">
                        <c:v>5</c:v>
                      </c:pt>
                    </c:numCache>
                  </c:numRef>
                </c:val>
                <c:extLst xmlns:c15="http://schemas.microsoft.com/office/drawing/2012/chart">
                  <c:ext xmlns:c16="http://schemas.microsoft.com/office/drawing/2014/chart" uri="{C3380CC4-5D6E-409C-BE32-E72D297353CC}">
                    <c16:uniqueId val="{00000002-68EE-4BA3-9C2D-FCD628BA1BEC}"/>
                  </c:ext>
                </c:extLst>
              </c15:ser>
            </c15:filteredBarSeries>
          </c:ext>
        </c:extLst>
      </c:barChart>
      <c:catAx>
        <c:axId val="1482139440"/>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Models</a:t>
                </a:r>
              </a:p>
            </c:rich>
          </c:tx>
          <c:layout>
            <c:manualLayout>
              <c:xMode val="edge"/>
              <c:yMode val="edge"/>
              <c:x val="1.288936627282492E-2"/>
              <c:y val="0.43960389697050573"/>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2126960"/>
        <c:crosses val="autoZero"/>
        <c:auto val="1"/>
        <c:lblAlgn val="ctr"/>
        <c:lblOffset val="100"/>
        <c:noMultiLvlLbl val="0"/>
      </c:catAx>
      <c:valAx>
        <c:axId val="148212696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Classification RMSE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2139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3ADEF-1232-40E6-AA0C-2DC4E3D89003}" type="datetimeFigureOut">
              <a:rPr lang="en-GB" smtClean="0"/>
              <a:pPr/>
              <a:t>18/06/2025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E719B-CAD1-4CDF-AC07-FD62E51C143C}" type="slidenum">
              <a:rPr lang="en-GB" smtClean="0"/>
              <a:pPr/>
              <a:t>‹#›</a:t>
            </a:fld>
            <a:endParaRPr lang="en-GB"/>
          </a:p>
        </p:txBody>
      </p:sp>
    </p:spTree>
    <p:extLst>
      <p:ext uri="{BB962C8B-B14F-4D97-AF65-F5344CB8AC3E}">
        <p14:creationId xmlns:p14="http://schemas.microsoft.com/office/powerpoint/2010/main" val="397781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E9913-6AA1-F67F-6999-EC0081B9EEDA}"/>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406CE672-0EFA-C1B3-966F-C699450595F5}"/>
              </a:ext>
            </a:extLst>
          </p:cNvPr>
          <p:cNvSpPr>
            <a:spLocks noGrp="1" noChangeArrowheads="1"/>
          </p:cNvSpPr>
          <p:nvPr>
            <p:ph type="sldNum" sz="quarter" idx="5"/>
          </p:nvPr>
        </p:nvSpPr>
        <p:spPr/>
        <p:txBody>
          <a:bodyPr/>
          <a:lstStyle/>
          <a:p>
            <a:fld id="{6BFD01EB-C9A3-4136-A0B1-C6AEC703FF81}" type="slidenum">
              <a:rPr lang="en-US" smtClean="0"/>
              <a:t>11</a:t>
            </a:fld>
            <a:endParaRPr lang="en-US"/>
          </a:p>
        </p:txBody>
      </p:sp>
      <p:sp>
        <p:nvSpPr>
          <p:cNvPr id="1048605" name="Rectangle 2">
            <a:extLst>
              <a:ext uri="{FF2B5EF4-FFF2-40B4-BE49-F238E27FC236}">
                <a16:creationId xmlns:a16="http://schemas.microsoft.com/office/drawing/2014/main" id="{C9AF10B9-F436-A93D-C789-3351B704D11D}"/>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B404EC59-5B64-284C-F5B5-757551E13EA4}"/>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970896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12</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121C7-A91D-9E48-986F-231A03D8F22F}"/>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3CFEE891-D2F0-EDA8-677A-2174920F00FE}"/>
              </a:ext>
            </a:extLst>
          </p:cNvPr>
          <p:cNvSpPr>
            <a:spLocks noGrp="1" noChangeArrowheads="1"/>
          </p:cNvSpPr>
          <p:nvPr>
            <p:ph type="sldNum" sz="quarter" idx="5"/>
          </p:nvPr>
        </p:nvSpPr>
        <p:spPr/>
        <p:txBody>
          <a:bodyPr/>
          <a:lstStyle/>
          <a:p>
            <a:fld id="{6BFD01EB-C9A3-4136-A0B1-C6AEC703FF81}" type="slidenum">
              <a:rPr lang="en-US" smtClean="0"/>
              <a:t>13</a:t>
            </a:fld>
            <a:endParaRPr lang="en-US"/>
          </a:p>
        </p:txBody>
      </p:sp>
      <p:sp>
        <p:nvSpPr>
          <p:cNvPr id="1048605" name="Rectangle 2">
            <a:extLst>
              <a:ext uri="{FF2B5EF4-FFF2-40B4-BE49-F238E27FC236}">
                <a16:creationId xmlns:a16="http://schemas.microsoft.com/office/drawing/2014/main" id="{D45BFCFD-DD1F-6AEE-1951-7826F104C874}"/>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74C2880B-71E4-F9CE-3112-EE7DAE80A36C}"/>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688025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A6E3-0483-2A0D-AD88-C03217D66ADD}"/>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8CF18205-B87F-2B06-299F-74F3A03EEAC2}"/>
              </a:ext>
            </a:extLst>
          </p:cNvPr>
          <p:cNvSpPr>
            <a:spLocks noGrp="1" noChangeArrowheads="1"/>
          </p:cNvSpPr>
          <p:nvPr>
            <p:ph type="sldNum" sz="quarter" idx="5"/>
          </p:nvPr>
        </p:nvSpPr>
        <p:spPr/>
        <p:txBody>
          <a:bodyPr/>
          <a:lstStyle/>
          <a:p>
            <a:fld id="{6BFD01EB-C9A3-4136-A0B1-C6AEC703FF81}" type="slidenum">
              <a:rPr lang="en-US" smtClean="0"/>
              <a:t>15</a:t>
            </a:fld>
            <a:endParaRPr lang="en-US"/>
          </a:p>
        </p:txBody>
      </p:sp>
      <p:sp>
        <p:nvSpPr>
          <p:cNvPr id="1048605" name="Rectangle 2">
            <a:extLst>
              <a:ext uri="{FF2B5EF4-FFF2-40B4-BE49-F238E27FC236}">
                <a16:creationId xmlns:a16="http://schemas.microsoft.com/office/drawing/2014/main" id="{344FD17F-4921-61A5-D709-48173E3A83BD}"/>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B6411720-8FDA-F714-5710-9346D835CF01}"/>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87081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3F41-6AC0-7C24-44DD-99C0FA323AD3}"/>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C3452B07-D039-0D35-EBD5-821C430C38CE}"/>
              </a:ext>
            </a:extLst>
          </p:cNvPr>
          <p:cNvSpPr>
            <a:spLocks noGrp="1" noChangeArrowheads="1"/>
          </p:cNvSpPr>
          <p:nvPr>
            <p:ph type="sldNum" sz="quarter" idx="5"/>
          </p:nvPr>
        </p:nvSpPr>
        <p:spPr/>
        <p:txBody>
          <a:bodyPr/>
          <a:lstStyle/>
          <a:p>
            <a:fld id="{6BFD01EB-C9A3-4136-A0B1-C6AEC703FF81}" type="slidenum">
              <a:rPr lang="en-US" smtClean="0"/>
              <a:t>16</a:t>
            </a:fld>
            <a:endParaRPr lang="en-US"/>
          </a:p>
        </p:txBody>
      </p:sp>
      <p:sp>
        <p:nvSpPr>
          <p:cNvPr id="1048605" name="Rectangle 2">
            <a:extLst>
              <a:ext uri="{FF2B5EF4-FFF2-40B4-BE49-F238E27FC236}">
                <a16:creationId xmlns:a16="http://schemas.microsoft.com/office/drawing/2014/main" id="{4C6374D6-F50D-7588-7A82-8E56833C8F8C}"/>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5EB572D5-A5F1-BCC4-7D43-8C26199F664E}"/>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036425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17</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760398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18</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63524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93DB8-96AA-61D8-D0BD-87A9E90D905E}"/>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6B90FC57-ECB3-2741-997C-9578259AABCB}"/>
              </a:ext>
            </a:extLst>
          </p:cNvPr>
          <p:cNvSpPr>
            <a:spLocks noGrp="1" noChangeArrowheads="1"/>
          </p:cNvSpPr>
          <p:nvPr>
            <p:ph type="sldNum" sz="quarter" idx="5"/>
          </p:nvPr>
        </p:nvSpPr>
        <p:spPr/>
        <p:txBody>
          <a:bodyPr/>
          <a:lstStyle/>
          <a:p>
            <a:fld id="{6BFD01EB-C9A3-4136-A0B1-C6AEC703FF81}" type="slidenum">
              <a:rPr lang="en-US" smtClean="0"/>
              <a:t>19</a:t>
            </a:fld>
            <a:endParaRPr lang="en-US"/>
          </a:p>
        </p:txBody>
      </p:sp>
      <p:sp>
        <p:nvSpPr>
          <p:cNvPr id="1048605" name="Rectangle 2">
            <a:extLst>
              <a:ext uri="{FF2B5EF4-FFF2-40B4-BE49-F238E27FC236}">
                <a16:creationId xmlns:a16="http://schemas.microsoft.com/office/drawing/2014/main" id="{04CC2368-8529-2E06-80BC-0D963377F31E}"/>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B30EE6B1-2D43-F022-C480-FDD3245056A3}"/>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37978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20</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16646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4</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51897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84099-0FF8-A609-2B2D-436100F8F4D4}"/>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47F8B9DF-59E9-FEC7-DDC0-8E5835039C0D}"/>
              </a:ext>
            </a:extLst>
          </p:cNvPr>
          <p:cNvSpPr>
            <a:spLocks noGrp="1" noChangeArrowheads="1"/>
          </p:cNvSpPr>
          <p:nvPr>
            <p:ph type="sldNum" sz="quarter" idx="5"/>
          </p:nvPr>
        </p:nvSpPr>
        <p:spPr/>
        <p:txBody>
          <a:bodyPr/>
          <a:lstStyle/>
          <a:p>
            <a:fld id="{6BFD01EB-C9A3-4136-A0B1-C6AEC703FF81}" type="slidenum">
              <a:rPr lang="en-US" smtClean="0"/>
              <a:t>5</a:t>
            </a:fld>
            <a:endParaRPr lang="en-US"/>
          </a:p>
        </p:txBody>
      </p:sp>
      <p:sp>
        <p:nvSpPr>
          <p:cNvPr id="1048605" name="Rectangle 2">
            <a:extLst>
              <a:ext uri="{FF2B5EF4-FFF2-40B4-BE49-F238E27FC236}">
                <a16:creationId xmlns:a16="http://schemas.microsoft.com/office/drawing/2014/main" id="{CDCFA320-8CB7-5690-E1EB-F994B1B5C99B}"/>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F5191DCD-1B17-BDD3-9373-D382A21836C2}"/>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567577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B14FC-5760-6A5B-B306-617D514EBEDB}"/>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DB7571C1-ED0D-54BC-4C2B-1A8DBA12F2A0}"/>
              </a:ext>
            </a:extLst>
          </p:cNvPr>
          <p:cNvSpPr>
            <a:spLocks noGrp="1" noChangeArrowheads="1"/>
          </p:cNvSpPr>
          <p:nvPr>
            <p:ph type="sldNum" sz="quarter" idx="5"/>
          </p:nvPr>
        </p:nvSpPr>
        <p:spPr/>
        <p:txBody>
          <a:bodyPr/>
          <a:lstStyle/>
          <a:p>
            <a:fld id="{6BFD01EB-C9A3-4136-A0B1-C6AEC703FF81}" type="slidenum">
              <a:rPr lang="en-US" smtClean="0"/>
              <a:t>6</a:t>
            </a:fld>
            <a:endParaRPr lang="en-US"/>
          </a:p>
        </p:txBody>
      </p:sp>
      <p:sp>
        <p:nvSpPr>
          <p:cNvPr id="1048605" name="Rectangle 2">
            <a:extLst>
              <a:ext uri="{FF2B5EF4-FFF2-40B4-BE49-F238E27FC236}">
                <a16:creationId xmlns:a16="http://schemas.microsoft.com/office/drawing/2014/main" id="{963A9092-545E-0700-C9CE-0A38E82D7002}"/>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ECEF3759-A602-A578-30A6-1DE21B347617}"/>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47178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E994D-227D-AD8F-4402-B99DC330C5CE}"/>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961B6007-B300-B3FC-C48C-3EB358E0070D}"/>
              </a:ext>
            </a:extLst>
          </p:cNvPr>
          <p:cNvSpPr>
            <a:spLocks noGrp="1" noChangeArrowheads="1"/>
          </p:cNvSpPr>
          <p:nvPr>
            <p:ph type="sldNum" sz="quarter" idx="5"/>
          </p:nvPr>
        </p:nvSpPr>
        <p:spPr/>
        <p:txBody>
          <a:bodyPr/>
          <a:lstStyle/>
          <a:p>
            <a:fld id="{6BFD01EB-C9A3-4136-A0B1-C6AEC703FF81}" type="slidenum">
              <a:rPr lang="en-US" smtClean="0"/>
              <a:t>7</a:t>
            </a:fld>
            <a:endParaRPr lang="en-US"/>
          </a:p>
        </p:txBody>
      </p:sp>
      <p:sp>
        <p:nvSpPr>
          <p:cNvPr id="1048605" name="Rectangle 2">
            <a:extLst>
              <a:ext uri="{FF2B5EF4-FFF2-40B4-BE49-F238E27FC236}">
                <a16:creationId xmlns:a16="http://schemas.microsoft.com/office/drawing/2014/main" id="{860BDC73-7A50-01A2-5477-4AAC1ECF9C97}"/>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D21ECA0D-4727-E1DA-B1DC-3739FDB5B082}"/>
              </a:ext>
            </a:extLst>
          </p:cNvPr>
          <p:cNvSpPr>
            <a:spLocks noGrp="1" noChangeArrowheads="1"/>
          </p:cNvSpPr>
          <p:nvPr>
            <p:ph type="body" idx="1"/>
          </p:nvPr>
        </p:nvSpPr>
        <p:spPr>
          <a:noFill/>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101198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8</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20734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0DF6A-767C-C87F-204D-DE5034F06EF4}"/>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0E904775-8C36-4DEE-2768-91BD736FEAE7}"/>
              </a:ext>
            </a:extLst>
          </p:cNvPr>
          <p:cNvSpPr>
            <a:spLocks noGrp="1" noChangeArrowheads="1"/>
          </p:cNvSpPr>
          <p:nvPr>
            <p:ph type="sldNum" sz="quarter" idx="5"/>
          </p:nvPr>
        </p:nvSpPr>
        <p:spPr/>
        <p:txBody>
          <a:bodyPr/>
          <a:lstStyle/>
          <a:p>
            <a:fld id="{6BFD01EB-C9A3-4136-A0B1-C6AEC703FF81}" type="slidenum">
              <a:rPr lang="en-US" smtClean="0"/>
              <a:t>9</a:t>
            </a:fld>
            <a:endParaRPr lang="en-US"/>
          </a:p>
        </p:txBody>
      </p:sp>
      <p:sp>
        <p:nvSpPr>
          <p:cNvPr id="1048605" name="Rectangle 2">
            <a:extLst>
              <a:ext uri="{FF2B5EF4-FFF2-40B4-BE49-F238E27FC236}">
                <a16:creationId xmlns:a16="http://schemas.microsoft.com/office/drawing/2014/main" id="{102CCD38-797C-B4D0-2678-6D7416A7CA58}"/>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16E1B0B0-B7EF-6EB2-5FAE-290AC895FAC4}"/>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547402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10</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3EE43D5-2594-4735-80B7-F0E4544112AC}" type="datetime1">
              <a:rPr lang="en-GB" smtClean="0"/>
              <a:t>18/06/2025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0ED07B-0D58-4238-8D9E-3917EDEFBF11}" type="datetime1">
              <a:rPr lang="en-GB" smtClean="0"/>
              <a:t>18/06/2025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15D4D9-60EA-4115-9F62-3D25530A60C4}" type="datetime1">
              <a:rPr lang="en-GB" smtClean="0"/>
              <a:t>18/06/2025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33F980D-9641-4D55-BA26-2EDCEA9EE1F9}" type="datetime1">
              <a:rPr lang="en-GB" smtClean="0"/>
              <a:t>18/06/2025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637F8-03A0-4970-9A0A-BCE5C1C1EC0E}" type="datetime1">
              <a:rPr lang="en-GB" smtClean="0"/>
              <a:t>18/06/2025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AAD62D7-D6ED-44F8-A2FC-AD370DF5A044}" type="datetime1">
              <a:rPr lang="en-GB" smtClean="0"/>
              <a:t>18/06/2025</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4D6229-4D31-4440-844B-D28A91210DCE}" type="datetime1">
              <a:rPr lang="en-GB" smtClean="0"/>
              <a:t>18/06/2025</a:t>
            </a:fld>
            <a:endParaRPr lang="en-GB"/>
          </a:p>
        </p:txBody>
      </p:sp>
      <p:sp>
        <p:nvSpPr>
          <p:cNvPr id="8" name="Footer Placeholder 7"/>
          <p:cNvSpPr>
            <a:spLocks noGrp="1"/>
          </p:cNvSpPr>
          <p:nvPr>
            <p:ph type="ftr" sz="quarter" idx="11"/>
          </p:nvPr>
        </p:nvSpPr>
        <p:spPr/>
        <p:txBody>
          <a:bodyPr/>
          <a:lstStyle/>
          <a:p>
            <a:r>
              <a:rPr lang="en-GB"/>
              <a:t>ICIMSI-2021</a:t>
            </a:r>
          </a:p>
        </p:txBody>
      </p:sp>
      <p:sp>
        <p:nvSpPr>
          <p:cNvPr id="9" name="Slide Number Placeholder 8"/>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6EB690D-B474-4F2D-8063-C3D6525BFDB7}" type="datetime1">
              <a:rPr lang="en-GB" smtClean="0"/>
              <a:t>18/06/2025</a:t>
            </a:fld>
            <a:endParaRPr lang="en-GB"/>
          </a:p>
        </p:txBody>
      </p:sp>
      <p:sp>
        <p:nvSpPr>
          <p:cNvPr id="4" name="Footer Placeholder 3"/>
          <p:cNvSpPr>
            <a:spLocks noGrp="1"/>
          </p:cNvSpPr>
          <p:nvPr>
            <p:ph type="ftr" sz="quarter" idx="11"/>
          </p:nvPr>
        </p:nvSpPr>
        <p:spPr/>
        <p:txBody>
          <a:bodyPr/>
          <a:lstStyle/>
          <a:p>
            <a:r>
              <a:rPr lang="en-GB"/>
              <a:t>ICIMSI-2021</a:t>
            </a:r>
          </a:p>
        </p:txBody>
      </p:sp>
      <p:sp>
        <p:nvSpPr>
          <p:cNvPr id="5" name="Slide Number Placeholder 4"/>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D96AC-A833-40E3-8856-0B511BFD0B34}" type="datetime1">
              <a:rPr lang="en-GB" smtClean="0"/>
              <a:t>18/06/2025</a:t>
            </a:fld>
            <a:endParaRPr lang="en-GB"/>
          </a:p>
        </p:txBody>
      </p:sp>
      <p:sp>
        <p:nvSpPr>
          <p:cNvPr id="3" name="Footer Placeholder 2"/>
          <p:cNvSpPr>
            <a:spLocks noGrp="1"/>
          </p:cNvSpPr>
          <p:nvPr>
            <p:ph type="ftr" sz="quarter" idx="11"/>
          </p:nvPr>
        </p:nvSpPr>
        <p:spPr/>
        <p:txBody>
          <a:bodyPr/>
          <a:lstStyle/>
          <a:p>
            <a:r>
              <a:rPr lang="en-GB"/>
              <a:t>ICIMSI-2021</a:t>
            </a:r>
          </a:p>
        </p:txBody>
      </p:sp>
      <p:sp>
        <p:nvSpPr>
          <p:cNvPr id="4" name="Slide Number Placeholder 3"/>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0C083-5B51-4A6F-8A8D-25BF65281288}" type="datetime1">
              <a:rPr lang="en-GB" smtClean="0"/>
              <a:t>18/06/2025</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58CEF-DEAA-4FD7-A123-4034F0FFBE51}" type="datetime1">
              <a:rPr lang="en-GB" smtClean="0"/>
              <a:t>18/06/2025</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3102E-B0BC-4EBE-905A-EE89488B9FC5}" type="datetime1">
              <a:rPr lang="en-GB" smtClean="0"/>
              <a:t>18/06/2025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ICIMSI-2021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248AB-E565-412B-9D95-9B07D6A4F3F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jemit.aspur.r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0" y="1078129"/>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a:t>
            </a:fld>
            <a:endParaRPr lang="en-GB" b="1" dirty="0">
              <a:solidFill>
                <a:schemeClr val="tx1"/>
              </a:solidFill>
            </a:endParaRPr>
          </a:p>
        </p:txBody>
      </p:sp>
      <p:sp>
        <p:nvSpPr>
          <p:cNvPr id="4" name="TextBox 3"/>
          <p:cNvSpPr txBox="1"/>
          <p:nvPr/>
        </p:nvSpPr>
        <p:spPr>
          <a:xfrm>
            <a:off x="251520" y="1484783"/>
            <a:ext cx="8435280" cy="5355312"/>
          </a:xfrm>
          <a:prstGeom prst="rect">
            <a:avLst/>
          </a:prstGeom>
          <a:noFill/>
        </p:spPr>
        <p:txBody>
          <a:bodyPr wrap="square" rtlCol="0">
            <a:spAutoFit/>
          </a:bodyPr>
          <a:lstStyle/>
          <a:p>
            <a:pPr algn="ctr"/>
            <a:endParaRPr lang="en-US" dirty="0"/>
          </a:p>
          <a:p>
            <a:pPr marL="803910" marR="888365" algn="ctr"/>
            <a:r>
              <a:rPr lang="en-US" dirty="0"/>
              <a:t>Presentation on</a:t>
            </a:r>
            <a:endParaRPr lang="en-US" sz="1800" b="1" dirty="0">
              <a:effectLst/>
              <a:latin typeface="Times New Roman" panose="02020603050405020304" pitchFamily="18" charset="0"/>
              <a:ea typeface="Times New Roman" panose="02020603050405020304" pitchFamily="18" charset="0"/>
            </a:endParaRPr>
          </a:p>
          <a:p>
            <a:pPr marL="803910" marR="888365" algn="ctr">
              <a:spcAft>
                <a:spcPts val="0"/>
              </a:spcAft>
            </a:pPr>
            <a:endParaRPr lang="en-US" b="1" dirty="0">
              <a:latin typeface="Times New Roman" panose="02020603050405020304" pitchFamily="18" charset="0"/>
              <a:ea typeface="Times New Roman" panose="02020603050405020304" pitchFamily="18" charset="0"/>
            </a:endParaRPr>
          </a:p>
          <a:p>
            <a:pPr marL="803910" marR="888365" algn="ctr">
              <a:spcAft>
                <a:spcPts val="0"/>
              </a:spcAft>
            </a:pPr>
            <a:r>
              <a:rPr lang="en-US"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Hybrid Deep Learning for Cyclone Intensity Estimation using Multi-Source Satellite Data ”</a:t>
            </a:r>
          </a:p>
          <a:p>
            <a:pPr marL="803910" marR="888365" algn="ctr">
              <a:spcAft>
                <a:spcPts val="0"/>
              </a:spcAft>
            </a:pP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By</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Aman Maner (26)</a:t>
            </a:r>
          </a:p>
          <a:p>
            <a:pPr algn="ctr"/>
            <a:r>
              <a:rPr lang="en-US" b="1" dirty="0">
                <a:latin typeface="Times New Roman" panose="02020603050405020304" pitchFamily="18" charset="0"/>
                <a:cs typeface="Times New Roman" panose="02020603050405020304" pitchFamily="18" charset="0"/>
              </a:rPr>
              <a:t>Pratik Gade (28)</a:t>
            </a:r>
          </a:p>
          <a:p>
            <a:pPr algn="ctr"/>
            <a:r>
              <a:rPr lang="en-US" b="1" dirty="0">
                <a:latin typeface="Times New Roman" panose="02020603050405020304" pitchFamily="18" charset="0"/>
                <a:cs typeface="Times New Roman" panose="02020603050405020304" pitchFamily="18" charset="0"/>
              </a:rPr>
              <a:t>Arpita Phalke (43)</a:t>
            </a:r>
          </a:p>
          <a:p>
            <a:pPr algn="ctr"/>
            <a:r>
              <a:rPr lang="en-US" b="1" dirty="0">
                <a:latin typeface="Times New Roman" panose="02020603050405020304" pitchFamily="18" charset="0"/>
                <a:cs typeface="Times New Roman" panose="02020603050405020304" pitchFamily="18" charset="0"/>
              </a:rPr>
              <a:t>Kirti </a:t>
            </a:r>
            <a:r>
              <a:rPr lang="en-US" b="1" dirty="0" err="1">
                <a:latin typeface="Times New Roman" panose="02020603050405020304" pitchFamily="18" charset="0"/>
                <a:cs typeface="Times New Roman" panose="02020603050405020304" pitchFamily="18" charset="0"/>
              </a:rPr>
              <a:t>Rachkar</a:t>
            </a:r>
            <a:r>
              <a:rPr lang="en-US" b="1" dirty="0">
                <a:latin typeface="Times New Roman" panose="02020603050405020304" pitchFamily="18" charset="0"/>
                <a:cs typeface="Times New Roman" panose="02020603050405020304" pitchFamily="18" charset="0"/>
              </a:rPr>
              <a:t> (47)</a:t>
            </a:r>
          </a:p>
          <a:p>
            <a:pPr algn="ctr"/>
            <a:endParaRPr lang="en-US" b="1" dirty="0">
              <a:latin typeface="Times New Roman" panose="02020603050405020304" pitchFamily="18" charset="0"/>
              <a:cs typeface="Times New Roman" panose="02020603050405020304" pitchFamily="18" charset="0"/>
            </a:endParaRPr>
          </a:p>
          <a:p>
            <a:pPr algn="ctr"/>
            <a:r>
              <a:rPr lang="en-US" dirty="0"/>
              <a:t>Under the guidance of </a:t>
            </a:r>
          </a:p>
          <a:p>
            <a:pPr algn="ctr"/>
            <a:r>
              <a:rPr lang="en-US" b="1" dirty="0"/>
              <a:t>Prof. Priyanka Vyas</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Department of Computer Science Engineering - Artificial Intelligence</a:t>
            </a:r>
          </a:p>
          <a:p>
            <a:pPr algn="ctr"/>
            <a:endParaRPr lang="en-US" dirty="0">
              <a:solidFill>
                <a:schemeClr val="tx1">
                  <a:lumMod val="75000"/>
                  <a:lumOff val="25000"/>
                </a:schemeClr>
              </a:solidFill>
            </a:endParaRPr>
          </a:p>
          <a:p>
            <a:r>
              <a:rPr lang="en-US" dirty="0">
                <a:solidFill>
                  <a:schemeClr val="tx1">
                    <a:lumMod val="75000"/>
                    <a:lumOff val="25000"/>
                  </a:schemeClr>
                </a:solidFill>
              </a:rPr>
              <a:t>Saturday, 21 </a:t>
            </a:r>
            <a:r>
              <a:rPr lang="en-IN" dirty="0">
                <a:solidFill>
                  <a:schemeClr val="tx1">
                    <a:lumMod val="75000"/>
                    <a:lumOff val="25000"/>
                  </a:schemeClr>
                </a:solidFill>
              </a:rPr>
              <a:t>June 2025</a:t>
            </a:r>
            <a:endParaRPr lang="en-US" dirty="0">
              <a:solidFill>
                <a:schemeClr val="tx1">
                  <a:lumMod val="75000"/>
                  <a:lumOff val="25000"/>
                </a:schemeClr>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31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57200" y="127202"/>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11" name="Content Placeholder 10">
            <a:extLst>
              <a:ext uri="{FF2B5EF4-FFF2-40B4-BE49-F238E27FC236}">
                <a16:creationId xmlns:a16="http://schemas.microsoft.com/office/drawing/2014/main" id="{FCF332F0-DCD1-833B-2DF7-D00881CEEA3C}"/>
              </a:ext>
            </a:extLst>
          </p:cNvPr>
          <p:cNvSpPr>
            <a:spLocks noGrp="1"/>
          </p:cNvSpPr>
          <p:nvPr>
            <p:ph idx="1"/>
          </p:nvPr>
        </p:nvSpPr>
        <p:spPr>
          <a:xfrm>
            <a:off x="457200" y="1600200"/>
            <a:ext cx="8229600" cy="4983162"/>
          </a:xfrm>
        </p:spPr>
        <p:txBody>
          <a:bodyPr>
            <a:normAutofit lnSpcReduction="10000"/>
          </a:bodyPr>
          <a:lstStyle/>
          <a:p>
            <a:pPr marL="0" indent="0">
              <a:buNone/>
            </a:pPr>
            <a:r>
              <a:rPr lang="en-IN" sz="1400" b="1" dirty="0">
                <a:latin typeface="Times New Roman" panose="02020603050405020304" pitchFamily="18" charset="0"/>
                <a:cs typeface="Times New Roman" panose="02020603050405020304" pitchFamily="18" charset="0"/>
              </a:rPr>
              <a:t>A. Vision Transformer (</a:t>
            </a:r>
            <a:r>
              <a:rPr lang="en-IN" sz="1400" b="1" dirty="0" err="1">
                <a:latin typeface="Times New Roman" panose="02020603050405020304" pitchFamily="18" charset="0"/>
                <a:cs typeface="Times New Roman" panose="02020603050405020304" pitchFamily="18" charset="0"/>
              </a:rPr>
              <a:t>ViT</a:t>
            </a:r>
            <a:r>
              <a:rPr lang="en-IN" sz="1400" b="1" dirty="0">
                <a:latin typeface="Times New Roman" panose="02020603050405020304" pitchFamily="18" charset="0"/>
                <a:cs typeface="Times New Roman" panose="02020603050405020304" pitchFamily="18" charset="0"/>
              </a:rPr>
              <a:t>) Branch:</a:t>
            </a:r>
          </a:p>
          <a:p>
            <a:pPr marL="0" indent="0" algn="just">
              <a:buNone/>
            </a:pPr>
            <a:r>
              <a:rPr lang="en-IN" sz="1400" dirty="0">
                <a:latin typeface="Times New Roman" panose="02020603050405020304" pitchFamily="18" charset="0"/>
                <a:cs typeface="Times New Roman" panose="02020603050405020304" pitchFamily="18" charset="0"/>
              </a:rPr>
              <a:t>This branch utilizes a pre-trained </a:t>
            </a:r>
            <a:r>
              <a:rPr lang="en-IN" sz="1400" dirty="0" err="1">
                <a:latin typeface="Times New Roman" panose="02020603050405020304" pitchFamily="18" charset="0"/>
                <a:cs typeface="Times New Roman" panose="02020603050405020304" pitchFamily="18" charset="0"/>
              </a:rPr>
              <a:t>ViT</a:t>
            </a:r>
            <a:r>
              <a:rPr lang="en-IN" sz="1400" dirty="0">
                <a:latin typeface="Times New Roman" panose="02020603050405020304" pitchFamily="18" charset="0"/>
                <a:cs typeface="Times New Roman" panose="02020603050405020304" pitchFamily="18" charset="0"/>
              </a:rPr>
              <a:t>-base model (from </a:t>
            </a:r>
            <a:r>
              <a:rPr lang="en-IN" sz="1400" dirty="0" err="1">
                <a:latin typeface="Times New Roman" panose="02020603050405020304" pitchFamily="18" charset="0"/>
                <a:cs typeface="Times New Roman" panose="02020603050405020304" pitchFamily="18" charset="0"/>
              </a:rPr>
              <a:t>HuggingFace</a:t>
            </a:r>
            <a:r>
              <a:rPr lang="en-IN" sz="1400" dirty="0">
                <a:latin typeface="Times New Roman" panose="02020603050405020304" pitchFamily="18" charset="0"/>
                <a:cs typeface="Times New Roman" panose="02020603050405020304" pitchFamily="18" charset="0"/>
              </a:rPr>
              <a:t>). It extracts deep, high-dimensional visual features (768-d) from the image. Principal Component Analysis (PCA) is then applied to reduce dimensionality while retaining important variance. The reduced features are passed through dense layers, dropout, and batch normalization for regularization and improved learning.</a:t>
            </a:r>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B. Handcrafted Features Branch:</a:t>
            </a:r>
            <a:br>
              <a:rPr lang="en-IN" sz="1400" b="1"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In this branch, seven domain-specific features are computed from the image. These include:</a:t>
            </a:r>
          </a:p>
          <a:p>
            <a:pPr marL="0" lvl="0" indent="0">
              <a:buNone/>
            </a:pPr>
            <a:r>
              <a:rPr lang="en-IN" sz="1400" dirty="0">
                <a:latin typeface="Times New Roman" panose="02020603050405020304" pitchFamily="18" charset="0"/>
                <a:cs typeface="Times New Roman" panose="02020603050405020304" pitchFamily="18" charset="0"/>
              </a:rPr>
              <a:t>Cloud Anisotropy Index (CAI)</a:t>
            </a:r>
          </a:p>
          <a:p>
            <a:pPr marL="0" lvl="0" indent="0">
              <a:buNone/>
            </a:pPr>
            <a:r>
              <a:rPr lang="en-IN" sz="1400" dirty="0">
                <a:latin typeface="Times New Roman" panose="02020603050405020304" pitchFamily="18" charset="0"/>
                <a:cs typeface="Times New Roman" panose="02020603050405020304" pitchFamily="18" charset="0"/>
              </a:rPr>
              <a:t>Cloud Top Temperature Variance (CCTV)</a:t>
            </a:r>
          </a:p>
          <a:p>
            <a:pPr marL="0" lvl="0" indent="0">
              <a:buNone/>
            </a:pPr>
            <a:r>
              <a:rPr lang="en-IN" sz="1400" dirty="0">
                <a:latin typeface="Times New Roman" panose="02020603050405020304" pitchFamily="18" charset="0"/>
                <a:cs typeface="Times New Roman" panose="02020603050405020304" pitchFamily="18" charset="0"/>
              </a:rPr>
              <a:t>Optical flow magnitude </a:t>
            </a:r>
          </a:p>
          <a:p>
            <a:pPr marL="0" lvl="0" indent="0">
              <a:buNone/>
            </a:pPr>
            <a:r>
              <a:rPr lang="en-IN" sz="1400" dirty="0">
                <a:latin typeface="Times New Roman" panose="02020603050405020304" pitchFamily="18" charset="0"/>
                <a:cs typeface="Times New Roman" panose="02020603050405020304" pitchFamily="18" charset="0"/>
              </a:rPr>
              <a:t>Mean intensity, standard deviation, maximum intensity</a:t>
            </a:r>
          </a:p>
          <a:p>
            <a:pPr marL="0" lvl="0" indent="0">
              <a:buNone/>
            </a:pPr>
            <a:r>
              <a:rPr lang="en-IN" sz="1400" dirty="0">
                <a:latin typeface="Times New Roman" panose="02020603050405020304" pitchFamily="18" charset="0"/>
                <a:cs typeface="Times New Roman" panose="02020603050405020304" pitchFamily="18" charset="0"/>
              </a:rPr>
              <a:t>Symmetry score (based on flipped image)</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These features are passed through a smaller dense network to enhance their representation.</a:t>
            </a:r>
          </a:p>
          <a:p>
            <a:pPr marL="0" lvl="0" indent="0">
              <a:buNone/>
            </a:pPr>
            <a:r>
              <a:rPr lang="en-IN" sz="1400" b="1" dirty="0">
                <a:latin typeface="Times New Roman" panose="02020603050405020304" pitchFamily="18" charset="0"/>
                <a:cs typeface="Times New Roman" panose="02020603050405020304" pitchFamily="18" charset="0"/>
              </a:rPr>
              <a:t>Feature Fusion:</a:t>
            </a:r>
          </a:p>
          <a:p>
            <a:pPr marL="0" indent="0" algn="just">
              <a:buNone/>
            </a:pPr>
            <a:r>
              <a:rPr lang="en-IN" sz="1400" dirty="0">
                <a:latin typeface="Times New Roman" panose="02020603050405020304" pitchFamily="18" charset="0"/>
                <a:cs typeface="Times New Roman" panose="02020603050405020304" pitchFamily="18" charset="0"/>
              </a:rPr>
              <a:t>The outputs from both branches are concatenated and passed through dense layers with residual connections to fuse the spatial and domain-specific information. This fusion helps the model capture both visual and physical cyclone characteristics effectively.</a:t>
            </a:r>
          </a:p>
          <a:p>
            <a:pPr marL="0" lvl="0" indent="0">
              <a:buNone/>
            </a:pPr>
            <a:r>
              <a:rPr lang="en-IN" sz="1400" b="1" dirty="0">
                <a:latin typeface="Times New Roman" panose="02020603050405020304" pitchFamily="18" charset="0"/>
                <a:cs typeface="Times New Roman" panose="02020603050405020304" pitchFamily="18" charset="0"/>
              </a:rPr>
              <a:t>Output:</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Finally, the fused features are passed through a dense layer with one neuron to predict the cyclone intensity.</a:t>
            </a:r>
          </a:p>
          <a:p>
            <a:pPr marL="0" indent="0">
              <a:buNone/>
            </a:pPr>
            <a:r>
              <a:rPr lang="en-IN" sz="1400" dirty="0">
                <a:latin typeface="Times New Roman" panose="02020603050405020304" pitchFamily="18" charset="0"/>
                <a:cs typeface="Times New Roman" panose="02020603050405020304" pitchFamily="18" charset="0"/>
              </a:rPr>
              <a:t>This hybrid framework enhances prediction performance by combining the power of deep visual features and expert-driven handcrafted features</a:t>
            </a:r>
          </a:p>
          <a:p>
            <a:pPr marL="0" indent="0" algn="just">
              <a:buNone/>
            </a:pPr>
            <a:endParaRPr lang="en-US" sz="14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10</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7021" y="29345"/>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0" y="1123533"/>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777" y="92213"/>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15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E866D-98C0-1944-B48E-A08B077F446A}"/>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02660422-5D2A-3ABD-2D2C-617B3B1A7F43}"/>
              </a:ext>
            </a:extLst>
          </p:cNvPr>
          <p:cNvSpPr>
            <a:spLocks noGrp="1" noChangeArrowheads="1"/>
          </p:cNvSpPr>
          <p:nvPr>
            <p:ph type="title"/>
          </p:nvPr>
        </p:nvSpPr>
        <p:spPr>
          <a:xfrm>
            <a:off x="446856" y="13975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9C57B2D0-B647-6CC9-1408-7E3D13FCFDF4}"/>
              </a:ext>
            </a:extLst>
          </p:cNvPr>
          <p:cNvSpPr>
            <a:spLocks noGrp="1"/>
          </p:cNvSpPr>
          <p:nvPr>
            <p:ph idx="1"/>
          </p:nvPr>
        </p:nvSpPr>
        <p:spPr>
          <a:xfrm>
            <a:off x="363111" y="1454482"/>
            <a:ext cx="8229600" cy="313160"/>
          </a:xfrm>
        </p:spPr>
        <p:txBody>
          <a:bodyPr>
            <a:normAutofit lnSpcReduction="10000"/>
          </a:bodyPr>
          <a:lstStyle/>
          <a:p>
            <a:pPr marL="0" indent="0">
              <a:spcBef>
                <a:spcPts val="45"/>
              </a:spcBef>
              <a:buNone/>
            </a:pPr>
            <a:r>
              <a:rPr lang="en-US" sz="1500" b="1" spc="-5" dirty="0">
                <a:solidFill>
                  <a:srgbClr val="000000"/>
                </a:solidFill>
                <a:effectLst/>
                <a:latin typeface="Times New Roman" panose="02020603050405020304" pitchFamily="18" charset="0"/>
                <a:ea typeface="Times New Roman" panose="02020603050405020304" pitchFamily="18" charset="0"/>
              </a:rPr>
              <a:t>Experimental Results </a:t>
            </a:r>
            <a:r>
              <a:rPr lang="en-IN" sz="1500" b="1"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500" b="1"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8CE79B3-3FD7-9B4D-EEDC-E29BA1BF4AD3}"/>
              </a:ext>
            </a:extLst>
          </p:cNvPr>
          <p:cNvSpPr>
            <a:spLocks noGrp="1"/>
          </p:cNvSpPr>
          <p:nvPr>
            <p:ph type="sldNum" sz="quarter" idx="12"/>
          </p:nvPr>
        </p:nvSpPr>
        <p:spPr>
          <a:xfrm>
            <a:off x="6553200" y="6583362"/>
            <a:ext cx="2133600" cy="230014"/>
          </a:xfrm>
        </p:spPr>
        <p:txBody>
          <a:bodyPr/>
          <a:lstStyle/>
          <a:p>
            <a:fld id="{1EC248AB-E565-412B-9D95-9B07D6A4F3F3}" type="slidenum">
              <a:rPr lang="en-GB" b="1" smtClean="0">
                <a:solidFill>
                  <a:schemeClr val="tx1"/>
                </a:solidFill>
              </a:rPr>
              <a:pPr/>
              <a:t>11</a:t>
            </a:fld>
            <a:endParaRPr lang="en-GB" b="1" dirty="0">
              <a:solidFill>
                <a:schemeClr val="tx1"/>
              </a:solidFill>
            </a:endParaRPr>
          </a:p>
        </p:txBody>
      </p:sp>
      <p:pic>
        <p:nvPicPr>
          <p:cNvPr id="2097159" name="Picture 6">
            <a:extLst>
              <a:ext uri="{FF2B5EF4-FFF2-40B4-BE49-F238E27FC236}">
                <a16:creationId xmlns:a16="http://schemas.microsoft.com/office/drawing/2014/main" id="{488B9F68-B3F5-EDC5-BA58-3767D9DBD7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86333" y="63358"/>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0069BA82-54F6-FCDC-C8B6-E6B4B2C75129}"/>
              </a:ext>
            </a:extLst>
          </p:cNvPr>
          <p:cNvSpPr txBox="1">
            <a:spLocks noChangeArrowheads="1"/>
          </p:cNvSpPr>
          <p:nvPr/>
        </p:nvSpPr>
        <p:spPr bwMode="auto">
          <a:xfrm>
            <a:off x="0" y="1113473"/>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8264318E-E06C-7E87-5855-7E57F16B4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4944" y="64839"/>
            <a:ext cx="1207008" cy="10335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04193F42-7509-678C-415C-72DD84FA48B6}"/>
              </a:ext>
            </a:extLst>
          </p:cNvPr>
          <p:cNvGraphicFramePr>
            <a:graphicFrameLocks noGrp="1"/>
          </p:cNvGraphicFramePr>
          <p:nvPr>
            <p:extLst>
              <p:ext uri="{D42A27DB-BD31-4B8C-83A1-F6EECF244321}">
                <p14:modId xmlns:p14="http://schemas.microsoft.com/office/powerpoint/2010/main" val="1868828480"/>
              </p:ext>
            </p:extLst>
          </p:nvPr>
        </p:nvGraphicFramePr>
        <p:xfrm>
          <a:off x="179512" y="2432334"/>
          <a:ext cx="8784976" cy="2693937"/>
        </p:xfrm>
        <a:graphic>
          <a:graphicData uri="http://schemas.openxmlformats.org/drawingml/2006/table">
            <a:tbl>
              <a:tblPr firstRow="1" firstCol="1" bandRow="1">
                <a:tableStyleId>{5940675A-B579-460E-94D1-54222C63F5DA}</a:tableStyleId>
              </a:tblPr>
              <a:tblGrid>
                <a:gridCol w="1197665">
                  <a:extLst>
                    <a:ext uri="{9D8B030D-6E8A-4147-A177-3AD203B41FA5}">
                      <a16:colId xmlns:a16="http://schemas.microsoft.com/office/drawing/2014/main" val="2714441206"/>
                    </a:ext>
                  </a:extLst>
                </a:gridCol>
                <a:gridCol w="1538639">
                  <a:extLst>
                    <a:ext uri="{9D8B030D-6E8A-4147-A177-3AD203B41FA5}">
                      <a16:colId xmlns:a16="http://schemas.microsoft.com/office/drawing/2014/main" val="497395018"/>
                    </a:ext>
                  </a:extLst>
                </a:gridCol>
                <a:gridCol w="1296144">
                  <a:extLst>
                    <a:ext uri="{9D8B030D-6E8A-4147-A177-3AD203B41FA5}">
                      <a16:colId xmlns:a16="http://schemas.microsoft.com/office/drawing/2014/main" val="3726355535"/>
                    </a:ext>
                  </a:extLst>
                </a:gridCol>
                <a:gridCol w="1768134">
                  <a:extLst>
                    <a:ext uri="{9D8B030D-6E8A-4147-A177-3AD203B41FA5}">
                      <a16:colId xmlns:a16="http://schemas.microsoft.com/office/drawing/2014/main" val="1530939844"/>
                    </a:ext>
                  </a:extLst>
                </a:gridCol>
                <a:gridCol w="1616242">
                  <a:extLst>
                    <a:ext uri="{9D8B030D-6E8A-4147-A177-3AD203B41FA5}">
                      <a16:colId xmlns:a16="http://schemas.microsoft.com/office/drawing/2014/main" val="365442631"/>
                    </a:ext>
                  </a:extLst>
                </a:gridCol>
                <a:gridCol w="1368152">
                  <a:extLst>
                    <a:ext uri="{9D8B030D-6E8A-4147-A177-3AD203B41FA5}">
                      <a16:colId xmlns:a16="http://schemas.microsoft.com/office/drawing/2014/main" val="4010495862"/>
                    </a:ext>
                  </a:extLst>
                </a:gridCol>
              </a:tblGrid>
              <a:tr h="873067">
                <a:tc>
                  <a:txBody>
                    <a:bodyPr/>
                    <a:lstStyle/>
                    <a:p>
                      <a:pPr marL="939800" indent="-229235" algn="ctr"/>
                      <a:r>
                        <a:rPr lang="en-IN" sz="1200" b="1" kern="100" dirty="0" err="1">
                          <a:effectLst/>
                          <a:latin typeface="Times New Roman" panose="02020603050405020304" pitchFamily="18" charset="0"/>
                          <a:cs typeface="Times New Roman" panose="02020603050405020304" pitchFamily="18" charset="0"/>
                        </a:rPr>
                        <a:t>Sr.No</a:t>
                      </a:r>
                      <a:r>
                        <a:rPr lang="en-IN" sz="1200" b="1" kern="100" dirty="0">
                          <a:effectLst/>
                          <a:latin typeface="Times New Roman" panose="02020603050405020304" pitchFamily="18" charset="0"/>
                          <a:cs typeface="Times New Roman" panose="02020603050405020304" pitchFamily="18" charset="0"/>
                        </a:rPr>
                        <a:t>.</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tc>
                  <a:txBody>
                    <a:bodyPr/>
                    <a:lstStyle/>
                    <a:p>
                      <a:pPr marL="939800" indent="-229235" algn="ctr"/>
                      <a:r>
                        <a:rPr lang="en-IN" sz="1200" b="1" kern="100" dirty="0">
                          <a:effectLst/>
                          <a:latin typeface="Times New Roman" panose="02020603050405020304" pitchFamily="18" charset="0"/>
                          <a:cs typeface="Times New Roman" panose="02020603050405020304" pitchFamily="18" charset="0"/>
                        </a:rPr>
                        <a:t>Algorithm</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tc>
                  <a:txBody>
                    <a:bodyPr/>
                    <a:lstStyle/>
                    <a:p>
                      <a:pPr marL="939800" indent="-229235" algn="ctr"/>
                      <a:r>
                        <a:rPr lang="en-IN" sz="1200" b="1" kern="100" dirty="0">
                          <a:effectLst/>
                          <a:latin typeface="Times New Roman" panose="02020603050405020304" pitchFamily="18" charset="0"/>
                          <a:cs typeface="Times New Roman" panose="02020603050405020304" pitchFamily="18" charset="0"/>
                        </a:rPr>
                        <a:t>RMSE</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tc>
                  <a:txBody>
                    <a:bodyPr/>
                    <a:lstStyle/>
                    <a:p>
                      <a:pPr marL="939800" indent="-229235" algn="ctr"/>
                      <a:r>
                        <a:rPr lang="en-IN" sz="1200" b="1" kern="100" dirty="0">
                          <a:effectLst/>
                          <a:latin typeface="Times New Roman" panose="02020603050405020304" pitchFamily="18" charset="0"/>
                          <a:cs typeface="Times New Roman" panose="02020603050405020304" pitchFamily="18" charset="0"/>
                        </a:rPr>
                        <a:t>MSE</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tc>
                  <a:txBody>
                    <a:bodyPr/>
                    <a:lstStyle/>
                    <a:p>
                      <a:pPr marL="939800" indent="-229235" algn="ctr"/>
                      <a:r>
                        <a:rPr lang="en-IN" sz="1200" b="1" kern="100" dirty="0">
                          <a:effectLst/>
                          <a:latin typeface="Times New Roman" panose="02020603050405020304" pitchFamily="18" charset="0"/>
                          <a:cs typeface="Times New Roman" panose="02020603050405020304" pitchFamily="18" charset="0"/>
                        </a:rPr>
                        <a:t>MAE</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tc>
                  <a:txBody>
                    <a:bodyPr/>
                    <a:lstStyle/>
                    <a:p>
                      <a:pPr marL="939800" indent="-229235" algn="ctr"/>
                      <a:r>
                        <a:rPr lang="en-IN" sz="1200" b="1" kern="100" dirty="0">
                          <a:effectLst/>
                          <a:latin typeface="Times New Roman" panose="02020603050405020304" pitchFamily="18" charset="0"/>
                          <a:cs typeface="Times New Roman" panose="02020603050405020304" pitchFamily="18" charset="0"/>
                        </a:rPr>
                        <a:t>LOSS</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extLst>
                  <a:ext uri="{0D108BD9-81ED-4DB2-BD59-A6C34878D82A}">
                    <a16:rowId xmlns:a16="http://schemas.microsoft.com/office/drawing/2014/main" val="1193422341"/>
                  </a:ext>
                </a:extLst>
              </a:tr>
              <a:tr h="291022">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Alex net</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dirty="0">
                          <a:effectLst/>
                          <a:latin typeface="Times New Roman" panose="02020603050405020304" pitchFamily="18" charset="0"/>
                          <a:cs typeface="Times New Roman" panose="02020603050405020304" pitchFamily="18" charset="0"/>
                        </a:rPr>
                        <a:t>22.93</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525.14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28.73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algn="r"/>
                      <a:r>
                        <a:rPr lang="en-IN" sz="1200" kern="100" dirty="0">
                          <a:effectLst/>
                          <a:latin typeface="Times New Roman" panose="02020603050405020304" pitchFamily="18" charset="0"/>
                          <a:cs typeface="Times New Roman" panose="02020603050405020304" pitchFamily="18" charset="0"/>
                        </a:rPr>
                        <a:t>          17.21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2817452385"/>
                  </a:ext>
                </a:extLst>
              </a:tr>
              <a:tr h="291022">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2]</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dirty="0" err="1">
                          <a:effectLst/>
                          <a:latin typeface="Times New Roman" panose="02020603050405020304" pitchFamily="18" charset="0"/>
                          <a:cs typeface="Times New Roman" panose="02020603050405020304" pitchFamily="18" charset="0"/>
                        </a:rPr>
                        <a:t>DenseNet</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31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961.00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38.84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r"/>
                      <a:r>
                        <a:rPr lang="en-IN" sz="1200" kern="100" dirty="0">
                          <a:effectLst/>
                          <a:latin typeface="Times New Roman" panose="02020603050405020304" pitchFamily="18" charset="0"/>
                          <a:cs typeface="Times New Roman" panose="02020603050405020304" pitchFamily="18" charset="0"/>
                        </a:rPr>
                        <a:t>26.82</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3098801848"/>
                  </a:ext>
                </a:extLst>
              </a:tr>
              <a:tr h="329848">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InceptionV3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61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3721.00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76.44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r"/>
                      <a:r>
                        <a:rPr lang="en-IN" sz="1200" kern="100" dirty="0">
                          <a:effectLst/>
                          <a:latin typeface="Times New Roman" panose="02020603050405020304" pitchFamily="18" charset="0"/>
                          <a:cs typeface="Times New Roman" panose="02020603050405020304" pitchFamily="18" charset="0"/>
                        </a:rPr>
                        <a:t>58</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3935358271"/>
                  </a:ext>
                </a:extLst>
              </a:tr>
              <a:tr h="291022">
                <a:tc>
                  <a:txBody>
                    <a:bodyPr/>
                    <a:lstStyle/>
                    <a:p>
                      <a:pPr marL="939800" indent="-229235" algn="ctr"/>
                      <a:r>
                        <a:rPr lang="en-IN" sz="1200" kern="100" dirty="0">
                          <a:effectLst/>
                          <a:latin typeface="Times New Roman" panose="02020603050405020304" pitchFamily="18" charset="0"/>
                          <a:cs typeface="Times New Roman" panose="02020603050405020304" pitchFamily="18" charset="0"/>
                        </a:rPr>
                        <a:t>4]</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Mobilenet</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61.96</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3840.24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77.61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r"/>
                      <a:r>
                        <a:rPr lang="en-IN" sz="1200" kern="100" dirty="0">
                          <a:effectLst/>
                          <a:latin typeface="Times New Roman" panose="02020603050405020304" pitchFamily="18" charset="0"/>
                          <a:cs typeface="Times New Roman" panose="02020603050405020304" pitchFamily="18" charset="0"/>
                        </a:rPr>
                        <a:t>57.94</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4143011018"/>
                  </a:ext>
                </a:extLst>
              </a:tr>
              <a:tr h="291022">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Resnet50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58.66</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dirty="0">
                          <a:effectLst/>
                          <a:latin typeface="Times New Roman" panose="02020603050405020304" pitchFamily="18" charset="0"/>
                          <a:cs typeface="Times New Roman" panose="02020603050405020304" pitchFamily="18" charset="0"/>
                        </a:rPr>
                        <a:t>3440.66</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77.55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r"/>
                      <a:r>
                        <a:rPr lang="en-IN" sz="1200" kern="100" dirty="0">
                          <a:effectLst/>
                          <a:latin typeface="Times New Roman" panose="02020603050405020304" pitchFamily="18" charset="0"/>
                          <a:cs typeface="Times New Roman" panose="02020603050405020304" pitchFamily="18" charset="0"/>
                        </a:rPr>
                        <a:t>50.61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1099427901"/>
                  </a:ext>
                </a:extLst>
              </a:tr>
              <a:tr h="291022">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6]</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dirty="0" err="1">
                          <a:effectLst/>
                          <a:latin typeface="Times New Roman" panose="02020603050405020304" pitchFamily="18" charset="0"/>
                          <a:cs typeface="Times New Roman" panose="02020603050405020304" pitchFamily="18" charset="0"/>
                        </a:rPr>
                        <a:t>Vgg</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19.34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374.00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24.23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r"/>
                      <a:r>
                        <a:rPr lang="en-IN" sz="1200" kern="100" dirty="0">
                          <a:effectLst/>
                          <a:latin typeface="Times New Roman" panose="02020603050405020304" pitchFamily="18" charset="0"/>
                          <a:cs typeface="Times New Roman" panose="02020603050405020304" pitchFamily="18" charset="0"/>
                        </a:rPr>
                        <a:t>14.87</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260334458"/>
                  </a:ext>
                </a:extLst>
              </a:tr>
            </a:tbl>
          </a:graphicData>
        </a:graphic>
      </p:graphicFrame>
    </p:spTree>
    <p:extLst>
      <p:ext uri="{BB962C8B-B14F-4D97-AF65-F5344CB8AC3E}">
        <p14:creationId xmlns:p14="http://schemas.microsoft.com/office/powerpoint/2010/main" val="365047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57200" y="152392"/>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97073214-3C3F-06AD-074A-05F01AE09282}"/>
              </a:ext>
            </a:extLst>
          </p:cNvPr>
          <p:cNvSpPr>
            <a:spLocks noGrp="1"/>
          </p:cNvSpPr>
          <p:nvPr>
            <p:ph idx="1"/>
          </p:nvPr>
        </p:nvSpPr>
        <p:spPr>
          <a:xfrm>
            <a:off x="363111" y="1454482"/>
            <a:ext cx="8229600" cy="313160"/>
          </a:xfrm>
        </p:spPr>
        <p:txBody>
          <a:bodyPr>
            <a:normAutofit/>
          </a:bodyPr>
          <a:lstStyle/>
          <a:p>
            <a:pPr marL="0" indent="0">
              <a:spcBef>
                <a:spcPts val="45"/>
              </a:spcBef>
              <a:spcAft>
                <a:spcPts val="0"/>
              </a:spcAft>
              <a:buNone/>
            </a:pPr>
            <a:endParaRPr lang="en-IN" sz="1400" b="1"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6553200" y="6583362"/>
            <a:ext cx="2133600" cy="230014"/>
          </a:xfrm>
        </p:spPr>
        <p:txBody>
          <a:bodyPr/>
          <a:lstStyle/>
          <a:p>
            <a:fld id="{1EC248AB-E565-412B-9D95-9B07D6A4F3F3}" type="slidenum">
              <a:rPr lang="en-GB" b="1" smtClean="0">
                <a:solidFill>
                  <a:schemeClr val="tx1"/>
                </a:solidFill>
              </a:rPr>
              <a:pPr/>
              <a:t>12</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9677" y="89200"/>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0" y="1136301"/>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6" y="102796"/>
            <a:ext cx="1207008" cy="10335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B4AA74D5-EEB5-ACA7-B0A9-CA597FB06CD6}"/>
              </a:ext>
            </a:extLst>
          </p:cNvPr>
          <p:cNvGraphicFramePr/>
          <p:nvPr>
            <p:extLst>
              <p:ext uri="{D42A27DB-BD31-4B8C-83A1-F6EECF244321}">
                <p14:modId xmlns:p14="http://schemas.microsoft.com/office/powerpoint/2010/main" val="2668051028"/>
              </p:ext>
            </p:extLst>
          </p:nvPr>
        </p:nvGraphicFramePr>
        <p:xfrm>
          <a:off x="1187624" y="1830834"/>
          <a:ext cx="6336702" cy="374650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32402071-8107-B59F-B158-1B399FCD2EB6}"/>
              </a:ext>
            </a:extLst>
          </p:cNvPr>
          <p:cNvSpPr txBox="1"/>
          <p:nvPr/>
        </p:nvSpPr>
        <p:spPr>
          <a:xfrm>
            <a:off x="1602131" y="5830176"/>
            <a:ext cx="6192687" cy="336118"/>
          </a:xfrm>
          <a:prstGeom prst="rect">
            <a:avLst/>
          </a:prstGeom>
          <a:noFill/>
        </p:spPr>
        <p:txBody>
          <a:bodyPr wrap="square">
            <a:spAutoFit/>
          </a:bodyPr>
          <a:lstStyle/>
          <a:p>
            <a:pPr algn="ctr">
              <a:lnSpc>
                <a:spcPct val="150000"/>
              </a:lnSpc>
            </a:pPr>
            <a:r>
              <a:rPr lang="en-US" sz="1200" i="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Fig 3: Comparison of Various Deep Learning Models on Satellite Dataset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19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53014-8BD9-CF66-7B9E-BB41174865AD}"/>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B6AC95B0-B6D1-14B7-D7D0-3D8F9EA12627}"/>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B834DD84-CE9D-6AE3-71D1-03A0806FADCF}"/>
              </a:ext>
            </a:extLst>
          </p:cNvPr>
          <p:cNvSpPr>
            <a:spLocks noGrp="1"/>
          </p:cNvSpPr>
          <p:nvPr>
            <p:ph idx="1"/>
          </p:nvPr>
        </p:nvSpPr>
        <p:spPr>
          <a:xfrm>
            <a:off x="457200" y="1600200"/>
            <a:ext cx="8229600" cy="472980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60F8677-25BE-DC76-09E5-C1F4B70F4083}"/>
              </a:ext>
            </a:extLst>
          </p:cNvPr>
          <p:cNvSpPr>
            <a:spLocks noGrp="1"/>
          </p:cNvSpPr>
          <p:nvPr>
            <p:ph type="sldNum" sz="quarter" idx="12"/>
          </p:nvPr>
        </p:nvSpPr>
        <p:spPr/>
        <p:txBody>
          <a:bodyPr/>
          <a:lstStyle/>
          <a:p>
            <a:fld id="{1EC248AB-E565-412B-9D95-9B07D6A4F3F3}" type="slidenum">
              <a:rPr lang="en-GB" b="1" smtClean="0">
                <a:solidFill>
                  <a:schemeClr val="tx1"/>
                </a:solidFill>
              </a:rPr>
              <a:pPr/>
              <a:t>13</a:t>
            </a:fld>
            <a:endParaRPr lang="en-GB" b="1" dirty="0">
              <a:solidFill>
                <a:schemeClr val="tx1"/>
              </a:solidFill>
            </a:endParaRPr>
          </a:p>
        </p:txBody>
      </p:sp>
      <p:pic>
        <p:nvPicPr>
          <p:cNvPr id="2097159" name="Picture 6">
            <a:extLst>
              <a:ext uri="{FF2B5EF4-FFF2-40B4-BE49-F238E27FC236}">
                <a16:creationId xmlns:a16="http://schemas.microsoft.com/office/drawing/2014/main" id="{4152509D-4665-3663-64C3-97834F8ECA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2317" y="2759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05B08BF4-F3CC-C44C-81D2-8FFED1FAF1FF}"/>
              </a:ext>
            </a:extLst>
          </p:cNvPr>
          <p:cNvSpPr txBox="1">
            <a:spLocks noChangeArrowheads="1"/>
          </p:cNvSpPr>
          <p:nvPr/>
        </p:nvSpPr>
        <p:spPr bwMode="auto">
          <a:xfrm>
            <a:off x="-10344"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9082A4C0-47AA-F993-F89D-973ED90D3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8336" y="15137"/>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6F2719-467C-1191-3210-61638D8D2720}"/>
              </a:ext>
            </a:extLst>
          </p:cNvPr>
          <p:cNvPicPr>
            <a:picLocks noChangeAspect="1"/>
          </p:cNvPicPr>
          <p:nvPr/>
        </p:nvPicPr>
        <p:blipFill>
          <a:blip r:embed="rId5"/>
          <a:stretch>
            <a:fillRect/>
          </a:stretch>
        </p:blipFill>
        <p:spPr>
          <a:xfrm>
            <a:off x="963544" y="1573852"/>
            <a:ext cx="7092280" cy="4510840"/>
          </a:xfrm>
          <a:prstGeom prst="rect">
            <a:avLst/>
          </a:prstGeom>
        </p:spPr>
      </p:pic>
      <p:sp>
        <p:nvSpPr>
          <p:cNvPr id="6" name="TextBox 5">
            <a:extLst>
              <a:ext uri="{FF2B5EF4-FFF2-40B4-BE49-F238E27FC236}">
                <a16:creationId xmlns:a16="http://schemas.microsoft.com/office/drawing/2014/main" id="{A355A6AB-C1C1-4B89-34BA-C2451D0206D3}"/>
              </a:ext>
            </a:extLst>
          </p:cNvPr>
          <p:cNvSpPr txBox="1"/>
          <p:nvPr/>
        </p:nvSpPr>
        <p:spPr>
          <a:xfrm>
            <a:off x="1039560" y="6145336"/>
            <a:ext cx="6488776" cy="276999"/>
          </a:xfrm>
          <a:prstGeom prst="rect">
            <a:avLst/>
          </a:prstGeom>
          <a:noFill/>
        </p:spPr>
        <p:txBody>
          <a:bodyPr wrap="square" rtlCol="0">
            <a:spAutoFit/>
          </a:bodyPr>
          <a:lstStyle/>
          <a:p>
            <a:pPr algn="ctr"/>
            <a:r>
              <a:rPr lang="en-US" sz="1200" i="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Fig.4 :Sample Cyclone Images with Actual vs Predicted Intensities</a:t>
            </a:r>
            <a:endParaRPr lang="en-IN" sz="1200" dirty="0"/>
          </a:p>
        </p:txBody>
      </p:sp>
    </p:spTree>
    <p:extLst>
      <p:ext uri="{BB962C8B-B14F-4D97-AF65-F5344CB8AC3E}">
        <p14:creationId xmlns:p14="http://schemas.microsoft.com/office/powerpoint/2010/main" val="38788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90CF43-E667-9292-9B30-EDABBEEB31B6}"/>
              </a:ext>
            </a:extLst>
          </p:cNvPr>
          <p:cNvSpPr>
            <a:spLocks noGrp="1"/>
          </p:cNvSpPr>
          <p:nvPr>
            <p:ph type="sldNum" sz="quarter" idx="12"/>
          </p:nvPr>
        </p:nvSpPr>
        <p:spPr/>
        <p:txBody>
          <a:bodyPr/>
          <a:lstStyle/>
          <a:p>
            <a:fld id="{1EC248AB-E565-412B-9D95-9B07D6A4F3F3}" type="slidenum">
              <a:rPr lang="en-GB" smtClean="0"/>
              <a:pPr/>
              <a:t>14</a:t>
            </a:fld>
            <a:endParaRPr lang="en-GB"/>
          </a:p>
        </p:txBody>
      </p:sp>
      <p:sp>
        <p:nvSpPr>
          <p:cNvPr id="13" name="Rectangle 5">
            <a:extLst>
              <a:ext uri="{FF2B5EF4-FFF2-40B4-BE49-F238E27FC236}">
                <a16:creationId xmlns:a16="http://schemas.microsoft.com/office/drawing/2014/main" id="{84F31264-C76B-B5F8-C67A-9E94C96072EC}"/>
              </a:ext>
            </a:extLst>
          </p:cNvPr>
          <p:cNvSpPr>
            <a:spLocks noGrp="1" noChangeArrowheads="1"/>
          </p:cNvSpPr>
          <p:nvPr>
            <p:ph type="title"/>
          </p:nvPr>
        </p:nvSpPr>
        <p:spPr>
          <a:xfrm>
            <a:off x="457200" y="79013"/>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14" name="TextBox 7">
            <a:extLst>
              <a:ext uri="{FF2B5EF4-FFF2-40B4-BE49-F238E27FC236}">
                <a16:creationId xmlns:a16="http://schemas.microsoft.com/office/drawing/2014/main" id="{263B722D-7FD4-0A06-5E60-9A1404BFD3C2}"/>
              </a:ext>
            </a:extLst>
          </p:cNvPr>
          <p:cNvSpPr txBox="1">
            <a:spLocks noChangeArrowheads="1"/>
          </p:cNvSpPr>
          <p:nvPr/>
        </p:nvSpPr>
        <p:spPr bwMode="auto">
          <a:xfrm>
            <a:off x="-1" y="1080109"/>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5" name="Picture 6">
            <a:extLst>
              <a:ext uri="{FF2B5EF4-FFF2-40B4-BE49-F238E27FC236}">
                <a16:creationId xmlns:a16="http://schemas.microsoft.com/office/drawing/2014/main" id="{A422ABA9-CB42-42A9-36BD-7992BEF604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10803" y="55400"/>
            <a:ext cx="1202454" cy="1015913"/>
          </a:xfrm>
          <a:prstGeom prst="rect">
            <a:avLst/>
          </a:prstGeom>
          <a:noFill/>
          <a:ln w="9525">
            <a:noFill/>
            <a:miter lim="800000"/>
            <a:headEnd/>
            <a:tailEnd/>
          </a:ln>
        </p:spPr>
      </p:pic>
      <p:pic>
        <p:nvPicPr>
          <p:cNvPr id="16" name="Picture 3" descr="C:\Users\admin\Desktop\download.png">
            <a:extLst>
              <a:ext uri="{FF2B5EF4-FFF2-40B4-BE49-F238E27FC236}">
                <a16:creationId xmlns:a16="http://schemas.microsoft.com/office/drawing/2014/main" id="{4115FB1E-9FC2-8BBB-BF70-F0BDFE8FE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5383" y="4660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17">
            <a:extLst>
              <a:ext uri="{FF2B5EF4-FFF2-40B4-BE49-F238E27FC236}">
                <a16:creationId xmlns:a16="http://schemas.microsoft.com/office/drawing/2014/main" id="{F8EAEE33-D37B-80AC-D53A-60079A4AED4F}"/>
              </a:ext>
            </a:extLst>
          </p:cNvPr>
          <p:cNvSpPr>
            <a:spLocks noGrp="1"/>
          </p:cNvSpPr>
          <p:nvPr>
            <p:ph idx="1"/>
          </p:nvPr>
        </p:nvSpPr>
        <p:spPr>
          <a:xfrm>
            <a:off x="363029" y="1473443"/>
            <a:ext cx="8229600" cy="4525963"/>
          </a:xfrm>
        </p:spPr>
        <p:txBody>
          <a:bodyPr>
            <a:normAutofit/>
          </a:bodyPr>
          <a:lstStyle/>
          <a:p>
            <a:pPr>
              <a:buNone/>
            </a:pPr>
            <a:r>
              <a:rPr lang="en-IN" sz="1800" b="1" dirty="0">
                <a:latin typeface="Times New Roman" panose="02020603050405020304" pitchFamily="18" charset="0"/>
                <a:cs typeface="Times New Roman" panose="02020603050405020304" pitchFamily="18" charset="0"/>
              </a:rPr>
              <a:t>Web application :</a:t>
            </a:r>
            <a:br>
              <a:rPr lang="en-IN" sz="1700" b="1" dirty="0">
                <a:latin typeface="Times New Roman" panose="02020603050405020304" pitchFamily="18" charset="0"/>
                <a:cs typeface="Times New Roman" panose="02020603050405020304" pitchFamily="18" charset="0"/>
              </a:rPr>
            </a:br>
            <a:endParaRPr lang="en-IN" sz="1700"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B3E12324-755F-BD43-5FFE-5E9360827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61" y="2034405"/>
            <a:ext cx="7972636" cy="3873830"/>
          </a:xfrm>
          <a:prstGeom prst="rect">
            <a:avLst/>
          </a:prstGeom>
        </p:spPr>
      </p:pic>
      <p:sp>
        <p:nvSpPr>
          <p:cNvPr id="2" name="TextBox 1">
            <a:extLst>
              <a:ext uri="{FF2B5EF4-FFF2-40B4-BE49-F238E27FC236}">
                <a16:creationId xmlns:a16="http://schemas.microsoft.com/office/drawing/2014/main" id="{1F0966A2-5F40-CAE1-3604-5615CA4D80C2}"/>
              </a:ext>
            </a:extLst>
          </p:cNvPr>
          <p:cNvSpPr txBox="1"/>
          <p:nvPr/>
        </p:nvSpPr>
        <p:spPr>
          <a:xfrm>
            <a:off x="3246802" y="6166224"/>
            <a:ext cx="2650395" cy="276999"/>
          </a:xfrm>
          <a:prstGeom prst="rect">
            <a:avLst/>
          </a:prstGeom>
          <a:noFill/>
        </p:spPr>
        <p:txBody>
          <a:bodyPr wrap="square" rtlCol="0">
            <a:spAutoFit/>
          </a:bodyPr>
          <a:lstStyle/>
          <a:p>
            <a:r>
              <a:rPr lang="en-US" sz="1200" i="1" dirty="0">
                <a:solidFill>
                  <a:srgbClr val="595959"/>
                </a:solidFill>
                <a:effectLst/>
                <a:latin typeface="Times New Roman" panose="02020603050405020304" pitchFamily="18" charset="0"/>
                <a:ea typeface="Times New Roman" panose="02020603050405020304" pitchFamily="18" charset="0"/>
              </a:rPr>
              <a:t>          Fig.</a:t>
            </a:r>
            <a:r>
              <a:rPr lang="en-US" sz="1200" i="1" dirty="0">
                <a:solidFill>
                  <a:srgbClr val="595959"/>
                </a:solidFill>
                <a:latin typeface="Times New Roman" panose="02020603050405020304" pitchFamily="18" charset="0"/>
                <a:ea typeface="Times New Roman" panose="02020603050405020304" pitchFamily="18" charset="0"/>
              </a:rPr>
              <a:t>5</a:t>
            </a:r>
            <a:r>
              <a:rPr lang="en-US" sz="1200" i="1" dirty="0">
                <a:solidFill>
                  <a:srgbClr val="595959"/>
                </a:solidFill>
                <a:effectLst/>
                <a:latin typeface="Times New Roman" panose="02020603050405020304" pitchFamily="18" charset="0"/>
                <a:ea typeface="Times New Roman" panose="02020603050405020304" pitchFamily="18" charset="0"/>
              </a:rPr>
              <a:t>: Main web </a:t>
            </a:r>
            <a:r>
              <a:rPr lang="en-US" sz="1200" i="1" dirty="0">
                <a:solidFill>
                  <a:srgbClr val="595959"/>
                </a:solidFill>
                <a:latin typeface="Times New Roman" panose="02020603050405020304" pitchFamily="18" charset="0"/>
                <a:ea typeface="Times New Roman" panose="02020603050405020304" pitchFamily="18" charset="0"/>
              </a:rPr>
              <a:t>interface </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921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E9E4C-21C6-9990-E691-53CB71E99FE3}"/>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26E206F7-DFC9-B92C-744B-8546BC0CF9A6}"/>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B4D65049-4C3B-BEB4-1E92-AEC69FB36A08}"/>
              </a:ext>
            </a:extLst>
          </p:cNvPr>
          <p:cNvSpPr>
            <a:spLocks noGrp="1"/>
          </p:cNvSpPr>
          <p:nvPr>
            <p:ph idx="1"/>
          </p:nvPr>
        </p:nvSpPr>
        <p:spPr>
          <a:xfrm>
            <a:off x="457200" y="1600200"/>
            <a:ext cx="8229600" cy="472980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D8EE28B-B6CE-E68F-7A09-E58E2240112D}"/>
              </a:ext>
            </a:extLst>
          </p:cNvPr>
          <p:cNvSpPr>
            <a:spLocks noGrp="1"/>
          </p:cNvSpPr>
          <p:nvPr>
            <p:ph type="sldNum" sz="quarter" idx="12"/>
          </p:nvPr>
        </p:nvSpPr>
        <p:spPr/>
        <p:txBody>
          <a:bodyPr/>
          <a:lstStyle/>
          <a:p>
            <a:fld id="{1EC248AB-E565-412B-9D95-9B07D6A4F3F3}" type="slidenum">
              <a:rPr lang="en-GB" b="1" smtClean="0">
                <a:solidFill>
                  <a:schemeClr val="tx1"/>
                </a:solidFill>
              </a:rPr>
              <a:pPr/>
              <a:t>15</a:t>
            </a:fld>
            <a:endParaRPr lang="en-GB" b="1" dirty="0">
              <a:solidFill>
                <a:schemeClr val="tx1"/>
              </a:solidFill>
            </a:endParaRPr>
          </a:p>
        </p:txBody>
      </p:sp>
      <p:pic>
        <p:nvPicPr>
          <p:cNvPr id="2097159" name="Picture 6">
            <a:extLst>
              <a:ext uri="{FF2B5EF4-FFF2-40B4-BE49-F238E27FC236}">
                <a16:creationId xmlns:a16="http://schemas.microsoft.com/office/drawing/2014/main" id="{477C95DB-4D21-55DC-49D4-A3C290204C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83120"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36940DFD-4E25-B35A-2388-E4823C4199A9}"/>
              </a:ext>
            </a:extLst>
          </p:cNvPr>
          <p:cNvSpPr txBox="1">
            <a:spLocks noChangeArrowheads="1"/>
          </p:cNvSpPr>
          <p:nvPr/>
        </p:nvSpPr>
        <p:spPr bwMode="auto">
          <a:xfrm>
            <a:off x="-10344" y="1061163"/>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CF653CCF-CA81-7E07-5FB9-FF834638A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8272" y="34405"/>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27331F-399A-9B53-7A33-027129563EBA}"/>
              </a:ext>
            </a:extLst>
          </p:cNvPr>
          <p:cNvPicPr>
            <a:picLocks noChangeAspect="1"/>
          </p:cNvPicPr>
          <p:nvPr/>
        </p:nvPicPr>
        <p:blipFill>
          <a:blip r:embed="rId5"/>
          <a:stretch>
            <a:fillRect/>
          </a:stretch>
        </p:blipFill>
        <p:spPr>
          <a:xfrm>
            <a:off x="368156" y="1459151"/>
            <a:ext cx="4558523" cy="2431212"/>
          </a:xfrm>
          <a:prstGeom prst="rect">
            <a:avLst/>
          </a:prstGeom>
        </p:spPr>
      </p:pic>
      <p:pic>
        <p:nvPicPr>
          <p:cNvPr id="7" name="Picture 6">
            <a:extLst>
              <a:ext uri="{FF2B5EF4-FFF2-40B4-BE49-F238E27FC236}">
                <a16:creationId xmlns:a16="http://schemas.microsoft.com/office/drawing/2014/main" id="{D2CA20EC-3220-A74A-6B9C-72B43A9316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9236" y="3898790"/>
            <a:ext cx="4567443" cy="2431212"/>
          </a:xfrm>
          <a:prstGeom prst="rect">
            <a:avLst/>
          </a:prstGeom>
        </p:spPr>
      </p:pic>
      <p:sp>
        <p:nvSpPr>
          <p:cNvPr id="8" name="TextBox 7">
            <a:extLst>
              <a:ext uri="{FF2B5EF4-FFF2-40B4-BE49-F238E27FC236}">
                <a16:creationId xmlns:a16="http://schemas.microsoft.com/office/drawing/2014/main" id="{9E4DF67B-797C-667E-AED7-7BBD61CF46B4}"/>
              </a:ext>
            </a:extLst>
          </p:cNvPr>
          <p:cNvSpPr txBox="1"/>
          <p:nvPr/>
        </p:nvSpPr>
        <p:spPr>
          <a:xfrm>
            <a:off x="5351397" y="2195736"/>
            <a:ext cx="3613091" cy="2677656"/>
          </a:xfrm>
          <a:prstGeom prst="rect">
            <a:avLst/>
          </a:prstGeom>
          <a:noFill/>
        </p:spPr>
        <p:txBody>
          <a:bodyPr wrap="square" rtlCol="0">
            <a:spAutoFit/>
          </a:bodyPr>
          <a:lstStyle/>
          <a:p>
            <a:pPr algn="just">
              <a:buNone/>
            </a:pPr>
            <a:r>
              <a:rPr lang="en-US" sz="1400" dirty="0">
                <a:latin typeface="Times New Roman" panose="02020603050405020304" pitchFamily="18" charset="0"/>
                <a:cs typeface="Times New Roman" panose="02020603050405020304" pitchFamily="18" charset="0"/>
              </a:rPr>
              <a:t>A user-friendly web interface was developed to visualize real-time cyclone intensity predictions.</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Built using HTML, CSS, and JavaScript for a responsive frontend.</a:t>
            </a: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Integrated with a </a:t>
            </a:r>
            <a:r>
              <a:rPr lang="en-US" sz="1400" dirty="0" err="1">
                <a:latin typeface="Times New Roman" panose="02020603050405020304" pitchFamily="18" charset="0"/>
                <a:cs typeface="Times New Roman" panose="02020603050405020304" pitchFamily="18" charset="0"/>
              </a:rPr>
              <a:t>FastAPI</a:t>
            </a:r>
            <a:r>
              <a:rPr lang="en-US" sz="1400" dirty="0">
                <a:latin typeface="Times New Roman" panose="02020603050405020304" pitchFamily="18" charset="0"/>
                <a:cs typeface="Times New Roman" panose="02020603050405020304" pitchFamily="18" charset="0"/>
              </a:rPr>
              <a:t> backend for handling prediction requests.</a:t>
            </a: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Users can upload satellite images and view intensity estimates instantly.</a:t>
            </a: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system is currently deployed on localhost for testing and demonstration.</a:t>
            </a:r>
          </a:p>
        </p:txBody>
      </p:sp>
      <p:sp>
        <p:nvSpPr>
          <p:cNvPr id="4" name="TextBox 3">
            <a:extLst>
              <a:ext uri="{FF2B5EF4-FFF2-40B4-BE49-F238E27FC236}">
                <a16:creationId xmlns:a16="http://schemas.microsoft.com/office/drawing/2014/main" id="{DA3BB66A-7E56-B7DE-F08C-8499902B1BD5}"/>
              </a:ext>
            </a:extLst>
          </p:cNvPr>
          <p:cNvSpPr txBox="1"/>
          <p:nvPr/>
        </p:nvSpPr>
        <p:spPr>
          <a:xfrm>
            <a:off x="158681" y="6471051"/>
            <a:ext cx="4968552" cy="276999"/>
          </a:xfrm>
          <a:prstGeom prst="rect">
            <a:avLst/>
          </a:prstGeom>
          <a:noFill/>
        </p:spPr>
        <p:txBody>
          <a:bodyPr wrap="square" rtlCol="0">
            <a:spAutoFit/>
          </a:bodyPr>
          <a:lstStyle/>
          <a:p>
            <a:r>
              <a:rPr lang="en-US" sz="1200" i="1" dirty="0">
                <a:solidFill>
                  <a:srgbClr val="595959"/>
                </a:solidFill>
                <a:effectLst/>
                <a:latin typeface="Times New Roman" panose="02020603050405020304" pitchFamily="18" charset="0"/>
                <a:ea typeface="Times New Roman" panose="02020603050405020304" pitchFamily="18" charset="0"/>
              </a:rPr>
              <a:t>Fig.6 : </a:t>
            </a:r>
            <a:r>
              <a:rPr lang="en-US" sz="1200" i="1" dirty="0">
                <a:solidFill>
                  <a:srgbClr val="595959"/>
                </a:solidFill>
                <a:latin typeface="Times New Roman" panose="02020603050405020304" pitchFamily="18" charset="0"/>
                <a:ea typeface="Times New Roman" panose="02020603050405020304" pitchFamily="18" charset="0"/>
              </a:rPr>
              <a:t>Specified </a:t>
            </a:r>
            <a:r>
              <a:rPr lang="en-US" sz="1200" i="1" dirty="0">
                <a:solidFill>
                  <a:srgbClr val="595959"/>
                </a:solidFill>
                <a:effectLst/>
                <a:latin typeface="Times New Roman" panose="02020603050405020304" pitchFamily="18" charset="0"/>
                <a:ea typeface="Times New Roman" panose="02020603050405020304" pitchFamily="18" charset="0"/>
              </a:rPr>
              <a:t>web page for </a:t>
            </a:r>
            <a:r>
              <a:rPr lang="en-US" sz="1200" i="1" dirty="0" err="1">
                <a:solidFill>
                  <a:srgbClr val="595959"/>
                </a:solidFill>
                <a:effectLst/>
                <a:latin typeface="Times New Roman" panose="02020603050405020304" pitchFamily="18" charset="0"/>
                <a:ea typeface="Times New Roman" panose="02020603050405020304" pitchFamily="18" charset="0"/>
              </a:rPr>
              <a:t>Cylone</a:t>
            </a:r>
            <a:r>
              <a:rPr lang="en-US" sz="1200" i="1" dirty="0">
                <a:solidFill>
                  <a:srgbClr val="595959"/>
                </a:solidFill>
                <a:effectLst/>
                <a:latin typeface="Times New Roman" panose="02020603050405020304" pitchFamily="18" charset="0"/>
                <a:ea typeface="Times New Roman" panose="02020603050405020304" pitchFamily="18" charset="0"/>
              </a:rPr>
              <a:t> Intensity Estimation</a:t>
            </a:r>
            <a:endParaRPr lang="en-IN" sz="1200" dirty="0"/>
          </a:p>
        </p:txBody>
      </p:sp>
    </p:spTree>
    <p:extLst>
      <p:ext uri="{BB962C8B-B14F-4D97-AF65-F5344CB8AC3E}">
        <p14:creationId xmlns:p14="http://schemas.microsoft.com/office/powerpoint/2010/main" val="187614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21D0F-E5B6-98A2-DDDB-1827128D0A63}"/>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87E2547A-EF81-B56E-688F-5F80820AC9D1}"/>
              </a:ext>
            </a:extLst>
          </p:cNvPr>
          <p:cNvSpPr>
            <a:spLocks noGrp="1" noChangeArrowheads="1"/>
          </p:cNvSpPr>
          <p:nvPr>
            <p:ph type="title"/>
          </p:nvPr>
        </p:nvSpPr>
        <p:spPr>
          <a:xfrm>
            <a:off x="470241" y="142205"/>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8DD00E2C-CB1A-91AD-59AE-8B5F48BB52A1}"/>
              </a:ext>
            </a:extLst>
          </p:cNvPr>
          <p:cNvSpPr>
            <a:spLocks noGrp="1"/>
          </p:cNvSpPr>
          <p:nvPr>
            <p:ph idx="1"/>
          </p:nvPr>
        </p:nvSpPr>
        <p:spPr>
          <a:xfrm>
            <a:off x="398152" y="1543067"/>
            <a:ext cx="8229600" cy="313160"/>
          </a:xfrm>
        </p:spPr>
        <p:txBody>
          <a:bodyPr>
            <a:normAutofit fontScale="92500" lnSpcReduction="20000"/>
          </a:bodyPr>
          <a:lstStyle/>
          <a:p>
            <a:pPr marL="0" indent="0">
              <a:spcBef>
                <a:spcPts val="45"/>
              </a:spcBef>
              <a:buNone/>
            </a:pPr>
            <a:r>
              <a:rPr lang="en-US" sz="1900" b="1" spc="-5" dirty="0">
                <a:solidFill>
                  <a:srgbClr val="000000"/>
                </a:solidFill>
                <a:effectLst/>
                <a:latin typeface="Times New Roman" panose="02020603050405020304" pitchFamily="18" charset="0"/>
                <a:ea typeface="Times New Roman" panose="02020603050405020304" pitchFamily="18" charset="0"/>
              </a:rPr>
              <a:t>Conclusion : </a:t>
            </a:r>
            <a:endParaRPr lang="en-IN" sz="1900" spc="-5" dirty="0">
              <a:effectLst/>
              <a:latin typeface="Times New Roman" panose="02020603050405020304" pitchFamily="18" charset="0"/>
              <a:ea typeface="Times New Roman" panose="02020603050405020304" pitchFamily="18" charset="0"/>
            </a:endParaRPr>
          </a:p>
          <a:p>
            <a:pPr marL="0" indent="0">
              <a:spcBef>
                <a:spcPts val="45"/>
              </a:spcBef>
              <a:spcAft>
                <a:spcPts val="0"/>
              </a:spcAft>
              <a:buNone/>
            </a:pPr>
            <a:endParaRPr lang="en-IN" sz="1400" b="1"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91CA4AB-544C-B50C-98E5-31119EAF7C69}"/>
              </a:ext>
            </a:extLst>
          </p:cNvPr>
          <p:cNvSpPr>
            <a:spLocks noGrp="1"/>
          </p:cNvSpPr>
          <p:nvPr>
            <p:ph type="sldNum" sz="quarter" idx="12"/>
          </p:nvPr>
        </p:nvSpPr>
        <p:spPr>
          <a:xfrm>
            <a:off x="6553200" y="6583362"/>
            <a:ext cx="2133600" cy="230014"/>
          </a:xfrm>
        </p:spPr>
        <p:txBody>
          <a:bodyPr/>
          <a:lstStyle/>
          <a:p>
            <a:fld id="{1EC248AB-E565-412B-9D95-9B07D6A4F3F3}" type="slidenum">
              <a:rPr lang="en-GB" b="1" smtClean="0">
                <a:solidFill>
                  <a:schemeClr val="tx1"/>
                </a:solidFill>
              </a:rPr>
              <a:pPr/>
              <a:t>16</a:t>
            </a:fld>
            <a:endParaRPr lang="en-GB" b="1" dirty="0">
              <a:solidFill>
                <a:schemeClr val="tx1"/>
              </a:solidFill>
            </a:endParaRPr>
          </a:p>
        </p:txBody>
      </p:sp>
      <p:pic>
        <p:nvPicPr>
          <p:cNvPr id="2097159" name="Picture 6">
            <a:extLst>
              <a:ext uri="{FF2B5EF4-FFF2-40B4-BE49-F238E27FC236}">
                <a16:creationId xmlns:a16="http://schemas.microsoft.com/office/drawing/2014/main" id="{331986AF-EF22-844F-4AFD-FA4968A777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64247" y="78061"/>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9513BA3E-796F-1ED1-8E13-3B84FC0D8A5E}"/>
              </a:ext>
            </a:extLst>
          </p:cNvPr>
          <p:cNvSpPr txBox="1">
            <a:spLocks noChangeArrowheads="1"/>
          </p:cNvSpPr>
          <p:nvPr/>
        </p:nvSpPr>
        <p:spPr bwMode="auto">
          <a:xfrm>
            <a:off x="0" y="1153512"/>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93C77535-5DBB-5469-D693-DCE3E492B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4913" y="113385"/>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3B87AF-2522-C8FE-DB9C-B7D9194D7EBB}"/>
              </a:ext>
            </a:extLst>
          </p:cNvPr>
          <p:cNvSpPr txBox="1"/>
          <p:nvPr/>
        </p:nvSpPr>
        <p:spPr>
          <a:xfrm>
            <a:off x="398152" y="2008004"/>
            <a:ext cx="8088200" cy="2246769"/>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The developed cyclone intensity prediction model effectively combines Vision Transformer (</a:t>
            </a:r>
            <a:r>
              <a:rPr lang="en-US" sz="1400" dirty="0" err="1">
                <a:latin typeface="Times New Roman" panose="02020603050405020304" pitchFamily="18" charset="0"/>
                <a:cs typeface="Times New Roman" panose="02020603050405020304" pitchFamily="18" charset="0"/>
              </a:rPr>
              <a:t>ViT</a:t>
            </a:r>
            <a:r>
              <a:rPr lang="en-US" sz="1400" dirty="0">
                <a:latin typeface="Times New Roman" panose="02020603050405020304" pitchFamily="18" charset="0"/>
                <a:cs typeface="Times New Roman" panose="02020603050405020304" pitchFamily="18" charset="0"/>
              </a:rPr>
              <a:t>) for feature extraction and </a:t>
            </a:r>
            <a:r>
              <a:rPr lang="en-US" sz="1400" dirty="0" err="1">
                <a:latin typeface="Times New Roman" panose="02020603050405020304" pitchFamily="18" charset="0"/>
                <a:cs typeface="Times New Roman" panose="02020603050405020304" pitchFamily="18" charset="0"/>
              </a:rPr>
              <a:t>ConvLSTM</a:t>
            </a:r>
            <a:r>
              <a:rPr lang="en-US" sz="1400" dirty="0">
                <a:latin typeface="Times New Roman" panose="02020603050405020304" pitchFamily="18" charset="0"/>
                <a:cs typeface="Times New Roman" panose="02020603050405020304" pitchFamily="18" charset="0"/>
              </a:rPr>
              <a:t> for temporal analysis, ensuring accurate and reliable results. By leveraging Raw Cyclone Imagery , the model enhances real-time monitoring capabilities, which are crucial for early warning systems. The integration of key features such as optical flow, Cloud Asymmetry Index (CAI), and Cold Cloud Top Variation (CCTV) further improves the model's performance. The predicted intensity values, measured in knots, closely align with real-world observations, highlighting the model’s accuracy and effectiveness. This solution holds significant potential for meteorological departments, disaster management authorities, and researchers, offering a robust tool to mitigate cyclone risks. Future enhancements may focus on incorporating additional weather data sources, improving model resilience, and strengthening real-time prediction capabilities, ultimately contributing to better preparedness and disaster response strategies.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848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46856" y="165142"/>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a:xfrm>
            <a:off x="323528" y="1556792"/>
            <a:ext cx="8496944" cy="365125"/>
          </a:xfrm>
        </p:spPr>
        <p:txBody>
          <a:bodyPr>
            <a:normAutofit fontScale="25000" lnSpcReduction="20000"/>
          </a:bodyPr>
          <a:lstStyle/>
          <a:p>
            <a:pPr marL="457200" lvl="1" indent="0">
              <a:spcBef>
                <a:spcPts val="445"/>
              </a:spcBef>
              <a:spcAft>
                <a:spcPts val="0"/>
              </a:spcAft>
              <a:buNone/>
              <a:tabLst>
                <a:tab pos="330835" algn="l"/>
              </a:tabLst>
            </a:pPr>
            <a:r>
              <a:rPr lang="en-US" sz="7200" b="1"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p>
          <a:p>
            <a:pPr marL="220980" indent="0" algn="just">
              <a:lnSpc>
                <a:spcPct val="150000"/>
              </a:lnSpc>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Manil</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Maskey,</a:t>
            </a:r>
            <a:r>
              <a:rPr lang="en-US" sz="5600" spc="5" dirty="0" err="1">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Deepti</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Learning-based</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Tropical</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Cyclone</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56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tensity Estimation System,” JOURNAL OF SELECTED TOPICS IN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APPLIED</a:t>
            </a:r>
            <a:r>
              <a:rPr lang="en-US" sz="56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EARTH</a:t>
            </a:r>
            <a:r>
              <a:rPr lang="en-US" sz="56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OBSERVATIONS</a:t>
            </a:r>
            <a:r>
              <a:rPr lang="en-US" sz="56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REMOTE</a:t>
            </a:r>
            <a:r>
              <a:rPr lang="en-US" sz="56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SENSING,</a:t>
            </a:r>
            <a:r>
              <a:rPr lang="en-US" sz="56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Narendra Babu Alur,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Supraja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K.S.V,Praneetha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A,Manoj</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G.,Kota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Lokesh</a:t>
            </a:r>
            <a:r>
              <a:rPr lang="en-US" sz="5600" spc="-1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Sivarama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Sreekari</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Brahmanandam</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P. S., ”A DEEP LEARNING</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MODEL FOR EFFECTIVE CYCLONE INTENSITY ESTIMATION,”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Journal</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Engineering,</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Management</a:t>
            </a:r>
            <a:r>
              <a:rPr lang="en-US" sz="56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Vols.</a:t>
            </a:r>
            <a:r>
              <a:rPr lang="en-US" sz="56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 02, No. 03 (2024) 161-160, doi:10.61552/JEMIT.2024.03.007 -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http://jemit.aspur.rs,</a:t>
            </a:r>
            <a:r>
              <a:rPr lang="en-US" sz="5600" u="none" strike="noStrike" spc="70"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25"/>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D. Yella Krishna, 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Praveen,Ch</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Sathvika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,Ch. NVD Navya, ”Cyclone</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Intensity</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Estimation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J.</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Electrical</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5"/>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Santoshi</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Borapareddy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Susrutha</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Morishetty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Charitha</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Boda</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K.Swathi</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”Storm-Net: Advancing Cyclone Intensity Forecasting with</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 Learning on INSAT 3D IR Imagery,”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Grenze</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International Journal</a:t>
            </a:r>
            <a:r>
              <a:rPr lang="en-US" sz="5600" spc="-1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Engineering</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US" sz="5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5"/>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Harshal</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Namdeorao</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Dharpure</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Tejal</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Sudhakarrao</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Mohod</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Radhika</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Vinod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Malani,Janhavi</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Chandak, Atharva Shekhar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Belge</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Preet Ravin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Ambadkar</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Prof Ankita Pande, ”Deep Learning-Based Cyclone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Inten</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sity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Estimation Using INSAT-3D IR Imagery: A Comparative Study,”</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International</a:t>
            </a:r>
            <a:r>
              <a:rPr lang="en-US" sz="5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Journal</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Research</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Publication</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Reviews,,</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Vols.</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5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56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5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5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4359-4365,</a:t>
            </a:r>
            <a:r>
              <a:rPr lang="en-US" sz="5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3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Abhijna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K C, B G Shreyas, Bhargavi, Dhanush Gowda S, Dr. Madhu-</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mala R B, ”Cyclone Intensity Estimation Using INSAT-3D IR Imagery</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IJARIIE,</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Vols.</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Vol-9</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Issue-1,</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17</a:t>
            </a:fld>
            <a:endParaRPr lang="en-GB" b="1" dirty="0">
              <a:solidFill>
                <a:schemeClr val="tx1"/>
              </a:solidFill>
            </a:endParaRPr>
          </a:p>
        </p:txBody>
      </p:sp>
      <p:pic>
        <p:nvPicPr>
          <p:cNvPr id="2097159"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75470"/>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0" y="1138865"/>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7260" y="105360"/>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790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57200" y="143068"/>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a:xfrm>
            <a:off x="457200" y="1673044"/>
            <a:ext cx="8229600" cy="4683306"/>
          </a:xfrm>
        </p:spPr>
        <p:txBody>
          <a:bodyPr>
            <a:normAutofit fontScale="25000" lnSpcReduction="20000"/>
          </a:bodyPr>
          <a:lstStyle/>
          <a:p>
            <a:pPr marL="220980" indent="0" algn="just">
              <a:lnSpc>
                <a:spcPct val="150000"/>
              </a:lnSpc>
              <a:spcBef>
                <a:spcPts val="3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[7]</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Matyas,</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Dasol</a:t>
            </a:r>
            <a:r>
              <a:rPr lang="en-US" sz="5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Kim</a:t>
            </a:r>
            <a:r>
              <a:rPr lang="en-US" sz="5600" spc="2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Corene</a:t>
            </a:r>
            <a:r>
              <a:rPr lang="en-US" sz="5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J.,”Classification</a:t>
            </a:r>
            <a:r>
              <a:rPr lang="en-US" sz="5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5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tropical</a:t>
            </a:r>
            <a:r>
              <a:rPr lang="en-US" sz="5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cyclone</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rain patterns using convolutional autoencoder,” Scientific Reports, Vols.</a:t>
            </a:r>
            <a:r>
              <a:rPr lang="en-US" sz="56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https://doi.org/10.1038/s41598-023-50994-5,</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5"/>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Assistant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Professor</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Kavitha,</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Abhineet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Raj,</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Tanmay</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Tiwari,</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Ayush</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Madurwar</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 Deep Learning Structure for Forecasting Cyclone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Inten</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sity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International Journal of Scientific Research</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Engineering Trends,</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Volume</a:t>
            </a:r>
            <a:r>
              <a:rPr lang="en-US" sz="5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2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Samhita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Kothandaraman</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Shreyash</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Salunke</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 Vedant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Bhatkar</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 Jagruti</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Jadhav,</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Cyclone</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Intensity</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Estimation,”</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2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Jinkai</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Tan,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Qidong</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Yang , Junjun Hu ,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Qiqiao</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Huang and Sheng Chen,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”Tropical</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Cyclone</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Intensity</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Estimation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Himawari-8</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Satellite</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Cloud</a:t>
            </a:r>
            <a:r>
              <a:rPr lang="en-US" sz="56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Products</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Remote</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Sens,</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 pos="27051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[11]</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JING-YI ZHUO, AND ZHE-MIN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TANa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”Physics-Augmented Deep Learning to Improve Tropical Cyclone Intensity and Size Estimation from Satellite Imagery,” 2021.</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EMANUEL, KERRY,”A Statistical Analysis of Tropical Cyclone In- tensity,” American Meteorological Society, 2000</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[13]</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James B. Elsner, James P.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Kossin</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Thomas H.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Jagger,”The</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increasing intensity of the strongest tropical cyclones,” 2008.</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[14]</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ULIE L. DEMUTH,” Improvement of Advanced Microwave Sound-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ing</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Unit Tropical Cyclone Intensity and Size Estimation Algorithms,” American Meteorological Society, 2006.</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2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18</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7200" y="53396"/>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0" y="1116791"/>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83286"/>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879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5A3C6-ED91-63BB-C05B-E103A5217A95}"/>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C06D1478-057C-D1AC-74CE-AB19561F572B}"/>
              </a:ext>
            </a:extLst>
          </p:cNvPr>
          <p:cNvSpPr>
            <a:spLocks noGrp="1" noChangeArrowheads="1"/>
          </p:cNvSpPr>
          <p:nvPr>
            <p:ph type="title"/>
          </p:nvPr>
        </p:nvSpPr>
        <p:spPr>
          <a:xfrm>
            <a:off x="467544" y="136525"/>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FF50D017-AB65-E2E4-480E-26C3D6BD9965}"/>
              </a:ext>
            </a:extLst>
          </p:cNvPr>
          <p:cNvSpPr>
            <a:spLocks noGrp="1"/>
          </p:cNvSpPr>
          <p:nvPr>
            <p:ph idx="1"/>
          </p:nvPr>
        </p:nvSpPr>
        <p:spPr>
          <a:xfrm>
            <a:off x="457200" y="1556792"/>
            <a:ext cx="8229600" cy="5026570"/>
          </a:xfrm>
        </p:spPr>
        <p:txBody>
          <a:bodyPr>
            <a:noAutofit/>
          </a:bodyPr>
          <a:lstStyle/>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Kieran 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Bhatia,”Recent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increases in tropical cyclone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intensificationrates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NATURE COMMUNICATIONS.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[16]</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JOHN P CANGIALOSI, ERIC BLAKE,MARK DEMARIA,ANDREW PENNY,ANDREW LATTO, ”Recent Progress in Tropical Cyclone Intensity Forecasting at the National,” 2020.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[17]</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 L. O. A. C. S. VELDEN, ” The Advanced Dvorak Technique: Contin-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ued</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Development of an Objective Scheme to Estimate Tropical Cyclone Intensity Using Geostationary Infrared Satellite Imagery,” OLANDER AND VELDEN, 2007.</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[18]</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MIGUEL F, PIN EROS, ELIZABETH, A RITCHIE, J SCOTT TYO, ”Estimating Tropical Cyclone Intensity from Infrared Image Data,” WEATHER AND FORECASTING, 2010.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[19]</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KIMBERLY J MUELLER, MARK DEMARIA, JOHN KNAFF,JAMES P KOSSIN, ”Objective Estimation of Tropical Cyclone Wind Structure from Infrared Satellite Data,” WEATHER AND FORECASTING, 2005.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Yong Zhao,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Chaofang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Zhao ,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Ruyao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Sun and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Zhixiong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Wang,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AMulti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ple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Linear Regression Model for Tropical Cyclone Intensity Estimation from Satellite Infrared Images,” 2016.</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4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CF4A97A-D5A3-7B91-BADD-49CC355B7A9F}"/>
              </a:ext>
            </a:extLst>
          </p:cNvPr>
          <p:cNvSpPr>
            <a:spLocks noGrp="1"/>
          </p:cNvSpPr>
          <p:nvPr>
            <p:ph type="sldNum" sz="quarter" idx="12"/>
          </p:nvPr>
        </p:nvSpPr>
        <p:spPr/>
        <p:txBody>
          <a:bodyPr/>
          <a:lstStyle/>
          <a:p>
            <a:fld id="{1EC248AB-E565-412B-9D95-9B07D6A4F3F3}" type="slidenum">
              <a:rPr lang="en-GB" b="1" smtClean="0">
                <a:solidFill>
                  <a:schemeClr val="tx1"/>
                </a:solidFill>
              </a:rPr>
              <a:pPr/>
              <a:t>19</a:t>
            </a:fld>
            <a:endParaRPr lang="en-GB" b="1" dirty="0">
              <a:solidFill>
                <a:schemeClr val="tx1"/>
              </a:solidFill>
            </a:endParaRPr>
          </a:p>
        </p:txBody>
      </p:sp>
      <p:pic>
        <p:nvPicPr>
          <p:cNvPr id="2097159" name="Picture 6">
            <a:extLst>
              <a:ext uri="{FF2B5EF4-FFF2-40B4-BE49-F238E27FC236}">
                <a16:creationId xmlns:a16="http://schemas.microsoft.com/office/drawing/2014/main" id="{39C769B1-5DAC-4D72-D0E3-9ABC6C2971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75724" y="71556"/>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1F309A8D-0899-A838-4A75-2D0D205598B5}"/>
              </a:ext>
            </a:extLst>
          </p:cNvPr>
          <p:cNvSpPr txBox="1">
            <a:spLocks noChangeArrowheads="1"/>
          </p:cNvSpPr>
          <p:nvPr/>
        </p:nvSpPr>
        <p:spPr bwMode="auto">
          <a:xfrm>
            <a:off x="0" y="1113473"/>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B1A5CF79-1C5D-05D9-6D4B-5BD28FD7C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916" y="79968"/>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54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865FD-360E-32A1-1C10-190F2F7AAA46}"/>
              </a:ext>
            </a:extLst>
          </p:cNvPr>
          <p:cNvSpPr>
            <a:spLocks noGrp="1"/>
          </p:cNvSpPr>
          <p:nvPr>
            <p:ph idx="1"/>
          </p:nvPr>
        </p:nvSpPr>
        <p:spPr>
          <a:xfrm>
            <a:off x="457200" y="1600200"/>
            <a:ext cx="8229600" cy="4756150"/>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Introduction :</a:t>
            </a:r>
          </a:p>
          <a:p>
            <a:pPr marL="0" indent="0">
              <a:buNone/>
            </a:pPr>
            <a:endParaRPr lang="en-IN" sz="1600" b="1"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Cyclones are destructive natural disasters, making early and accurate intensity estimation vital for disaster management. Estimating cyclone intensity, particularly in its early stages, is difficult due to unclear storm centers, delaying timely responses. This project uses deep learning, specifically Convolutional Neural Networks (CNNs) and transfer learning, to estimate cyclone intensity without pinpointing the storm’s center. By leveraging multi-source satellite data, the model aims to predict cyclone strength efficiently. A web application will also be developed for real-time cyclone monitoring, enhancing disaster preparedness and response.</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800" b="1" dirty="0">
                <a:effectLst/>
                <a:latin typeface="Times New Roman" panose="02020603050405020304" pitchFamily="18" charset="0"/>
                <a:ea typeface="Times New Roman" panose="02020603050405020304" pitchFamily="18" charset="0"/>
              </a:rPr>
              <a:t>Problem</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Statement: </a:t>
            </a:r>
          </a:p>
          <a:p>
            <a:pPr algn="just"/>
            <a:endParaRPr lang="en-US" sz="1600" b="1"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Cyclones in the Indian Ocean pose significant threats to coastal communities, yet accurately predicting their intensity remains a challenge. Existing forecasting systems often struggle with providing real-time updates, handling vast amounts of satellite imagery, and making their predictions understandable for meteorologists. Moreover, models trained on global cyclone data may not be fully optimized for Indian Ocean-specific conditions. Additionally, real-time prediction systems require robust data pipelines for continuous updates, which existing models lack. This limits their effectiveness in disaster preparedness and timely warnings, risking lives and property.</a:t>
            </a:r>
          </a:p>
          <a:p>
            <a:pPr marL="0" indent="0" algn="just">
              <a:buNone/>
            </a:pPr>
            <a:endParaRPr lang="en-IN" sz="1400" dirty="0">
              <a:latin typeface="Times New Roman" panose="02020603050405020304" pitchFamily="18" charset="0"/>
              <a:cs typeface="Times New Roman" panose="02020603050405020304" pitchFamily="18" charset="0"/>
            </a:endParaRPr>
          </a:p>
          <a:p>
            <a:pPr marL="0" indent="0" algn="just">
              <a:buNone/>
            </a:pPr>
            <a:endParaRPr lang="en-IN" sz="1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52172E-7F86-8FF1-28AB-AF268ED84E86}"/>
              </a:ext>
            </a:extLst>
          </p:cNvPr>
          <p:cNvSpPr>
            <a:spLocks noGrp="1"/>
          </p:cNvSpPr>
          <p:nvPr>
            <p:ph type="sldNum" sz="quarter" idx="12"/>
          </p:nvPr>
        </p:nvSpPr>
        <p:spPr/>
        <p:txBody>
          <a:bodyPr/>
          <a:lstStyle/>
          <a:p>
            <a:fld id="{1EC248AB-E565-412B-9D95-9B07D6A4F3F3}" type="slidenum">
              <a:rPr lang="en-GB" smtClean="0"/>
              <a:pPr/>
              <a:t>2</a:t>
            </a:fld>
            <a:endParaRPr lang="en-GB"/>
          </a:p>
        </p:txBody>
      </p:sp>
      <p:sp>
        <p:nvSpPr>
          <p:cNvPr id="5" name="Rectangle 5">
            <a:extLst>
              <a:ext uri="{FF2B5EF4-FFF2-40B4-BE49-F238E27FC236}">
                <a16:creationId xmlns:a16="http://schemas.microsoft.com/office/drawing/2014/main" id="{D50A71DD-6D72-BEEB-BCEC-24BD2E8D24E4}"/>
              </a:ext>
            </a:extLst>
          </p:cNvPr>
          <p:cNvSpPr>
            <a:spLocks noGrp="1" noChangeArrowheads="1"/>
          </p:cNvSpPr>
          <p:nvPr>
            <p:ph type="title"/>
          </p:nvPr>
        </p:nvSpPr>
        <p:spPr>
          <a:xfrm>
            <a:off x="454923" y="136525"/>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6" name="TextBox 7">
            <a:extLst>
              <a:ext uri="{FF2B5EF4-FFF2-40B4-BE49-F238E27FC236}">
                <a16:creationId xmlns:a16="http://schemas.microsoft.com/office/drawing/2014/main" id="{676F44FF-83F4-A3D0-4B92-9F605F7FDF78}"/>
              </a:ext>
            </a:extLst>
          </p:cNvPr>
          <p:cNvSpPr txBox="1">
            <a:spLocks noChangeArrowheads="1"/>
          </p:cNvSpPr>
          <p:nvPr/>
        </p:nvSpPr>
        <p:spPr bwMode="auto">
          <a:xfrm>
            <a:off x="0" y="1092369"/>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7" name="Picture 6">
            <a:extLst>
              <a:ext uri="{FF2B5EF4-FFF2-40B4-BE49-F238E27FC236}">
                <a16:creationId xmlns:a16="http://schemas.microsoft.com/office/drawing/2014/main" id="{96F34F5A-71E1-A5C6-8A77-C0DF03F95B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74904" y="58864"/>
            <a:ext cx="1202454" cy="1033504"/>
          </a:xfrm>
          <a:prstGeom prst="rect">
            <a:avLst/>
          </a:prstGeom>
          <a:noFill/>
          <a:ln w="9525">
            <a:noFill/>
            <a:miter lim="800000"/>
            <a:headEnd/>
            <a:tailEnd/>
          </a:ln>
        </p:spPr>
      </p:pic>
      <p:pic>
        <p:nvPicPr>
          <p:cNvPr id="8" name="Picture 3" descr="C:\Users\admin\Desktop\download.png">
            <a:extLst>
              <a:ext uri="{FF2B5EF4-FFF2-40B4-BE49-F238E27FC236}">
                <a16:creationId xmlns:a16="http://schemas.microsoft.com/office/drawing/2014/main" id="{5BF62685-5435-1192-6C3B-96B0088D3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088" y="5886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47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57200" y="165142"/>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BCCC6B2D-ADD8-E918-05CF-734435F78050}"/>
              </a:ext>
            </a:extLst>
          </p:cNvPr>
          <p:cNvSpPr>
            <a:spLocks noGrp="1"/>
          </p:cNvSpPr>
          <p:nvPr>
            <p:ph idx="1"/>
          </p:nvPr>
        </p:nvSpPr>
        <p:spPr>
          <a:xfrm>
            <a:off x="457200" y="1600200"/>
            <a:ext cx="8229600" cy="472980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 THANK YOU!</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20</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5536" y="85026"/>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0" y="1138865"/>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1609" y="105360"/>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36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539552" y="161839"/>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a:xfrm>
            <a:off x="457200" y="1600200"/>
            <a:ext cx="8229600" cy="4756150"/>
          </a:xfrm>
        </p:spPr>
        <p:txBody>
          <a:bodyPr>
            <a:normAutofit/>
          </a:bodyPr>
          <a:lstStyle/>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6553200" y="6524830"/>
            <a:ext cx="2133600" cy="288545"/>
          </a:xfrm>
        </p:spPr>
        <p:txBody>
          <a:bodyPr/>
          <a:lstStyle/>
          <a:p>
            <a:fld id="{1EC248AB-E565-412B-9D95-9B07D6A4F3F3}" type="slidenum">
              <a:rPr lang="en-GB" b="1" smtClean="0">
                <a:solidFill>
                  <a:schemeClr val="tx1"/>
                </a:solidFill>
              </a:rPr>
              <a:pPr/>
              <a:t>3</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54020" y="28860"/>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0" y="1107375"/>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8568" y="73870"/>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0FD8D5-53A6-F719-6392-8793266F63F0}"/>
              </a:ext>
            </a:extLst>
          </p:cNvPr>
          <p:cNvSpPr txBox="1"/>
          <p:nvPr/>
        </p:nvSpPr>
        <p:spPr>
          <a:xfrm>
            <a:off x="429728" y="1510177"/>
            <a:ext cx="8229600" cy="2523768"/>
          </a:xfrm>
          <a:prstGeom prst="rect">
            <a:avLst/>
          </a:prstGeom>
          <a:noFill/>
        </p:spPr>
        <p:txBody>
          <a:bodyPr wrap="square">
            <a:spAutoFit/>
          </a:bodyPr>
          <a:lstStyle/>
          <a:p>
            <a:pPr algn="just"/>
            <a:endParaRPr lang="en-US" sz="1400" dirty="0"/>
          </a:p>
          <a:p>
            <a:pPr marL="0" indent="0" algn="just">
              <a:buNone/>
            </a:pPr>
            <a:r>
              <a:rPr lang="en-IN" b="1" dirty="0">
                <a:solidFill>
                  <a:srgbClr val="0D0D0D"/>
                </a:solidFill>
                <a:latin typeface="Times New Roman" panose="02020603050405020304" pitchFamily="18" charset="0"/>
                <a:cs typeface="Times New Roman" panose="02020603050405020304" pitchFamily="18" charset="0"/>
              </a:rPr>
              <a:t>Problem Solution : </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This project proposes an AI-driven solution for cyclone intensity estimation by utilizing multi-source satellite data and hybrid deep learning models. A combination of Convolutional Neural Networks (CNNs) and transformer will be employed to accurately predict cyclone intensity in real-time. Transfer learning will be used to fine-tune global models for Indian Ocean-specific conditions, improving prediction accuracy. A dynamic real-time system will continuously update cyclone intensity using live satellite data, and a web interface will provide intuitive, interpretable visualizations, helping meteorologists and disaster management teams make faster, informed decisions.</a:t>
            </a:r>
            <a:endParaRPr lang="en-IN" sz="1400" b="1" dirty="0">
              <a:solidFill>
                <a:srgbClr val="0D0D0D"/>
              </a:solidFill>
              <a:latin typeface="Times New Roman" panose="02020603050405020304" pitchFamily="18" charset="0"/>
              <a:cs typeface="Times New Roman" panose="02020603050405020304" pitchFamily="18" charset="0"/>
            </a:endParaRPr>
          </a:p>
          <a:p>
            <a:pPr algn="just"/>
            <a:endParaRPr lang="en-US" sz="14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06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97720" y="92075"/>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a:xfrm>
            <a:off x="457200" y="1600200"/>
            <a:ext cx="8229600" cy="4756150"/>
          </a:xfrm>
        </p:spPr>
        <p:txBody>
          <a:bodyPr>
            <a:normAutofit/>
          </a:bodyPr>
          <a:lstStyle/>
          <a:p>
            <a:pPr algn="just">
              <a:buFont typeface="+mj-lt"/>
              <a:buAutoNum type="arabicPeriod"/>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4</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71936" y="28324"/>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0" y="1083238"/>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0650" y="49733"/>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FC3E23-F9E7-BED9-4800-E147F219E29D}"/>
              </a:ext>
            </a:extLst>
          </p:cNvPr>
          <p:cNvSpPr txBox="1"/>
          <p:nvPr/>
        </p:nvSpPr>
        <p:spPr>
          <a:xfrm>
            <a:off x="287524" y="1621899"/>
            <a:ext cx="8568952" cy="4708981"/>
          </a:xfrm>
          <a:prstGeom prst="rect">
            <a:avLst/>
          </a:prstGeom>
          <a:noFill/>
        </p:spPr>
        <p:txBody>
          <a:bodyPr wrap="square">
            <a:spAutoFit/>
          </a:bodyPr>
          <a:lstStyle/>
          <a:p>
            <a:pPr algn="just"/>
            <a:r>
              <a:rPr lang="en-US" b="1" dirty="0">
                <a:effectLst/>
                <a:latin typeface="Times New Roman" panose="02020603050405020304" pitchFamily="18" charset="0"/>
                <a:ea typeface="Times New Roman" panose="02020603050405020304" pitchFamily="18" charset="0"/>
              </a:rPr>
              <a:t>Objectives</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collect</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and</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preprocess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multi-source</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satellite</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imagery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and</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atmospheric</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data</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for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cyclones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across the</a:t>
            </a:r>
            <a:r>
              <a:rPr lang="en-US" sz="14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Indian Ocean.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implement</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hybrid</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deep</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learning</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architectures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combining</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Convolutional</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Neural</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Networks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(CNNs)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with transformer-based</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models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for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cyclone</a:t>
            </a:r>
            <a:r>
              <a:rPr lang="en-US" sz="14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intensity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estimation.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 evaluate and validate the performance of the developed deep learning model for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cyclone</a:t>
            </a:r>
            <a:r>
              <a:rPr lang="en-US" sz="1400" spc="-4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intensity</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prediction</a:t>
            </a:r>
            <a:r>
              <a:rPr lang="en-US" sz="1400"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using</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metrics</a:t>
            </a:r>
            <a:r>
              <a:rPr lang="en-US" sz="1400" spc="-4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such</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as</a:t>
            </a:r>
            <a:r>
              <a:rPr lang="en-US" sz="1400"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root mean squared error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(RMSE)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explore</a:t>
            </a:r>
            <a:r>
              <a:rPr lang="en-US" sz="14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transfer</a:t>
            </a:r>
            <a:r>
              <a:rPr lang="en-US" sz="14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learning</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techniques</a:t>
            </a:r>
            <a:r>
              <a:rPr lang="en-US" sz="14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by</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fine-tuning</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pre-trained</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global</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cyclone</a:t>
            </a:r>
            <a:r>
              <a:rPr lang="en-US" sz="1400"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models</a:t>
            </a:r>
            <a:r>
              <a:rPr lang="en-US" sz="1400" spc="-28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for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Indian Ocean-specific cyclone intensity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estimation.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 develop a dynamic real-time deep learning model that updates cyclone intensity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estimates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continuously using real-time satellite imagery.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 develop a web interface and interpretable AI models that provide explanations for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their</a:t>
            </a:r>
            <a:r>
              <a:rPr lang="en-US" sz="14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predictions of cyclone</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intensity,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enhancing trust and usability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for</a:t>
            </a:r>
            <a:r>
              <a:rPr lang="en-US" sz="14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meteorologists.</a:t>
            </a:r>
            <a:endParaRPr lang="en-IN" sz="1400" dirty="0">
              <a:effectLst/>
              <a:latin typeface="Times New Roman" panose="02020603050405020304" pitchFamily="18" charset="0"/>
              <a:ea typeface="Symbol" panose="05050102010706020507" pitchFamily="18" charset="2"/>
              <a:cs typeface="Times New Roman" panose="02020603050405020304" pitchFamily="18" charset="0"/>
            </a:endParaRPr>
          </a:p>
          <a:p>
            <a:pPr algn="just"/>
            <a:endParaRPr lang="en-US" sz="1600" b="1"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04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1C167-A15A-9E81-39B1-83D4529BE9E4}"/>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7B5FB3A3-EDBD-6C1A-DBC3-176E6ACB1BBF}"/>
              </a:ext>
            </a:extLst>
          </p:cNvPr>
          <p:cNvSpPr>
            <a:spLocks noGrp="1" noChangeArrowheads="1"/>
          </p:cNvSpPr>
          <p:nvPr>
            <p:ph type="title"/>
          </p:nvPr>
        </p:nvSpPr>
        <p:spPr>
          <a:xfrm>
            <a:off x="503609" y="161239"/>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571C7D5B-12D4-6A89-AC95-277B65D62F73}"/>
              </a:ext>
            </a:extLst>
          </p:cNvPr>
          <p:cNvSpPr>
            <a:spLocks noGrp="1"/>
          </p:cNvSpPr>
          <p:nvPr>
            <p:ph idx="1"/>
          </p:nvPr>
        </p:nvSpPr>
        <p:spPr>
          <a:xfrm>
            <a:off x="457200" y="1600200"/>
            <a:ext cx="8229600" cy="4515942"/>
          </a:xfrm>
        </p:spPr>
        <p:txBody>
          <a:bodyPr>
            <a:normAutofit/>
          </a:bodyPr>
          <a:lstStyle/>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29858CC-BB16-3F62-0912-D7ABBD8691EB}"/>
              </a:ext>
            </a:extLst>
          </p:cNvPr>
          <p:cNvSpPr>
            <a:spLocks noGrp="1"/>
          </p:cNvSpPr>
          <p:nvPr>
            <p:ph type="sldNum" sz="quarter" idx="12"/>
          </p:nvPr>
        </p:nvSpPr>
        <p:spPr/>
        <p:txBody>
          <a:bodyPr/>
          <a:lstStyle/>
          <a:p>
            <a:fld id="{1EC248AB-E565-412B-9D95-9B07D6A4F3F3}" type="slidenum">
              <a:rPr lang="en-GB" b="1" smtClean="0">
                <a:solidFill>
                  <a:schemeClr val="tx1"/>
                </a:solidFill>
              </a:rPr>
              <a:pPr/>
              <a:t>5</a:t>
            </a:fld>
            <a:endParaRPr lang="en-GB" b="1" dirty="0">
              <a:solidFill>
                <a:schemeClr val="tx1"/>
              </a:solidFill>
            </a:endParaRPr>
          </a:p>
        </p:txBody>
      </p:sp>
      <p:pic>
        <p:nvPicPr>
          <p:cNvPr id="2097159" name="Picture 6">
            <a:extLst>
              <a:ext uri="{FF2B5EF4-FFF2-40B4-BE49-F238E27FC236}">
                <a16:creationId xmlns:a16="http://schemas.microsoft.com/office/drawing/2014/main" id="{851DE44A-39B7-6D20-AF35-F2CF4E3C31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4291" y="65593"/>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2FE4FAA5-18E4-1B6D-BCC7-3768B58E352C}"/>
              </a:ext>
            </a:extLst>
          </p:cNvPr>
          <p:cNvSpPr txBox="1">
            <a:spLocks noChangeArrowheads="1"/>
          </p:cNvSpPr>
          <p:nvPr/>
        </p:nvSpPr>
        <p:spPr bwMode="auto">
          <a:xfrm>
            <a:off x="0" y="1100563"/>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BF8FF829-9324-D6CB-A482-A14DB6B73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4152" y="72467"/>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87846C-1890-07A4-2B36-DA9752183897}"/>
              </a:ext>
            </a:extLst>
          </p:cNvPr>
          <p:cNvSpPr txBox="1"/>
          <p:nvPr/>
        </p:nvSpPr>
        <p:spPr>
          <a:xfrm>
            <a:off x="3419871" y="1988840"/>
            <a:ext cx="3466407" cy="307777"/>
          </a:xfrm>
          <a:prstGeom prst="rect">
            <a:avLst/>
          </a:prstGeom>
          <a:noFill/>
        </p:spPr>
        <p:txBody>
          <a:bodyPr wrap="square">
            <a:spAutoFit/>
          </a:bodyPr>
          <a:lstStyle/>
          <a:p>
            <a:r>
              <a:rPr lang="en-IN" sz="1400" dirty="0"/>
              <a:t>           </a:t>
            </a:r>
          </a:p>
        </p:txBody>
      </p:sp>
      <p:sp>
        <p:nvSpPr>
          <p:cNvPr id="7" name="TextBox 6">
            <a:extLst>
              <a:ext uri="{FF2B5EF4-FFF2-40B4-BE49-F238E27FC236}">
                <a16:creationId xmlns:a16="http://schemas.microsoft.com/office/drawing/2014/main" id="{1C5C6AD1-3556-1770-D0EC-D902821D2CCE}"/>
              </a:ext>
            </a:extLst>
          </p:cNvPr>
          <p:cNvSpPr txBox="1"/>
          <p:nvPr/>
        </p:nvSpPr>
        <p:spPr>
          <a:xfrm>
            <a:off x="544724" y="1527175"/>
            <a:ext cx="8219256" cy="923330"/>
          </a:xfrm>
          <a:prstGeom prst="rect">
            <a:avLst/>
          </a:prstGeom>
          <a:noFill/>
        </p:spPr>
        <p:txBody>
          <a:bodyPr wrap="square">
            <a:spAutoFit/>
          </a:bodyPr>
          <a:lstStyle/>
          <a:p>
            <a:pPr algn="just"/>
            <a:r>
              <a:rPr lang="en-US" b="1" spc="-20" dirty="0">
                <a:latin typeface="Times New Roman" panose="02020603050405020304" pitchFamily="18" charset="0"/>
                <a:ea typeface="Times New Roman" panose="02020603050405020304" pitchFamily="18" charset="0"/>
              </a:rPr>
              <a:t>Literature Survey</a:t>
            </a:r>
            <a:r>
              <a:rPr lang="en-US" sz="1800" b="1" spc="-20" dirty="0">
                <a:effectLst/>
                <a:latin typeface="Times New Roman" panose="02020603050405020304" pitchFamily="18" charset="0"/>
                <a:ea typeface="Times New Roman" panose="02020603050405020304" pitchFamily="18" charset="0"/>
              </a:rPr>
              <a:t> </a:t>
            </a:r>
            <a:r>
              <a:rPr lang="en-US" b="1" spc="-2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1800" b="1" dirty="0">
              <a:solidFill>
                <a:srgbClr val="0D0D0D"/>
              </a:solidFill>
              <a:latin typeface="Times New Roman" panose="02020603050405020304" pitchFamily="18" charset="0"/>
              <a:cs typeface="Times New Roman" panose="02020603050405020304" pitchFamily="18" charset="0"/>
            </a:endParaRPr>
          </a:p>
          <a:p>
            <a:pPr algn="just"/>
            <a:endParaRPr lang="en-US" sz="1800" dirty="0">
              <a:solidFill>
                <a:srgbClr val="0D0D0D"/>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4B7512E-ED76-191D-B3C7-8E4B2B17BF29}"/>
              </a:ext>
            </a:extLst>
          </p:cNvPr>
          <p:cNvGraphicFramePr>
            <a:graphicFrameLocks noGrp="1"/>
          </p:cNvGraphicFramePr>
          <p:nvPr>
            <p:extLst>
              <p:ext uri="{D42A27DB-BD31-4B8C-83A1-F6EECF244321}">
                <p14:modId xmlns:p14="http://schemas.microsoft.com/office/powerpoint/2010/main" val="63864173"/>
              </p:ext>
            </p:extLst>
          </p:nvPr>
        </p:nvGraphicFramePr>
        <p:xfrm>
          <a:off x="611560" y="1916833"/>
          <a:ext cx="8229600" cy="4530786"/>
        </p:xfrm>
        <a:graphic>
          <a:graphicData uri="http://schemas.openxmlformats.org/drawingml/2006/table">
            <a:tbl>
              <a:tblPr firstRow="1" firstCol="1" bandRow="1">
                <a:tableStyleId>{5C22544A-7EE6-4342-B048-85BDC9FD1C3A}</a:tableStyleId>
              </a:tblPr>
              <a:tblGrid>
                <a:gridCol w="454706">
                  <a:extLst>
                    <a:ext uri="{9D8B030D-6E8A-4147-A177-3AD203B41FA5}">
                      <a16:colId xmlns:a16="http://schemas.microsoft.com/office/drawing/2014/main" val="3322254112"/>
                    </a:ext>
                  </a:extLst>
                </a:gridCol>
                <a:gridCol w="1555576">
                  <a:extLst>
                    <a:ext uri="{9D8B030D-6E8A-4147-A177-3AD203B41FA5}">
                      <a16:colId xmlns:a16="http://schemas.microsoft.com/office/drawing/2014/main" val="3331015233"/>
                    </a:ext>
                  </a:extLst>
                </a:gridCol>
                <a:gridCol w="1978375">
                  <a:extLst>
                    <a:ext uri="{9D8B030D-6E8A-4147-A177-3AD203B41FA5}">
                      <a16:colId xmlns:a16="http://schemas.microsoft.com/office/drawing/2014/main" val="2392308855"/>
                    </a:ext>
                  </a:extLst>
                </a:gridCol>
                <a:gridCol w="1272382">
                  <a:extLst>
                    <a:ext uri="{9D8B030D-6E8A-4147-A177-3AD203B41FA5}">
                      <a16:colId xmlns:a16="http://schemas.microsoft.com/office/drawing/2014/main" val="2535033246"/>
                    </a:ext>
                  </a:extLst>
                </a:gridCol>
                <a:gridCol w="1554581">
                  <a:extLst>
                    <a:ext uri="{9D8B030D-6E8A-4147-A177-3AD203B41FA5}">
                      <a16:colId xmlns:a16="http://schemas.microsoft.com/office/drawing/2014/main" val="2971151495"/>
                    </a:ext>
                  </a:extLst>
                </a:gridCol>
                <a:gridCol w="1413980">
                  <a:extLst>
                    <a:ext uri="{9D8B030D-6E8A-4147-A177-3AD203B41FA5}">
                      <a16:colId xmlns:a16="http://schemas.microsoft.com/office/drawing/2014/main" val="25063884"/>
                    </a:ext>
                  </a:extLst>
                </a:gridCol>
              </a:tblGrid>
              <a:tr h="605407">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SR.NO</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TITLE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METHODOLOGY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DATASET</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LIMITATIONS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GAP FINDING</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extLst>
                  <a:ext uri="{0D108BD9-81ED-4DB2-BD59-A6C34878D82A}">
                    <a16:rowId xmlns:a16="http://schemas.microsoft.com/office/drawing/2014/main" val="3641345584"/>
                  </a:ext>
                </a:extLst>
              </a:tr>
              <a:tr h="793305">
                <a:tc>
                  <a:txBody>
                    <a:bodyPr/>
                    <a:lstStyle/>
                    <a:p>
                      <a:pPr algn="r">
                        <a:lnSpc>
                          <a:spcPct val="150000"/>
                        </a:lnSpc>
                        <a:buNone/>
                      </a:pPr>
                      <a:r>
                        <a:rPr lang="en-US" sz="1000">
                          <a:effectLst/>
                          <a:latin typeface="Times New Roman" panose="02020603050405020304" pitchFamily="18" charset="0"/>
                          <a:cs typeface="Times New Roman" panose="02020603050405020304" pitchFamily="18" charset="0"/>
                        </a:rPr>
                        <a:t>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Cyclone Intensity Estimation on INSAT 3D IR Imagery Using Deep Learning</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CNN-based classification using TensorFlow/Keras.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INSAT-3D IR (2012–2021).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Limited resolution and image noise.</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Lacks temporal modelling (e.g., LSTM).</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extLst>
                  <a:ext uri="{0D108BD9-81ED-4DB2-BD59-A6C34878D82A}">
                    <a16:rowId xmlns:a16="http://schemas.microsoft.com/office/drawing/2014/main" val="594709059"/>
                  </a:ext>
                </a:extLst>
              </a:tr>
              <a:tr h="793305">
                <a:tc>
                  <a:txBody>
                    <a:bodyPr/>
                    <a:lstStyle/>
                    <a:p>
                      <a:pPr algn="r">
                        <a:lnSpc>
                          <a:spcPct val="150000"/>
                        </a:lnSpc>
                        <a:buNone/>
                      </a:pPr>
                      <a:r>
                        <a:rPr lang="en-US" sz="1000">
                          <a:effectLst/>
                          <a:latin typeface="Times New Roman" panose="02020603050405020304" pitchFamily="18" charset="0"/>
                          <a:cs typeface="Times New Roman" panose="02020603050405020304" pitchFamily="18" charset="0"/>
                        </a:rPr>
                        <a:t>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Deep Learning Based Cyclone Intensity Estimation using INSAT-3D IR Imagery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CNN trained on IR images in 5 kt intervals.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INSAT-3D IR imagery with intensity labels.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No path prediction or temporal modelling.</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Omits sequential modeling for dynamic changes.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extLst>
                  <a:ext uri="{0D108BD9-81ED-4DB2-BD59-A6C34878D82A}">
                    <a16:rowId xmlns:a16="http://schemas.microsoft.com/office/drawing/2014/main" val="1851252119"/>
                  </a:ext>
                </a:extLst>
              </a:tr>
              <a:tr h="793305">
                <a:tc>
                  <a:txBody>
                    <a:bodyPr/>
                    <a:lstStyle/>
                    <a:p>
                      <a:pPr algn="r">
                        <a:lnSpc>
                          <a:spcPct val="150000"/>
                        </a:lnSpc>
                        <a:buNone/>
                      </a:pPr>
                      <a:r>
                        <a:rPr lang="en-US" sz="1000">
                          <a:effectLst/>
                          <a:latin typeface="Times New Roman" panose="02020603050405020304" pitchFamily="18" charset="0"/>
                          <a:cs typeface="Times New Roman" panose="02020603050405020304" pitchFamily="18" charset="0"/>
                        </a:rPr>
                        <a:t>3</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A neural network framework for fine-grained tropical cyclone intensity prediction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err="1">
                          <a:effectLst/>
                          <a:latin typeface="Times New Roman" panose="02020603050405020304" pitchFamily="18" charset="0"/>
                          <a:cs typeface="Times New Roman" panose="02020603050405020304" pitchFamily="18" charset="0"/>
                        </a:rPr>
                        <a:t>Spatio</a:t>
                      </a:r>
                      <a:r>
                        <a:rPr lang="en-US" sz="1000" dirty="0">
                          <a:effectLst/>
                          <a:latin typeface="Times New Roman" panose="02020603050405020304" pitchFamily="18" charset="0"/>
                          <a:cs typeface="Times New Roman" panose="02020603050405020304" pitchFamily="18" charset="0"/>
                        </a:rPr>
                        <a:t>-temporal model using transformer and feature aggregation.</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Multi-source atmospheric, oceanic, precipitation data.</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Poor fusion in prior methods, no fine-grained forecasts.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Enhances fine-scale prediction and data integration.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extLst>
                  <a:ext uri="{0D108BD9-81ED-4DB2-BD59-A6C34878D82A}">
                    <a16:rowId xmlns:a16="http://schemas.microsoft.com/office/drawing/2014/main" val="3173762877"/>
                  </a:ext>
                </a:extLst>
              </a:tr>
              <a:tr h="652534">
                <a:tc>
                  <a:txBody>
                    <a:bodyPr/>
                    <a:lstStyle/>
                    <a:p>
                      <a:pPr algn="r">
                        <a:lnSpc>
                          <a:spcPct val="150000"/>
                        </a:lnSpc>
                        <a:buNone/>
                      </a:pPr>
                      <a:r>
                        <a:rPr lang="en-US" sz="1000">
                          <a:effectLst/>
                          <a:latin typeface="Times New Roman" panose="02020603050405020304" pitchFamily="18" charset="0"/>
                          <a:cs typeface="Times New Roman" panose="02020603050405020304" pitchFamily="18" charset="0"/>
                        </a:rPr>
                        <a:t>4</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Transformer-based tropical cyclone track and intensity forecastin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Transformer with multi-head self-attention.</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CMA data (1980–2021), 1257 TCs.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Assumes uniform data quality; sparse data.</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Improves long-term dependency modeling.</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extLst>
                  <a:ext uri="{0D108BD9-81ED-4DB2-BD59-A6C34878D82A}">
                    <a16:rowId xmlns:a16="http://schemas.microsoft.com/office/drawing/2014/main" val="3281917548"/>
                  </a:ext>
                </a:extLst>
              </a:tr>
              <a:tr h="878085">
                <a:tc>
                  <a:txBody>
                    <a:bodyPr/>
                    <a:lstStyle/>
                    <a:p>
                      <a:pPr algn="r">
                        <a:lnSpc>
                          <a:spcPct val="150000"/>
                        </a:lnSpc>
                        <a:buNone/>
                      </a:pPr>
                      <a:r>
                        <a:rPr lang="en-US" sz="1000">
                          <a:effectLst/>
                          <a:latin typeface="Times New Roman" panose="02020603050405020304" pitchFamily="18" charset="0"/>
                          <a:cs typeface="Times New Roman" panose="02020603050405020304" pitchFamily="18" charset="0"/>
                        </a:rPr>
                        <a:t>5</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Short-term prediction of the intensity and track of tropical cyclone via </a:t>
                      </a:r>
                      <a:br>
                        <a:rPr lang="en-US" sz="1000">
                          <a:effectLst/>
                          <a:latin typeface="Times New Roman" panose="02020603050405020304" pitchFamily="18" charset="0"/>
                          <a:cs typeface="Times New Roman" panose="02020603050405020304" pitchFamily="18" charset="0"/>
                        </a:rPr>
                      </a:br>
                      <a:r>
                        <a:rPr lang="en-US" sz="1000">
                          <a:effectLst/>
                          <a:latin typeface="Times New Roman" panose="02020603050405020304" pitchFamily="18" charset="0"/>
                          <a:cs typeface="Times New Roman" panose="02020603050405020304" pitchFamily="18" charset="0"/>
                        </a:rPr>
                        <a:t>ConvLSTM model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a:effectLst/>
                          <a:latin typeface="Times New Roman" panose="02020603050405020304" pitchFamily="18" charset="0"/>
                          <a:cs typeface="Times New Roman" panose="02020603050405020304" pitchFamily="18" charset="0"/>
                        </a:rPr>
                        <a:t>ConvLSTM captures time and feature dependencies.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CMA, CIMSS, NOAA, ECMWF (1980–2021).</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Cross-source data inconsistency.</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tc>
                  <a:txBody>
                    <a:bodyPr/>
                    <a:lstStyle/>
                    <a:p>
                      <a:pPr>
                        <a:lnSpc>
                          <a:spcPct val="150000"/>
                        </a:lnSpc>
                        <a:buNone/>
                      </a:pPr>
                      <a:r>
                        <a:rPr lang="en-US" sz="1000" dirty="0">
                          <a:effectLst/>
                          <a:latin typeface="Times New Roman" panose="02020603050405020304" pitchFamily="18" charset="0"/>
                          <a:cs typeface="Times New Roman" panose="02020603050405020304" pitchFamily="18" charset="0"/>
                        </a:rPr>
                        <a:t>Solves short-term and parameter correlation issues.</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338" marR="29338" marT="0" marB="0"/>
                </a:tc>
                <a:extLst>
                  <a:ext uri="{0D108BD9-81ED-4DB2-BD59-A6C34878D82A}">
                    <a16:rowId xmlns:a16="http://schemas.microsoft.com/office/drawing/2014/main" val="1713308528"/>
                  </a:ext>
                </a:extLst>
              </a:tr>
            </a:tbl>
          </a:graphicData>
        </a:graphic>
      </p:graphicFrame>
    </p:spTree>
    <p:extLst>
      <p:ext uri="{BB962C8B-B14F-4D97-AF65-F5344CB8AC3E}">
        <p14:creationId xmlns:p14="http://schemas.microsoft.com/office/powerpoint/2010/main" val="52268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5C8F2-2C9A-EDBD-85F5-D183F7098264}"/>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7663C7B7-2742-E8C2-71F9-6BB17AFF1922}"/>
              </a:ext>
            </a:extLst>
          </p:cNvPr>
          <p:cNvSpPr>
            <a:spLocks noGrp="1" noChangeArrowheads="1"/>
          </p:cNvSpPr>
          <p:nvPr>
            <p:ph type="title"/>
          </p:nvPr>
        </p:nvSpPr>
        <p:spPr>
          <a:xfrm>
            <a:off x="503609" y="161239"/>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2DD321C-B15B-C341-38A1-D59F2729B970}"/>
              </a:ext>
            </a:extLst>
          </p:cNvPr>
          <p:cNvSpPr>
            <a:spLocks noGrp="1"/>
          </p:cNvSpPr>
          <p:nvPr>
            <p:ph idx="1"/>
          </p:nvPr>
        </p:nvSpPr>
        <p:spPr>
          <a:xfrm>
            <a:off x="457200" y="1600200"/>
            <a:ext cx="8229600" cy="4515942"/>
          </a:xfrm>
        </p:spPr>
        <p:txBody>
          <a:bodyPr>
            <a:normAutofit/>
          </a:bodyPr>
          <a:lstStyle/>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ABD2EE-B99B-197D-1778-1B0194737265}"/>
              </a:ext>
            </a:extLst>
          </p:cNvPr>
          <p:cNvSpPr>
            <a:spLocks noGrp="1"/>
          </p:cNvSpPr>
          <p:nvPr>
            <p:ph type="sldNum" sz="quarter" idx="12"/>
          </p:nvPr>
        </p:nvSpPr>
        <p:spPr/>
        <p:txBody>
          <a:bodyPr/>
          <a:lstStyle/>
          <a:p>
            <a:fld id="{1EC248AB-E565-412B-9D95-9B07D6A4F3F3}" type="slidenum">
              <a:rPr lang="en-GB" b="1" smtClean="0">
                <a:solidFill>
                  <a:schemeClr val="tx1"/>
                </a:solidFill>
              </a:rPr>
              <a:pPr/>
              <a:t>6</a:t>
            </a:fld>
            <a:endParaRPr lang="en-GB" b="1" dirty="0">
              <a:solidFill>
                <a:schemeClr val="tx1"/>
              </a:solidFill>
            </a:endParaRPr>
          </a:p>
        </p:txBody>
      </p:sp>
      <p:pic>
        <p:nvPicPr>
          <p:cNvPr id="2097159" name="Picture 6">
            <a:extLst>
              <a:ext uri="{FF2B5EF4-FFF2-40B4-BE49-F238E27FC236}">
                <a16:creationId xmlns:a16="http://schemas.microsoft.com/office/drawing/2014/main" id="{48E25A47-27EE-2550-1EB8-AEC847D56E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10791" y="78050"/>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64E5A041-2C9F-3B89-F236-2CBD132DC220}"/>
              </a:ext>
            </a:extLst>
          </p:cNvPr>
          <p:cNvSpPr txBox="1">
            <a:spLocks noChangeArrowheads="1"/>
          </p:cNvSpPr>
          <p:nvPr/>
        </p:nvSpPr>
        <p:spPr bwMode="auto">
          <a:xfrm>
            <a:off x="0" y="1111554"/>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14DAD79C-923F-BFE8-5A67-FF4840BF7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4152" y="78493"/>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64617A-D939-8DB4-99CF-9A339FBB33EF}"/>
              </a:ext>
            </a:extLst>
          </p:cNvPr>
          <p:cNvSpPr txBox="1"/>
          <p:nvPr/>
        </p:nvSpPr>
        <p:spPr>
          <a:xfrm>
            <a:off x="3419871" y="1988840"/>
            <a:ext cx="3466407" cy="307777"/>
          </a:xfrm>
          <a:prstGeom prst="rect">
            <a:avLst/>
          </a:prstGeom>
          <a:noFill/>
        </p:spPr>
        <p:txBody>
          <a:bodyPr wrap="square">
            <a:spAutoFit/>
          </a:bodyPr>
          <a:lstStyle/>
          <a:p>
            <a:r>
              <a:rPr lang="en-IN" sz="1400" dirty="0"/>
              <a:t>           </a:t>
            </a:r>
          </a:p>
        </p:txBody>
      </p:sp>
      <p:sp>
        <p:nvSpPr>
          <p:cNvPr id="7" name="TextBox 6">
            <a:extLst>
              <a:ext uri="{FF2B5EF4-FFF2-40B4-BE49-F238E27FC236}">
                <a16:creationId xmlns:a16="http://schemas.microsoft.com/office/drawing/2014/main" id="{59309271-4A90-AF0C-9688-C0C0CA2EBE17}"/>
              </a:ext>
            </a:extLst>
          </p:cNvPr>
          <p:cNvSpPr txBox="1"/>
          <p:nvPr/>
        </p:nvSpPr>
        <p:spPr>
          <a:xfrm>
            <a:off x="467544" y="1573853"/>
            <a:ext cx="8219256" cy="646331"/>
          </a:xfrm>
          <a:prstGeom prst="rect">
            <a:avLst/>
          </a:prstGeom>
          <a:noFill/>
        </p:spPr>
        <p:txBody>
          <a:bodyPr wrap="square">
            <a:spAutoFit/>
          </a:bodyPr>
          <a:lstStyle/>
          <a:p>
            <a:pPr algn="just"/>
            <a:endParaRPr lang="en-US" sz="1800" b="1" dirty="0">
              <a:solidFill>
                <a:srgbClr val="0D0D0D"/>
              </a:solidFill>
              <a:latin typeface="Times New Roman" panose="02020603050405020304" pitchFamily="18" charset="0"/>
              <a:cs typeface="Times New Roman" panose="02020603050405020304" pitchFamily="18" charset="0"/>
            </a:endParaRPr>
          </a:p>
          <a:p>
            <a:pPr algn="just"/>
            <a:endParaRPr lang="en-US" sz="1800" dirty="0">
              <a:solidFill>
                <a:srgbClr val="0D0D0D"/>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8D112AD-EF02-252B-F12E-4B3CE0E8C1B6}"/>
              </a:ext>
            </a:extLst>
          </p:cNvPr>
          <p:cNvGraphicFramePr>
            <a:graphicFrameLocks noGrp="1"/>
          </p:cNvGraphicFramePr>
          <p:nvPr>
            <p:extLst>
              <p:ext uri="{D42A27DB-BD31-4B8C-83A1-F6EECF244321}">
                <p14:modId xmlns:p14="http://schemas.microsoft.com/office/powerpoint/2010/main" val="2683057581"/>
              </p:ext>
            </p:extLst>
          </p:nvPr>
        </p:nvGraphicFramePr>
        <p:xfrm>
          <a:off x="611560" y="1916833"/>
          <a:ext cx="8229600" cy="3683001"/>
        </p:xfrm>
        <a:graphic>
          <a:graphicData uri="http://schemas.openxmlformats.org/drawingml/2006/table">
            <a:tbl>
              <a:tblPr firstRow="1" firstCol="1" bandRow="1">
                <a:tableStyleId>{5C22544A-7EE6-4342-B048-85BDC9FD1C3A}</a:tableStyleId>
              </a:tblPr>
              <a:tblGrid>
                <a:gridCol w="454706">
                  <a:extLst>
                    <a:ext uri="{9D8B030D-6E8A-4147-A177-3AD203B41FA5}">
                      <a16:colId xmlns:a16="http://schemas.microsoft.com/office/drawing/2014/main" val="3322254112"/>
                    </a:ext>
                  </a:extLst>
                </a:gridCol>
                <a:gridCol w="1555576">
                  <a:extLst>
                    <a:ext uri="{9D8B030D-6E8A-4147-A177-3AD203B41FA5}">
                      <a16:colId xmlns:a16="http://schemas.microsoft.com/office/drawing/2014/main" val="3331015233"/>
                    </a:ext>
                  </a:extLst>
                </a:gridCol>
                <a:gridCol w="1978375">
                  <a:extLst>
                    <a:ext uri="{9D8B030D-6E8A-4147-A177-3AD203B41FA5}">
                      <a16:colId xmlns:a16="http://schemas.microsoft.com/office/drawing/2014/main" val="2392308855"/>
                    </a:ext>
                  </a:extLst>
                </a:gridCol>
                <a:gridCol w="1272382">
                  <a:extLst>
                    <a:ext uri="{9D8B030D-6E8A-4147-A177-3AD203B41FA5}">
                      <a16:colId xmlns:a16="http://schemas.microsoft.com/office/drawing/2014/main" val="2535033246"/>
                    </a:ext>
                  </a:extLst>
                </a:gridCol>
                <a:gridCol w="1554581">
                  <a:extLst>
                    <a:ext uri="{9D8B030D-6E8A-4147-A177-3AD203B41FA5}">
                      <a16:colId xmlns:a16="http://schemas.microsoft.com/office/drawing/2014/main" val="2971151495"/>
                    </a:ext>
                  </a:extLst>
                </a:gridCol>
                <a:gridCol w="1413980">
                  <a:extLst>
                    <a:ext uri="{9D8B030D-6E8A-4147-A177-3AD203B41FA5}">
                      <a16:colId xmlns:a16="http://schemas.microsoft.com/office/drawing/2014/main" val="25063884"/>
                    </a:ext>
                  </a:extLst>
                </a:gridCol>
              </a:tblGrid>
              <a:tr h="605407">
                <a:tc>
                  <a:txBody>
                    <a:bodyPr/>
                    <a:lstStyle/>
                    <a:p>
                      <a:pPr algn="r">
                        <a:lnSpc>
                          <a:spcPct val="150000"/>
                        </a:lnSpc>
                        <a:buNone/>
                      </a:pPr>
                      <a:r>
                        <a:rPr lang="en-US" sz="1000" b="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6</a:t>
                      </a:r>
                      <a:endParaRPr lang="en-IN" sz="11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b="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Tropical Cyclone Intensity and Track Prediction in the Bay of Bengal Using LSTM-CSO Method</a:t>
                      </a:r>
                      <a:endParaRPr lang="en-IN" sz="11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solidFill>
                      <a:schemeClr val="accent1">
                        <a:lumMod val="20000"/>
                        <a:lumOff val="80000"/>
                      </a:schemeClr>
                    </a:solidFill>
                  </a:tcPr>
                </a:tc>
                <a:tc>
                  <a:txBody>
                    <a:bodyPr/>
                    <a:lstStyle/>
                    <a:p>
                      <a:pPr>
                        <a:lnSpc>
                          <a:spcPct val="150000"/>
                        </a:lnSpc>
                        <a:buNone/>
                      </a:pPr>
                      <a:r>
                        <a:rPr lang="en-US" sz="1000" b="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LSTM optimized by Cat Swarm Optimization.</a:t>
                      </a:r>
                      <a:endParaRPr lang="en-IN" sz="11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solidFill>
                      <a:schemeClr val="accent1">
                        <a:lumMod val="20000"/>
                        <a:lumOff val="80000"/>
                      </a:schemeClr>
                    </a:solidFill>
                  </a:tcPr>
                </a:tc>
                <a:tc>
                  <a:txBody>
                    <a:bodyPr/>
                    <a:lstStyle/>
                    <a:p>
                      <a:pPr>
                        <a:lnSpc>
                          <a:spcPct val="150000"/>
                        </a:lnSpc>
                        <a:buNone/>
                      </a:pPr>
                      <a:r>
                        <a:rPr lang="en-US" sz="1000" b="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IBTrACS</a:t>
                      </a:r>
                      <a:r>
                        <a:rPr lang="en-US" sz="1000" b="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(2003–2019) with TC parameters.</a:t>
                      </a:r>
                      <a:endParaRPr lang="en-IN" sz="11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solidFill>
                      <a:schemeClr val="accent1">
                        <a:lumMod val="20000"/>
                        <a:lumOff val="80000"/>
                      </a:schemeClr>
                    </a:solidFill>
                  </a:tcPr>
                </a:tc>
                <a:tc>
                  <a:txBody>
                    <a:bodyPr/>
                    <a:lstStyle/>
                    <a:p>
                      <a:pPr>
                        <a:lnSpc>
                          <a:spcPct val="150000"/>
                        </a:lnSpc>
                        <a:buNone/>
                      </a:pPr>
                      <a:r>
                        <a:rPr lang="en-US" sz="1000" b="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Limited region and high computation cost.</a:t>
                      </a:r>
                      <a:endParaRPr lang="en-IN" sz="11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solidFill>
                      <a:schemeClr val="accent1">
                        <a:lumMod val="20000"/>
                        <a:lumOff val="80000"/>
                      </a:schemeClr>
                    </a:solidFill>
                  </a:tcPr>
                </a:tc>
                <a:tc>
                  <a:txBody>
                    <a:bodyPr/>
                    <a:lstStyle/>
                    <a:p>
                      <a:pPr>
                        <a:lnSpc>
                          <a:spcPct val="150000"/>
                        </a:lnSpc>
                        <a:buNone/>
                      </a:pPr>
                      <a:r>
                        <a:rPr lang="en-US" sz="1000" b="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Boosts speed and accuracy over traditional models.</a:t>
                      </a:r>
                      <a:endParaRPr lang="en-IN" sz="11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641345584"/>
                  </a:ext>
                </a:extLst>
              </a:tr>
              <a:tr h="793305">
                <a:tc>
                  <a:txBody>
                    <a:bodyPr/>
                    <a:lstStyle/>
                    <a:p>
                      <a:pPr algn="r">
                        <a:lnSpc>
                          <a:spcPct val="150000"/>
                        </a:lnSpc>
                        <a:buNone/>
                      </a:pP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7</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Tropical cyclone trajectory based on satellite remote sensing prediction and time attention mechanism ConvLSTM model</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ConvLSTM</a:t>
                      </a: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with time attention mechanism.</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NCEP/NCAR, HURSAT-B1 (1949–2022).</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Needs preprocessing; limited data.</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Improves 3D and long-term forecasting.</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594709059"/>
                  </a:ext>
                </a:extLst>
              </a:tr>
              <a:tr h="793305">
                <a:tc>
                  <a:txBody>
                    <a:bodyPr/>
                    <a:lstStyle/>
                    <a:p>
                      <a:pPr algn="r">
                        <a:lnSpc>
                          <a:spcPct val="150000"/>
                        </a:lnSpc>
                        <a:buNone/>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8</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Cyclone Intensity Estimation Using INSAT-3D IR Imagery </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Combines image processing, CNN, RNN, and meteorological models.</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INSAT-3D IR imagery.</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Accuracy limited by satellite quality.</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Aims for real-time high-precision estimates.</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851252119"/>
                  </a:ext>
                </a:extLst>
              </a:tr>
              <a:tr h="793305">
                <a:tc>
                  <a:txBody>
                    <a:bodyPr/>
                    <a:lstStyle/>
                    <a:p>
                      <a:pPr algn="r">
                        <a:lnSpc>
                          <a:spcPct val="150000"/>
                        </a:lnSpc>
                        <a:buNone/>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9</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Tropical Cyclone Intensity Prediction Using </a:t>
                      </a:r>
                      <a:r>
                        <a:rPr lang="en-US" sz="10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DeepLearning</a:t>
                      </a: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Techniques- A Survey</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Review of CNNs and Transformers for TC intensity.</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Satellite imagery (clouds, temp, structure).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Needs large, balanced data; low interpretability.</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50000"/>
                        </a:lnSpc>
                        <a:buNone/>
                      </a:pPr>
                      <a:r>
                        <a:rPr lang="en-US" sz="1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Calls for interpretable, sequence-aware models.</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173762877"/>
                  </a:ext>
                </a:extLst>
              </a:tr>
            </a:tbl>
          </a:graphicData>
        </a:graphic>
      </p:graphicFrame>
    </p:spTree>
    <p:extLst>
      <p:ext uri="{BB962C8B-B14F-4D97-AF65-F5344CB8AC3E}">
        <p14:creationId xmlns:p14="http://schemas.microsoft.com/office/powerpoint/2010/main" val="39103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C284F-98C6-3357-5943-2F65C628CDED}"/>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BF00934E-B461-B884-2AA2-78F1AF7AA24F}"/>
              </a:ext>
            </a:extLst>
          </p:cNvPr>
          <p:cNvSpPr>
            <a:spLocks noGrp="1" noChangeArrowheads="1"/>
          </p:cNvSpPr>
          <p:nvPr>
            <p:ph type="title"/>
          </p:nvPr>
        </p:nvSpPr>
        <p:spPr>
          <a:xfrm>
            <a:off x="503609" y="161239"/>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CFF0B508-8800-0998-7AE1-79A99D6F15D6}"/>
              </a:ext>
            </a:extLst>
          </p:cNvPr>
          <p:cNvSpPr>
            <a:spLocks noGrp="1"/>
          </p:cNvSpPr>
          <p:nvPr>
            <p:ph idx="1"/>
          </p:nvPr>
        </p:nvSpPr>
        <p:spPr>
          <a:xfrm>
            <a:off x="457200" y="1600200"/>
            <a:ext cx="8229600" cy="4515942"/>
          </a:xfrm>
        </p:spPr>
        <p:txBody>
          <a:bodyPr>
            <a:normAutofit/>
          </a:bodyPr>
          <a:lstStyle/>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F1B8C26-3E48-6EDD-6E68-DF1A4F3B46B5}"/>
              </a:ext>
            </a:extLst>
          </p:cNvPr>
          <p:cNvSpPr>
            <a:spLocks noGrp="1"/>
          </p:cNvSpPr>
          <p:nvPr>
            <p:ph type="sldNum" sz="quarter" idx="12"/>
          </p:nvPr>
        </p:nvSpPr>
        <p:spPr/>
        <p:txBody>
          <a:bodyPr/>
          <a:lstStyle/>
          <a:p>
            <a:fld id="{1EC248AB-E565-412B-9D95-9B07D6A4F3F3}" type="slidenum">
              <a:rPr lang="en-GB" b="1" smtClean="0">
                <a:solidFill>
                  <a:schemeClr val="tx1"/>
                </a:solidFill>
              </a:rPr>
              <a:pPr/>
              <a:t>7</a:t>
            </a:fld>
            <a:endParaRPr lang="en-GB" b="1" dirty="0">
              <a:solidFill>
                <a:schemeClr val="tx1"/>
              </a:solidFill>
            </a:endParaRPr>
          </a:p>
        </p:txBody>
      </p:sp>
      <p:pic>
        <p:nvPicPr>
          <p:cNvPr id="2097159" name="Picture 6">
            <a:extLst>
              <a:ext uri="{FF2B5EF4-FFF2-40B4-BE49-F238E27FC236}">
                <a16:creationId xmlns:a16="http://schemas.microsoft.com/office/drawing/2014/main" id="{F20F1C45-D00A-9250-6D9F-0AD9D33A30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0645" y="8145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8DE8D8F4-2513-ACBD-2B58-1D973A295E76}"/>
              </a:ext>
            </a:extLst>
          </p:cNvPr>
          <p:cNvSpPr txBox="1">
            <a:spLocks noChangeArrowheads="1"/>
          </p:cNvSpPr>
          <p:nvPr/>
        </p:nvSpPr>
        <p:spPr bwMode="auto">
          <a:xfrm>
            <a:off x="0" y="1118540"/>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0E6ACD28-425B-CEBC-5C81-E6FE14008B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6210" y="94940"/>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7FE962-D10A-D3E4-EAC4-6CE91A87F80A}"/>
              </a:ext>
            </a:extLst>
          </p:cNvPr>
          <p:cNvSpPr txBox="1"/>
          <p:nvPr/>
        </p:nvSpPr>
        <p:spPr>
          <a:xfrm>
            <a:off x="3419871" y="1988840"/>
            <a:ext cx="3466407" cy="307777"/>
          </a:xfrm>
          <a:prstGeom prst="rect">
            <a:avLst/>
          </a:prstGeom>
          <a:noFill/>
        </p:spPr>
        <p:txBody>
          <a:bodyPr wrap="square">
            <a:spAutoFit/>
          </a:bodyPr>
          <a:lstStyle/>
          <a:p>
            <a:r>
              <a:rPr lang="en-IN" sz="1400" dirty="0"/>
              <a:t>           </a:t>
            </a:r>
          </a:p>
        </p:txBody>
      </p:sp>
      <p:sp>
        <p:nvSpPr>
          <p:cNvPr id="7" name="TextBox 6">
            <a:extLst>
              <a:ext uri="{FF2B5EF4-FFF2-40B4-BE49-F238E27FC236}">
                <a16:creationId xmlns:a16="http://schemas.microsoft.com/office/drawing/2014/main" id="{BBC1FA57-F344-7002-2D1C-56EF3998CCA6}"/>
              </a:ext>
            </a:extLst>
          </p:cNvPr>
          <p:cNvSpPr txBox="1"/>
          <p:nvPr/>
        </p:nvSpPr>
        <p:spPr>
          <a:xfrm>
            <a:off x="527537" y="1480111"/>
            <a:ext cx="8219256" cy="923330"/>
          </a:xfrm>
          <a:prstGeom prst="rect">
            <a:avLst/>
          </a:prstGeom>
          <a:noFill/>
        </p:spPr>
        <p:txBody>
          <a:bodyPr wrap="square">
            <a:spAutoFit/>
          </a:bodyPr>
          <a:lstStyle/>
          <a:p>
            <a:pPr algn="just"/>
            <a:r>
              <a:rPr lang="en-US" sz="1800" b="1" spc="-20" dirty="0">
                <a:effectLst/>
                <a:latin typeface="Times New Roman" panose="02020603050405020304" pitchFamily="18" charset="0"/>
                <a:ea typeface="Times New Roman" panose="02020603050405020304" pitchFamily="18" charset="0"/>
              </a:rPr>
              <a:t>Dataset </a:t>
            </a:r>
            <a:r>
              <a:rPr lang="en-US" b="1" spc="-2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1800" b="1" dirty="0">
              <a:solidFill>
                <a:srgbClr val="0D0D0D"/>
              </a:solidFill>
              <a:latin typeface="Times New Roman" panose="02020603050405020304" pitchFamily="18" charset="0"/>
              <a:cs typeface="Times New Roman" panose="02020603050405020304" pitchFamily="18" charset="0"/>
            </a:endParaRPr>
          </a:p>
          <a:p>
            <a:pPr algn="just"/>
            <a:endParaRPr lang="en-US" sz="1800" dirty="0">
              <a:solidFill>
                <a:srgbClr val="0D0D0D"/>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218B5E9D-19DB-A3C1-C85F-38E0E9B620F8}"/>
              </a:ext>
            </a:extLst>
          </p:cNvPr>
          <p:cNvGraphicFramePr>
            <a:graphicFrameLocks noGrp="1"/>
          </p:cNvGraphicFramePr>
          <p:nvPr>
            <p:extLst>
              <p:ext uri="{D42A27DB-BD31-4B8C-83A1-F6EECF244321}">
                <p14:modId xmlns:p14="http://schemas.microsoft.com/office/powerpoint/2010/main" val="989658139"/>
              </p:ext>
            </p:extLst>
          </p:nvPr>
        </p:nvGraphicFramePr>
        <p:xfrm>
          <a:off x="611560" y="1916832"/>
          <a:ext cx="8301608" cy="4684554"/>
        </p:xfrm>
        <a:graphic>
          <a:graphicData uri="http://schemas.openxmlformats.org/drawingml/2006/table">
            <a:tbl>
              <a:tblPr firstRow="1" firstCol="1" bandRow="1">
                <a:tableStyleId>{5C22544A-7EE6-4342-B048-85BDC9FD1C3A}</a:tableStyleId>
              </a:tblPr>
              <a:tblGrid>
                <a:gridCol w="807277">
                  <a:extLst>
                    <a:ext uri="{9D8B030D-6E8A-4147-A177-3AD203B41FA5}">
                      <a16:colId xmlns:a16="http://schemas.microsoft.com/office/drawing/2014/main" val="2829451375"/>
                    </a:ext>
                  </a:extLst>
                </a:gridCol>
                <a:gridCol w="1613411">
                  <a:extLst>
                    <a:ext uri="{9D8B030D-6E8A-4147-A177-3AD203B41FA5}">
                      <a16:colId xmlns:a16="http://schemas.microsoft.com/office/drawing/2014/main" val="256865059"/>
                    </a:ext>
                  </a:extLst>
                </a:gridCol>
                <a:gridCol w="1038411">
                  <a:extLst>
                    <a:ext uri="{9D8B030D-6E8A-4147-A177-3AD203B41FA5}">
                      <a16:colId xmlns:a16="http://schemas.microsoft.com/office/drawing/2014/main" val="3886498226"/>
                    </a:ext>
                  </a:extLst>
                </a:gridCol>
                <a:gridCol w="2582369">
                  <a:extLst>
                    <a:ext uri="{9D8B030D-6E8A-4147-A177-3AD203B41FA5}">
                      <a16:colId xmlns:a16="http://schemas.microsoft.com/office/drawing/2014/main" val="800628690"/>
                    </a:ext>
                  </a:extLst>
                </a:gridCol>
                <a:gridCol w="1130641">
                  <a:extLst>
                    <a:ext uri="{9D8B030D-6E8A-4147-A177-3AD203B41FA5}">
                      <a16:colId xmlns:a16="http://schemas.microsoft.com/office/drawing/2014/main" val="4182169932"/>
                    </a:ext>
                  </a:extLst>
                </a:gridCol>
                <a:gridCol w="1129499">
                  <a:extLst>
                    <a:ext uri="{9D8B030D-6E8A-4147-A177-3AD203B41FA5}">
                      <a16:colId xmlns:a16="http://schemas.microsoft.com/office/drawing/2014/main" val="3593413135"/>
                    </a:ext>
                  </a:extLst>
                </a:gridCol>
              </a:tblGrid>
              <a:tr h="308439">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Sr. No.</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Name</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Interval</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Description</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Region</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Source</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extLst>
                  <a:ext uri="{0D108BD9-81ED-4DB2-BD59-A6C34878D82A}">
                    <a16:rowId xmlns:a16="http://schemas.microsoft.com/office/drawing/2014/main" val="1649751417"/>
                  </a:ext>
                </a:extLst>
              </a:tr>
              <a:tr h="1235332">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1</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gn="l">
                        <a:lnSpc>
                          <a:spcPct val="150000"/>
                        </a:lnSpc>
                        <a:buNone/>
                      </a:pPr>
                      <a:r>
                        <a:rPr lang="en-IN" sz="900" kern="100" dirty="0">
                          <a:effectLst/>
                          <a:latin typeface="Times New Roman" panose="02020603050405020304" pitchFamily="18" charset="0"/>
                          <a:cs typeface="Times New Roman" panose="02020603050405020304" pitchFamily="18" charset="0"/>
                        </a:rPr>
                        <a:t>NSAT3D Infrared &amp; Raw Cyclone Imagery</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gn="l">
                        <a:lnSpc>
                          <a:spcPct val="150000"/>
                        </a:lnSpc>
                        <a:buNone/>
                      </a:pPr>
                      <a:r>
                        <a:rPr lang="en-IN" sz="900" kern="100">
                          <a:effectLst/>
                          <a:latin typeface="Times New Roman" panose="02020603050405020304" pitchFamily="18" charset="0"/>
                          <a:cs typeface="Times New Roman" panose="02020603050405020304" pitchFamily="18" charset="0"/>
                        </a:rPr>
                        <a:t>2012-2021</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gn="l">
                        <a:lnSpc>
                          <a:spcPct val="150000"/>
                        </a:lnSpc>
                        <a:buNone/>
                      </a:pPr>
                      <a:r>
                        <a:rPr lang="en-IN" sz="900" kern="100" dirty="0">
                          <a:effectLst/>
                          <a:latin typeface="Times New Roman" panose="02020603050405020304" pitchFamily="18" charset="0"/>
                          <a:cs typeface="Times New Roman" panose="02020603050405020304" pitchFamily="18" charset="0"/>
                        </a:rPr>
                        <a:t>Infrared and raw cyclone imagery </a:t>
                      </a:r>
                      <a:r>
                        <a:rPr lang="en-IN" sz="900" kern="100" dirty="0" err="1">
                          <a:effectLst/>
                          <a:latin typeface="Times New Roman" panose="02020603050405020304" pitchFamily="18" charset="0"/>
                          <a:cs typeface="Times New Roman" panose="02020603050405020304" pitchFamily="18" charset="0"/>
                        </a:rPr>
                        <a:t>labeled</a:t>
                      </a:r>
                      <a:r>
                        <a:rPr lang="en-IN" sz="900" kern="100" dirty="0">
                          <a:effectLst/>
                          <a:latin typeface="Times New Roman" panose="02020603050405020304" pitchFamily="18" charset="0"/>
                          <a:cs typeface="Times New Roman" panose="02020603050405020304" pitchFamily="18" charset="0"/>
                        </a:rPr>
                        <a:t> with intensity in knots, sourced from MOSDAC, timestamped to intensity-time graphs.</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gn="l">
                        <a:lnSpc>
                          <a:spcPct val="150000"/>
                        </a:lnSpc>
                        <a:buNone/>
                      </a:pPr>
                      <a:r>
                        <a:rPr lang="en-IN" sz="900" kern="100" dirty="0">
                          <a:effectLst/>
                          <a:latin typeface="Times New Roman" panose="02020603050405020304" pitchFamily="18" charset="0"/>
                          <a:cs typeface="Times New Roman" panose="02020603050405020304" pitchFamily="18" charset="0"/>
                        </a:rPr>
                        <a:t>Indian Ocean</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dirty="0">
                          <a:effectLst/>
                          <a:latin typeface="Times New Roman" panose="02020603050405020304" pitchFamily="18" charset="0"/>
                          <a:cs typeface="Times New Roman" panose="02020603050405020304" pitchFamily="18" charset="0"/>
                        </a:rPr>
                        <a:t>Kaggle</a:t>
                      </a:r>
                    </a:p>
                    <a:p>
                      <a:pPr>
                        <a:lnSpc>
                          <a:spcPct val="150000"/>
                        </a:lnSpc>
                        <a:buNone/>
                      </a:pPr>
                      <a:r>
                        <a:rPr lang="en-IN" sz="900" kern="100" dirty="0">
                          <a:effectLst/>
                          <a:latin typeface="Times New Roman" panose="02020603050405020304" pitchFamily="18" charset="0"/>
                          <a:cs typeface="Times New Roman" panose="02020603050405020304" pitchFamily="18" charset="0"/>
                        </a:rPr>
                        <a:t> </a:t>
                      </a:r>
                    </a:p>
                    <a:p>
                      <a:pPr>
                        <a:lnSpc>
                          <a:spcPct val="150000"/>
                        </a:lnSpc>
                        <a:buNone/>
                      </a:pPr>
                      <a:r>
                        <a:rPr lang="en-IN" sz="900" kern="100" dirty="0">
                          <a:effectLst/>
                          <a:latin typeface="Times New Roman" panose="02020603050405020304" pitchFamily="18" charset="0"/>
                          <a:cs typeface="Times New Roman" panose="02020603050405020304" pitchFamily="18" charset="0"/>
                        </a:rPr>
                        <a:t> </a:t>
                      </a:r>
                    </a:p>
                    <a:p>
                      <a:pPr>
                        <a:lnSpc>
                          <a:spcPct val="150000"/>
                        </a:lnSpc>
                        <a:buNone/>
                      </a:pPr>
                      <a:r>
                        <a:rPr lang="en-IN" sz="900" kern="100" dirty="0">
                          <a:effectLst/>
                          <a:latin typeface="Times New Roman" panose="02020603050405020304" pitchFamily="18" charset="0"/>
                          <a:cs typeface="Times New Roman" panose="02020603050405020304" pitchFamily="18" charset="0"/>
                        </a:rPr>
                        <a:t> </a:t>
                      </a:r>
                    </a:p>
                    <a:p>
                      <a:pPr>
                        <a:lnSpc>
                          <a:spcPct val="150000"/>
                        </a:lnSpc>
                        <a:buNone/>
                      </a:pPr>
                      <a:r>
                        <a:rPr lang="en-IN" sz="900" kern="100" dirty="0">
                          <a:effectLst/>
                          <a:latin typeface="Times New Roman" panose="02020603050405020304" pitchFamily="18" charset="0"/>
                          <a:cs typeface="Times New Roman" panose="02020603050405020304" pitchFamily="18" charset="0"/>
                        </a:rPr>
                        <a:t> </a:t>
                      </a:r>
                    </a:p>
                    <a:p>
                      <a:pPr>
                        <a:lnSpc>
                          <a:spcPct val="150000"/>
                        </a:lnSpc>
                        <a:buNone/>
                      </a:pPr>
                      <a:r>
                        <a:rPr lang="en-IN" sz="900" kern="100" dirty="0">
                          <a:effectLst/>
                          <a:latin typeface="Times New Roman" panose="02020603050405020304" pitchFamily="18" charset="0"/>
                          <a:cs typeface="Times New Roman" panose="02020603050405020304" pitchFamily="18" charset="0"/>
                        </a:rPr>
                        <a:t> </a:t>
                      </a:r>
                    </a:p>
                    <a:p>
                      <a:pPr>
                        <a:lnSpc>
                          <a:spcPct val="150000"/>
                        </a:lnSpc>
                        <a:buNone/>
                      </a:pPr>
                      <a:r>
                        <a:rPr lang="en-IN" sz="900" kern="100" dirty="0">
                          <a:effectLst/>
                          <a:latin typeface="Times New Roman" panose="02020603050405020304" pitchFamily="18" charset="0"/>
                          <a:cs typeface="Times New Roman" panose="02020603050405020304" pitchFamily="18" charset="0"/>
                        </a:rPr>
                        <a:t> </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extLst>
                  <a:ext uri="{0D108BD9-81ED-4DB2-BD59-A6C34878D82A}">
                    <a16:rowId xmlns:a16="http://schemas.microsoft.com/office/drawing/2014/main" val="2552110625"/>
                  </a:ext>
                </a:extLst>
              </a:tr>
              <a:tr h="349785">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2</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INSAT3D Infrared &amp; Raw Cyclone Imagery</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2012-2022</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dirty="0">
                          <a:effectLst/>
                          <a:latin typeface="Times New Roman" panose="02020603050405020304" pitchFamily="18" charset="0"/>
                          <a:cs typeface="Times New Roman" panose="02020603050405020304" pitchFamily="18" charset="0"/>
                        </a:rPr>
                        <a:t>Infrared and raw imagery dataset for cyclone tracking and intensity analysis.</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Indian Ocean</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MOSDAC server</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extLst>
                  <a:ext uri="{0D108BD9-81ED-4DB2-BD59-A6C34878D82A}">
                    <a16:rowId xmlns:a16="http://schemas.microsoft.com/office/drawing/2014/main" val="264830447"/>
                  </a:ext>
                </a:extLst>
              </a:tr>
              <a:tr h="564814">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3</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The Imperial College Storm Model (IRIS) Dataset</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1980-2021</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Synthetic dataset with modeled 10,000-year outputs, reflecting 42 years of observed tropical cyclone climate patterns.</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U.S.</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IBTrACS, WMO data</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extLst>
                  <a:ext uri="{0D108BD9-81ED-4DB2-BD59-A6C34878D82A}">
                    <a16:rowId xmlns:a16="http://schemas.microsoft.com/office/drawing/2014/main" val="3161554219"/>
                  </a:ext>
                </a:extLst>
              </a:tr>
              <a:tr h="708167">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4</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NOAA-Himawari-Dataset</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2014-2021</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Himawari-8/9 satellite data for constant weather system and typhoon observation over East Asia and the Pacific regions.</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East Asia, West &amp; Central Pacific Region</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Japan Meteorological Agency (JMA)</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extLst>
                  <a:ext uri="{0D108BD9-81ED-4DB2-BD59-A6C34878D82A}">
                    <a16:rowId xmlns:a16="http://schemas.microsoft.com/office/drawing/2014/main" val="3082226768"/>
                  </a:ext>
                </a:extLst>
              </a:tr>
              <a:tr h="636491">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5</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Geo-KOMPSAT-2A (GK2A) Satellite Data</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2019-2023</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High-resolution real-time weather monitoring and disaster data from the GK2A geostationary satellite.</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Western North Pacific</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Korea Meteorological Administration (KMA)</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extLst>
                  <a:ext uri="{0D108BD9-81ED-4DB2-BD59-A6C34878D82A}">
                    <a16:rowId xmlns:a16="http://schemas.microsoft.com/office/drawing/2014/main" val="3419570169"/>
                  </a:ext>
                </a:extLst>
              </a:tr>
              <a:tr h="636491">
                <a:tc>
                  <a:txBody>
                    <a:bodyPr/>
                    <a:lstStyle/>
                    <a:p>
                      <a:pPr>
                        <a:lnSpc>
                          <a:spcPct val="150000"/>
                        </a:lnSpc>
                        <a:buNone/>
                      </a:pPr>
                      <a:r>
                        <a:rPr lang="en-IN" sz="900" kern="100" dirty="0">
                          <a:effectLst/>
                          <a:latin typeface="Times New Roman" panose="02020603050405020304" pitchFamily="18" charset="0"/>
                          <a:cs typeface="Times New Roman" panose="02020603050405020304" pitchFamily="18" charset="0"/>
                        </a:rPr>
                        <a:t>6</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Communication, Ocean, and Meteorological Satellite (COMS) Data</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2011–2019</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Multi-purpose geostationary satellite data for meteorology, oceanography, and communication.</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a:effectLst/>
                          <a:latin typeface="Times New Roman" panose="02020603050405020304" pitchFamily="18" charset="0"/>
                          <a:cs typeface="Times New Roman" panose="02020603050405020304" pitchFamily="18" charset="0"/>
                        </a:rPr>
                        <a:t>Asia-Pacific, Korean Peninsula, Indian Ocean</a:t>
                      </a:r>
                      <a:endParaRPr lang="en-IN" sz="9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tc>
                  <a:txBody>
                    <a:bodyPr/>
                    <a:lstStyle/>
                    <a:p>
                      <a:pPr>
                        <a:lnSpc>
                          <a:spcPct val="150000"/>
                        </a:lnSpc>
                        <a:buNone/>
                      </a:pPr>
                      <a:r>
                        <a:rPr lang="en-IN" sz="900" kern="100" dirty="0">
                          <a:effectLst/>
                          <a:latin typeface="Times New Roman" panose="02020603050405020304" pitchFamily="18" charset="0"/>
                          <a:cs typeface="Times New Roman" panose="02020603050405020304" pitchFamily="18" charset="0"/>
                        </a:rPr>
                        <a:t>Korea Meteorological Administration (KMA)</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16" marR="21116" marT="0" marB="0" anchor="ctr"/>
                </a:tc>
                <a:extLst>
                  <a:ext uri="{0D108BD9-81ED-4DB2-BD59-A6C34878D82A}">
                    <a16:rowId xmlns:a16="http://schemas.microsoft.com/office/drawing/2014/main" val="3933384503"/>
                  </a:ext>
                </a:extLst>
              </a:tr>
            </a:tbl>
          </a:graphicData>
        </a:graphic>
      </p:graphicFrame>
    </p:spTree>
    <p:extLst>
      <p:ext uri="{BB962C8B-B14F-4D97-AF65-F5344CB8AC3E}">
        <p14:creationId xmlns:p14="http://schemas.microsoft.com/office/powerpoint/2010/main" val="348394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503609" y="161239"/>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a:xfrm>
            <a:off x="457200" y="1600200"/>
            <a:ext cx="8229600" cy="4515942"/>
          </a:xfrm>
        </p:spPr>
        <p:txBody>
          <a:bodyPr>
            <a:normAutofit/>
          </a:bodyPr>
          <a:lstStyle/>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8</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02184" y="53440"/>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0" y="1100660"/>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4808" y="67155"/>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0FA779-DDE1-4E6B-B76D-9C448A4CBAF5}"/>
              </a:ext>
            </a:extLst>
          </p:cNvPr>
          <p:cNvSpPr txBox="1"/>
          <p:nvPr/>
        </p:nvSpPr>
        <p:spPr>
          <a:xfrm>
            <a:off x="3419871" y="1988840"/>
            <a:ext cx="3466407" cy="307777"/>
          </a:xfrm>
          <a:prstGeom prst="rect">
            <a:avLst/>
          </a:prstGeom>
          <a:noFill/>
        </p:spPr>
        <p:txBody>
          <a:bodyPr wrap="square">
            <a:spAutoFit/>
          </a:bodyPr>
          <a:lstStyle/>
          <a:p>
            <a:r>
              <a:rPr lang="en-IN" sz="1400" dirty="0"/>
              <a:t>           </a:t>
            </a:r>
          </a:p>
        </p:txBody>
      </p:sp>
      <p:sp>
        <p:nvSpPr>
          <p:cNvPr id="7" name="TextBox 6">
            <a:extLst>
              <a:ext uri="{FF2B5EF4-FFF2-40B4-BE49-F238E27FC236}">
                <a16:creationId xmlns:a16="http://schemas.microsoft.com/office/drawing/2014/main" id="{B3BB1E51-641A-3D03-C87E-5D86A5F0E842}"/>
              </a:ext>
            </a:extLst>
          </p:cNvPr>
          <p:cNvSpPr txBox="1"/>
          <p:nvPr/>
        </p:nvSpPr>
        <p:spPr>
          <a:xfrm>
            <a:off x="467544" y="1573853"/>
            <a:ext cx="8219256" cy="646331"/>
          </a:xfrm>
          <a:prstGeom prst="rect">
            <a:avLst/>
          </a:prstGeom>
          <a:noFill/>
        </p:spPr>
        <p:txBody>
          <a:bodyPr wrap="square">
            <a:spAutoFit/>
          </a:bodyPr>
          <a:lstStyle/>
          <a:p>
            <a:pPr algn="just"/>
            <a:r>
              <a:rPr lang="en-US" sz="1800" b="1" dirty="0">
                <a:effectLst/>
                <a:latin typeface="Times New Roman" panose="02020603050405020304" pitchFamily="18" charset="0"/>
                <a:ea typeface="Times New Roman" panose="02020603050405020304" pitchFamily="18" charset="0"/>
              </a:rPr>
              <a:t>System</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Architecture</a:t>
            </a:r>
            <a:r>
              <a:rPr lang="en-US" sz="1800" b="1" spc="-20" dirty="0">
                <a:effectLst/>
                <a:latin typeface="Times New Roman" panose="02020603050405020304" pitchFamily="18" charset="0"/>
                <a:ea typeface="Times New Roman" panose="02020603050405020304" pitchFamily="18" charset="0"/>
              </a:rPr>
              <a:t> </a:t>
            </a:r>
            <a:r>
              <a:rPr lang="en-US" b="1" spc="-2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b="1" dirty="0">
              <a:solidFill>
                <a:srgbClr val="0D0D0D"/>
              </a:solidFill>
              <a:latin typeface="Times New Roman" panose="02020603050405020304" pitchFamily="18" charset="0"/>
              <a:cs typeface="Times New Roman" panose="02020603050405020304" pitchFamily="18" charset="0"/>
            </a:endParaRPr>
          </a:p>
          <a:p>
            <a:pPr algn="just"/>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9025201-4B44-6E7D-E65C-282EC937BA1D}"/>
              </a:ext>
            </a:extLst>
          </p:cNvPr>
          <p:cNvSpPr txBox="1"/>
          <p:nvPr/>
        </p:nvSpPr>
        <p:spPr>
          <a:xfrm>
            <a:off x="1960299" y="5516998"/>
            <a:ext cx="5786903" cy="612860"/>
          </a:xfrm>
          <a:prstGeom prst="rect">
            <a:avLst/>
          </a:prstGeom>
          <a:noFill/>
        </p:spPr>
        <p:txBody>
          <a:bodyPr wrap="square">
            <a:spAutoFit/>
          </a:bodyPr>
          <a:lstStyle/>
          <a:p>
            <a:pPr algn="ctr">
              <a:lnSpc>
                <a:spcPct val="107000"/>
              </a:lnSpc>
              <a:spcAft>
                <a:spcPts val="800"/>
              </a:spcAft>
            </a:pPr>
            <a:r>
              <a:rPr lang="en-US" sz="1200" i="1" dirty="0">
                <a:solidFill>
                  <a:schemeClr val="bg1">
                    <a:lumMod val="50000"/>
                  </a:schemeClr>
                </a:solidFill>
                <a:effectLst/>
                <a:latin typeface="Times New Roman" panose="02020603050405020304" pitchFamily="18" charset="0"/>
                <a:ea typeface="Times New Roman" panose="02020603050405020304" pitchFamily="18" charset="0"/>
              </a:rPr>
              <a:t>Fig .1: End-to-End System Architecture for Cyclone Intensity Estimation</a:t>
            </a:r>
            <a:endParaRPr lang="en-IN" sz="1200" dirty="0">
              <a:solidFill>
                <a:schemeClr val="bg1">
                  <a:lumMod val="50000"/>
                </a:schemeClr>
              </a:solidFill>
              <a:effectLst/>
              <a:latin typeface="Times New Roman" panose="02020603050405020304" pitchFamily="18" charset="0"/>
              <a:ea typeface="Times New Roman" panose="02020603050405020304" pitchFamily="18" charset="0"/>
            </a:endParaRPr>
          </a:p>
          <a:p>
            <a:pPr algn="ct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AB3F263-1837-6D03-8056-7D112A88EB2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0299" y="2195567"/>
            <a:ext cx="5316220" cy="3368040"/>
          </a:xfrm>
          <a:prstGeom prst="rect">
            <a:avLst/>
          </a:prstGeom>
          <a:noFill/>
          <a:ln>
            <a:noFill/>
          </a:ln>
        </p:spPr>
      </p:pic>
    </p:spTree>
    <p:extLst>
      <p:ext uri="{BB962C8B-B14F-4D97-AF65-F5344CB8AC3E}">
        <p14:creationId xmlns:p14="http://schemas.microsoft.com/office/powerpoint/2010/main" val="199403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C6E26-B56A-1BF8-124E-D2817BF33588}"/>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2D1A05FF-53CB-7C18-2CCA-C2B93A09B404}"/>
              </a:ext>
            </a:extLst>
          </p:cNvPr>
          <p:cNvSpPr>
            <a:spLocks noGrp="1" noChangeArrowheads="1"/>
          </p:cNvSpPr>
          <p:nvPr>
            <p:ph type="title"/>
          </p:nvPr>
        </p:nvSpPr>
        <p:spPr>
          <a:xfrm>
            <a:off x="503609" y="161239"/>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4B8E9BCE-2D2C-8F2F-31CB-6E8E69AA6451}"/>
              </a:ext>
            </a:extLst>
          </p:cNvPr>
          <p:cNvSpPr>
            <a:spLocks noGrp="1"/>
          </p:cNvSpPr>
          <p:nvPr>
            <p:ph idx="1"/>
          </p:nvPr>
        </p:nvSpPr>
        <p:spPr>
          <a:xfrm>
            <a:off x="457200" y="1600200"/>
            <a:ext cx="8229600" cy="4515942"/>
          </a:xfrm>
        </p:spPr>
        <p:txBody>
          <a:bodyPr>
            <a:normAutofit/>
          </a:bodyPr>
          <a:lstStyle/>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FA86BF2-53E3-4423-D037-5F6F805A2B42}"/>
              </a:ext>
            </a:extLst>
          </p:cNvPr>
          <p:cNvSpPr>
            <a:spLocks noGrp="1"/>
          </p:cNvSpPr>
          <p:nvPr>
            <p:ph type="sldNum" sz="quarter" idx="12"/>
          </p:nvPr>
        </p:nvSpPr>
        <p:spPr/>
        <p:txBody>
          <a:bodyPr/>
          <a:lstStyle/>
          <a:p>
            <a:fld id="{1EC248AB-E565-412B-9D95-9B07D6A4F3F3}" type="slidenum">
              <a:rPr lang="en-GB" b="1" smtClean="0">
                <a:solidFill>
                  <a:schemeClr val="tx1"/>
                </a:solidFill>
              </a:rPr>
              <a:pPr/>
              <a:t>9</a:t>
            </a:fld>
            <a:endParaRPr lang="en-GB" b="1" dirty="0">
              <a:solidFill>
                <a:schemeClr val="tx1"/>
              </a:solidFill>
            </a:endParaRPr>
          </a:p>
        </p:txBody>
      </p:sp>
      <p:pic>
        <p:nvPicPr>
          <p:cNvPr id="2097159" name="Picture 6">
            <a:extLst>
              <a:ext uri="{FF2B5EF4-FFF2-40B4-BE49-F238E27FC236}">
                <a16:creationId xmlns:a16="http://schemas.microsoft.com/office/drawing/2014/main" id="{1EB4C173-EF61-044A-85D9-325150A956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7085" y="105883"/>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5050E53E-A7FB-15C0-13D8-849605A8D3BB}"/>
              </a:ext>
            </a:extLst>
          </p:cNvPr>
          <p:cNvSpPr txBox="1">
            <a:spLocks noChangeArrowheads="1"/>
          </p:cNvSpPr>
          <p:nvPr/>
        </p:nvSpPr>
        <p:spPr bwMode="auto">
          <a:xfrm>
            <a:off x="0" y="1158444"/>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Phase-2 Presentation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C7D9CA72-0BAC-398B-5476-E93AE8125C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9907" y="125628"/>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37E5AE-D703-2FEA-F7B0-554EC9DF41CA}"/>
              </a:ext>
            </a:extLst>
          </p:cNvPr>
          <p:cNvSpPr txBox="1"/>
          <p:nvPr/>
        </p:nvSpPr>
        <p:spPr>
          <a:xfrm>
            <a:off x="3419871" y="1988840"/>
            <a:ext cx="3466407" cy="307777"/>
          </a:xfrm>
          <a:prstGeom prst="rect">
            <a:avLst/>
          </a:prstGeom>
          <a:noFill/>
        </p:spPr>
        <p:txBody>
          <a:bodyPr wrap="square">
            <a:spAutoFit/>
          </a:bodyPr>
          <a:lstStyle/>
          <a:p>
            <a:r>
              <a:rPr lang="en-IN" sz="1400" dirty="0"/>
              <a:t>           </a:t>
            </a:r>
          </a:p>
        </p:txBody>
      </p:sp>
      <p:sp>
        <p:nvSpPr>
          <p:cNvPr id="6" name="TextBox 5">
            <a:extLst>
              <a:ext uri="{FF2B5EF4-FFF2-40B4-BE49-F238E27FC236}">
                <a16:creationId xmlns:a16="http://schemas.microsoft.com/office/drawing/2014/main" id="{4D60DDD8-23CD-6471-59AD-D49C9EA79BE4}"/>
              </a:ext>
            </a:extLst>
          </p:cNvPr>
          <p:cNvSpPr txBox="1"/>
          <p:nvPr/>
        </p:nvSpPr>
        <p:spPr>
          <a:xfrm>
            <a:off x="503609" y="1597792"/>
            <a:ext cx="8496944" cy="5170646"/>
          </a:xfrm>
          <a:prstGeom prst="rect">
            <a:avLst/>
          </a:prstGeom>
          <a:noFill/>
        </p:spPr>
        <p:txBody>
          <a:bodyPr wrap="square">
            <a:spAutoFit/>
          </a:bodyPr>
          <a:lstStyle/>
          <a:p>
            <a:pPr marL="0" indent="0" algn="just">
              <a:buNone/>
            </a:pPr>
            <a:r>
              <a:rPr lang="en-IN" sz="1800" b="1" dirty="0">
                <a:latin typeface="Times New Roman" panose="02020603050405020304" pitchFamily="18" charset="0"/>
                <a:cs typeface="Times New Roman" panose="02020603050405020304" pitchFamily="18" charset="0"/>
              </a:rPr>
              <a:t>Methodology:</a:t>
            </a:r>
          </a:p>
          <a:p>
            <a:pPr lvl="0"/>
            <a:endParaRPr lang="en-IN" sz="1400" b="1" dirty="0">
              <a:latin typeface="Times New Roman" panose="02020603050405020304" pitchFamily="18" charset="0"/>
              <a:cs typeface="Times New Roman" panose="02020603050405020304" pitchFamily="18" charset="0"/>
            </a:endParaRPr>
          </a:p>
          <a:p>
            <a:pPr lvl="0"/>
            <a:endParaRPr lang="en-IN" sz="1400" b="1" dirty="0">
              <a:latin typeface="Times New Roman" panose="02020603050405020304" pitchFamily="18" charset="0"/>
              <a:cs typeface="Times New Roman" panose="02020603050405020304" pitchFamily="18" charset="0"/>
            </a:endParaRPr>
          </a:p>
          <a:p>
            <a:pPr lvl="0"/>
            <a:endParaRPr lang="en-IN" sz="1400" b="1" dirty="0">
              <a:latin typeface="Times New Roman" panose="02020603050405020304" pitchFamily="18" charset="0"/>
              <a:cs typeface="Times New Roman" panose="02020603050405020304" pitchFamily="18" charset="0"/>
            </a:endParaRPr>
          </a:p>
          <a:p>
            <a:pPr lvl="0"/>
            <a:endParaRPr lang="en-IN" sz="1400" b="1" dirty="0">
              <a:latin typeface="Times New Roman" panose="02020603050405020304" pitchFamily="18" charset="0"/>
              <a:cs typeface="Times New Roman" panose="02020603050405020304" pitchFamily="18" charset="0"/>
            </a:endParaRPr>
          </a:p>
          <a:p>
            <a:pPr lvl="0"/>
            <a:endParaRPr lang="en-IN" sz="1400" b="1" dirty="0">
              <a:latin typeface="Times New Roman" panose="02020603050405020304" pitchFamily="18" charset="0"/>
              <a:cs typeface="Times New Roman" panose="02020603050405020304" pitchFamily="18" charset="0"/>
            </a:endParaRPr>
          </a:p>
          <a:p>
            <a:pPr lvl="0"/>
            <a:endParaRPr lang="en-IN" sz="1400" b="1" dirty="0">
              <a:latin typeface="Times New Roman" panose="02020603050405020304" pitchFamily="18" charset="0"/>
              <a:cs typeface="Times New Roman" panose="02020603050405020304" pitchFamily="18" charset="0"/>
            </a:endParaRPr>
          </a:p>
          <a:p>
            <a:pPr lvl="0"/>
            <a:endParaRPr lang="en-IN" sz="1400" b="1" dirty="0">
              <a:latin typeface="Times New Roman" panose="02020603050405020304" pitchFamily="18" charset="0"/>
              <a:cs typeface="Times New Roman" panose="02020603050405020304" pitchFamily="18" charset="0"/>
            </a:endParaRPr>
          </a:p>
          <a:p>
            <a:pPr lvl="0"/>
            <a:endParaRPr lang="en-IN" sz="1400" b="1" dirty="0">
              <a:latin typeface="Times New Roman" panose="02020603050405020304" pitchFamily="18" charset="0"/>
              <a:cs typeface="Times New Roman" panose="02020603050405020304" pitchFamily="18" charset="0"/>
            </a:endParaRPr>
          </a:p>
          <a:p>
            <a:pPr lvl="0"/>
            <a:endParaRPr lang="en-IN" sz="1400" b="1" dirty="0">
              <a:latin typeface="Times New Roman" panose="02020603050405020304" pitchFamily="18" charset="0"/>
              <a:cs typeface="Times New Roman" panose="02020603050405020304" pitchFamily="18" charset="0"/>
            </a:endParaRPr>
          </a:p>
          <a:p>
            <a:pPr lvl="0" algn="ctr"/>
            <a:endParaRPr lang="en-IN" sz="1400" b="1" dirty="0">
              <a:latin typeface="Times New Roman" panose="02020603050405020304" pitchFamily="18" charset="0"/>
              <a:cs typeface="Times New Roman" panose="02020603050405020304" pitchFamily="18" charset="0"/>
            </a:endParaRPr>
          </a:p>
          <a:p>
            <a:pPr lvl="0" algn="ctr"/>
            <a:endParaRPr lang="en-IN" sz="1400" b="1" dirty="0">
              <a:latin typeface="Times New Roman" panose="02020603050405020304" pitchFamily="18" charset="0"/>
              <a:cs typeface="Times New Roman" panose="02020603050405020304" pitchFamily="18" charset="0"/>
            </a:endParaRPr>
          </a:p>
          <a:p>
            <a:pPr lvl="0" algn="ctr"/>
            <a:endParaRPr lang="en-IN" sz="1400" b="1" dirty="0">
              <a:latin typeface="Times New Roman" panose="02020603050405020304" pitchFamily="18" charset="0"/>
              <a:cs typeface="Times New Roman" panose="02020603050405020304" pitchFamily="18" charset="0"/>
            </a:endParaRPr>
          </a:p>
          <a:p>
            <a:pPr algn="ctr"/>
            <a:r>
              <a:rPr lang="en-US" sz="1400" i="1" dirty="0">
                <a:solidFill>
                  <a:schemeClr val="bg1">
                    <a:lumMod val="50000"/>
                  </a:schemeClr>
                </a:solidFill>
                <a:latin typeface="Times New Roman" panose="02020603050405020304" pitchFamily="18" charset="0"/>
                <a:ea typeface="Times New Roman" panose="02020603050405020304" pitchFamily="18" charset="0"/>
              </a:rPr>
              <a:t>Fig 2:</a:t>
            </a:r>
            <a:r>
              <a:rPr lang="en-US" sz="1400" i="1" dirty="0">
                <a:solidFill>
                  <a:srgbClr val="595959"/>
                </a:solidFill>
                <a:latin typeface="Times New Roman" panose="02020603050405020304" pitchFamily="18" charset="0"/>
                <a:ea typeface="Times New Roman" panose="02020603050405020304" pitchFamily="18" charset="0"/>
              </a:rPr>
              <a:t> </a:t>
            </a:r>
            <a:r>
              <a:rPr lang="en-US" sz="1200" i="1" dirty="0" err="1">
                <a:solidFill>
                  <a:schemeClr val="bg1">
                    <a:lumMod val="50000"/>
                  </a:schemeClr>
                </a:solidFill>
                <a:latin typeface="Times New Roman" panose="02020603050405020304" pitchFamily="18" charset="0"/>
                <a:cs typeface="Times New Roman" panose="02020603050405020304" pitchFamily="18" charset="0"/>
              </a:rPr>
              <a:t>ViT</a:t>
            </a:r>
            <a:r>
              <a:rPr lang="en-US" sz="1200" i="1" dirty="0">
                <a:solidFill>
                  <a:schemeClr val="bg1">
                    <a:lumMod val="50000"/>
                  </a:schemeClr>
                </a:solidFill>
                <a:latin typeface="Times New Roman" panose="02020603050405020304" pitchFamily="18" charset="0"/>
                <a:cs typeface="Times New Roman" panose="02020603050405020304" pitchFamily="18" charset="0"/>
              </a:rPr>
              <a:t> Model Architecture</a:t>
            </a:r>
            <a:endParaRPr lang="en-IN" sz="1200" i="1" dirty="0">
              <a:solidFill>
                <a:schemeClr val="bg1">
                  <a:lumMod val="50000"/>
                </a:schemeClr>
              </a:solidFill>
              <a:latin typeface="Times New Roman" panose="02020603050405020304" pitchFamily="18" charset="0"/>
              <a:cs typeface="Times New Roman" panose="02020603050405020304" pitchFamily="18" charset="0"/>
            </a:endParaRPr>
          </a:p>
          <a:p>
            <a:pPr lvl="0"/>
            <a:r>
              <a:rPr lang="en-IN" sz="1400" b="1" dirty="0">
                <a:latin typeface="Times New Roman" panose="02020603050405020304" pitchFamily="18" charset="0"/>
                <a:cs typeface="Times New Roman" panose="02020603050405020304" pitchFamily="18" charset="0"/>
              </a:rPr>
              <a:t>Input:</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The system begins by taking a satellite infrared image of a tropical cyclone from the INSAT-3D dataset as input. These images capture the structure and intensity of cyclones in the Indian Ocean region.</a:t>
            </a:r>
          </a:p>
          <a:p>
            <a:pPr lvl="0"/>
            <a:r>
              <a:rPr lang="en-IN" sz="1400" b="1" dirty="0">
                <a:latin typeface="Times New Roman" panose="02020603050405020304" pitchFamily="18" charset="0"/>
                <a:cs typeface="Times New Roman" panose="02020603050405020304" pitchFamily="18" charset="0"/>
              </a:rPr>
              <a:t>Preprocessing:</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The input image is resized to a standard dimension of 224×224 pixels and normalized to a [0, 1] scale. This step ensures consistency and prepares the image for feature extraction.</a:t>
            </a:r>
          </a:p>
          <a:p>
            <a:pPr lvl="0"/>
            <a:r>
              <a:rPr lang="en-IN" sz="1400" b="1" dirty="0">
                <a:latin typeface="Times New Roman" panose="02020603050405020304" pitchFamily="18" charset="0"/>
                <a:cs typeface="Times New Roman" panose="02020603050405020304" pitchFamily="18" charset="0"/>
              </a:rPr>
              <a:t>Parallel Feature Extraction:</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The core strength of the system lies in parallel feature extraction using two complementary branches:</a:t>
            </a:r>
          </a:p>
          <a:p>
            <a:pPr marL="0" indent="0" algn="just">
              <a:buNone/>
            </a:pPr>
            <a:endParaRPr lang="en-IN" sz="18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5FDCA67-77D2-76B6-652F-587224F9E8A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1712130"/>
            <a:ext cx="5803611" cy="2750938"/>
          </a:xfrm>
          <a:prstGeom prst="rect">
            <a:avLst/>
          </a:prstGeom>
          <a:noFill/>
          <a:ln>
            <a:noFill/>
          </a:ln>
        </p:spPr>
      </p:pic>
    </p:spTree>
    <p:extLst>
      <p:ext uri="{BB962C8B-B14F-4D97-AF65-F5344CB8AC3E}">
        <p14:creationId xmlns:p14="http://schemas.microsoft.com/office/powerpoint/2010/main" val="2142694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4050</TotalTime>
  <Words>3204</Words>
  <Application>Microsoft Office PowerPoint</Application>
  <PresentationFormat>On-screen Show (4:3)</PresentationFormat>
  <Paragraphs>354</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Narrow</vt:lpstr>
      <vt:lpstr>Calibri</vt:lpstr>
      <vt:lpstr>Symbol</vt:lpstr>
      <vt:lpstr>Times New Roman</vt:lpstr>
      <vt:lpstr>Office Theme</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 Hickey</dc:creator>
  <cp:lastModifiedBy>KIRTI RACHKAR</cp:lastModifiedBy>
  <cp:revision>133</cp:revision>
  <dcterms:created xsi:type="dcterms:W3CDTF">2010-06-24T14:41:07Z</dcterms:created>
  <dcterms:modified xsi:type="dcterms:W3CDTF">2025-06-18T17:08:00Z</dcterms:modified>
</cp:coreProperties>
</file>