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80" r:id="rId2"/>
    <p:sldId id="283" r:id="rId3"/>
    <p:sldId id="281" r:id="rId4"/>
    <p:sldId id="288" r:id="rId5"/>
    <p:sldId id="287" r:id="rId6"/>
    <p:sldId id="286" r:id="rId7"/>
    <p:sldId id="284" r:id="rId8"/>
    <p:sldId id="291" r:id="rId9"/>
    <p:sldId id="290" r:id="rId10"/>
    <p:sldId id="289" r:id="rId11"/>
    <p:sldId id="28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05056E-4027-4A1A-BAC7-DAD1F1201FD9}">
          <p14:sldIdLst>
            <p14:sldId id="280"/>
            <p14:sldId id="283"/>
            <p14:sldId id="281"/>
            <p14:sldId id="288"/>
            <p14:sldId id="287"/>
            <p14:sldId id="286"/>
            <p14:sldId id="284"/>
            <p14:sldId id="291"/>
            <p14:sldId id="290"/>
            <p14:sldId id="289"/>
            <p14:sldId id="2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7" y="3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13ADEF-1232-40E6-AA0C-2DC4E3D89003}" type="datetimeFigureOut">
              <a:rPr lang="en-GB" smtClean="0"/>
              <a:pPr/>
              <a:t>09/06/2025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E719B-CAD1-4CDF-AC07-FD62E51C143C}" type="slidenum">
              <a:rPr lang="en-GB" smtClean="0"/>
              <a:pPr/>
              <a:t>‹#›</a:t>
            </a:fld>
            <a:endParaRPr lang="en-GB"/>
          </a:p>
        </p:txBody>
      </p:sp>
    </p:spTree>
    <p:extLst>
      <p:ext uri="{BB962C8B-B14F-4D97-AF65-F5344CB8AC3E}">
        <p14:creationId xmlns:p14="http://schemas.microsoft.com/office/powerpoint/2010/main" val="3977812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10</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11</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2</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3</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4</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5</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6</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7</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8</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684820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9</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10294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3EE43D5-2594-4735-80B7-F0E4544112AC}" type="datetime1">
              <a:rPr lang="en-GB" smtClean="0"/>
              <a:t>09/06/2025</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0ED07B-0D58-4238-8D9E-3917EDEFBF11}" type="datetime1">
              <a:rPr lang="en-GB" smtClean="0"/>
              <a:t>09/06/2025</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15D4D9-60EA-4115-9F62-3D25530A60C4}" type="datetime1">
              <a:rPr lang="en-GB" smtClean="0"/>
              <a:t>09/06/2025</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33F980D-9641-4D55-BA26-2EDCEA9EE1F9}" type="datetime1">
              <a:rPr lang="en-GB" smtClean="0"/>
              <a:t>09/06/2025</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2637F8-03A0-4970-9A0A-BCE5C1C1EC0E}" type="datetime1">
              <a:rPr lang="en-GB" smtClean="0"/>
              <a:t>09/06/2025</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AAD62D7-D6ED-44F8-A2FC-AD370DF5A044}" type="datetime1">
              <a:rPr lang="en-GB" smtClean="0"/>
              <a:t>09/06/2025</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74D6229-4D31-4440-844B-D28A91210DCE}" type="datetime1">
              <a:rPr lang="en-GB" smtClean="0"/>
              <a:t>09/06/2025</a:t>
            </a:fld>
            <a:endParaRPr lang="en-GB"/>
          </a:p>
        </p:txBody>
      </p:sp>
      <p:sp>
        <p:nvSpPr>
          <p:cNvPr id="8" name="Footer Placeholder 7"/>
          <p:cNvSpPr>
            <a:spLocks noGrp="1"/>
          </p:cNvSpPr>
          <p:nvPr>
            <p:ph type="ftr" sz="quarter" idx="11"/>
          </p:nvPr>
        </p:nvSpPr>
        <p:spPr/>
        <p:txBody>
          <a:bodyPr/>
          <a:lstStyle/>
          <a:p>
            <a:r>
              <a:rPr lang="en-GB"/>
              <a:t>ICIMSI-2021</a:t>
            </a:r>
          </a:p>
        </p:txBody>
      </p:sp>
      <p:sp>
        <p:nvSpPr>
          <p:cNvPr id="9" name="Slide Number Placeholder 8"/>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6EB690D-B474-4F2D-8063-C3D6525BFDB7}" type="datetime1">
              <a:rPr lang="en-GB" smtClean="0"/>
              <a:t>09/06/2025</a:t>
            </a:fld>
            <a:endParaRPr lang="en-GB"/>
          </a:p>
        </p:txBody>
      </p:sp>
      <p:sp>
        <p:nvSpPr>
          <p:cNvPr id="4" name="Footer Placeholder 3"/>
          <p:cNvSpPr>
            <a:spLocks noGrp="1"/>
          </p:cNvSpPr>
          <p:nvPr>
            <p:ph type="ftr" sz="quarter" idx="11"/>
          </p:nvPr>
        </p:nvSpPr>
        <p:spPr/>
        <p:txBody>
          <a:bodyPr/>
          <a:lstStyle/>
          <a:p>
            <a:r>
              <a:rPr lang="en-GB"/>
              <a:t>ICIMSI-2021</a:t>
            </a:r>
          </a:p>
        </p:txBody>
      </p:sp>
      <p:sp>
        <p:nvSpPr>
          <p:cNvPr id="5" name="Slide Number Placeholder 4"/>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D96AC-A833-40E3-8856-0B511BFD0B34}" type="datetime1">
              <a:rPr lang="en-GB" smtClean="0"/>
              <a:t>09/06/2025</a:t>
            </a:fld>
            <a:endParaRPr lang="en-GB"/>
          </a:p>
        </p:txBody>
      </p:sp>
      <p:sp>
        <p:nvSpPr>
          <p:cNvPr id="3" name="Footer Placeholder 2"/>
          <p:cNvSpPr>
            <a:spLocks noGrp="1"/>
          </p:cNvSpPr>
          <p:nvPr>
            <p:ph type="ftr" sz="quarter" idx="11"/>
          </p:nvPr>
        </p:nvSpPr>
        <p:spPr/>
        <p:txBody>
          <a:bodyPr/>
          <a:lstStyle/>
          <a:p>
            <a:r>
              <a:rPr lang="en-GB"/>
              <a:t>ICIMSI-2021</a:t>
            </a:r>
          </a:p>
        </p:txBody>
      </p:sp>
      <p:sp>
        <p:nvSpPr>
          <p:cNvPr id="4" name="Slide Number Placeholder 3"/>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0C083-5B51-4A6F-8A8D-25BF65281288}" type="datetime1">
              <a:rPr lang="en-GB" smtClean="0"/>
              <a:t>09/06/2025</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58CEF-DEAA-4FD7-A123-4034F0FFBE51}" type="datetime1">
              <a:rPr lang="en-GB" smtClean="0"/>
              <a:t>09/06/2025</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3102E-B0BC-4EBE-905A-EE89488B9FC5}" type="datetime1">
              <a:rPr lang="en-GB" smtClean="0"/>
              <a:t>09/06/2025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ICIMSI-2021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248AB-E565-412B-9D95-9B07D6A4F3F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a:t>
            </a:fld>
            <a:endParaRPr lang="en-GB" b="1" dirty="0">
              <a:solidFill>
                <a:schemeClr val="tx1"/>
              </a:solidFill>
            </a:endParaRPr>
          </a:p>
        </p:txBody>
      </p:sp>
      <p:sp>
        <p:nvSpPr>
          <p:cNvPr id="4" name="TextBox 3"/>
          <p:cNvSpPr txBox="1"/>
          <p:nvPr/>
        </p:nvSpPr>
        <p:spPr>
          <a:xfrm>
            <a:off x="611560" y="1484783"/>
            <a:ext cx="8075240" cy="4832092"/>
          </a:xfrm>
          <a:prstGeom prst="rect">
            <a:avLst/>
          </a:prstGeom>
          <a:noFill/>
        </p:spPr>
        <p:txBody>
          <a:bodyPr wrap="square" rtlCol="0">
            <a:spAutoFit/>
          </a:bodyPr>
          <a:lstStyle/>
          <a:p>
            <a:pPr algn="ctr"/>
            <a:endParaRPr lang="en-US" dirty="0"/>
          </a:p>
          <a:p>
            <a:pPr algn="ctr"/>
            <a:r>
              <a:rPr lang="en-US" sz="2000" b="1" dirty="0">
                <a:latin typeface="Times New Roman" panose="02020603050405020304" pitchFamily="18" charset="0"/>
                <a:cs typeface="Times New Roman" panose="02020603050405020304" pitchFamily="18" charset="0"/>
              </a:rPr>
              <a:t>Presentation on:</a:t>
            </a:r>
          </a:p>
          <a:p>
            <a:pPr algn="ctr"/>
            <a:endParaRPr lang="en-US" dirty="0">
              <a:latin typeface="Times New Roman" panose="02020603050405020304" pitchFamily="18" charset="0"/>
              <a:cs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 Solar Panel </a:t>
            </a:r>
            <a:r>
              <a:rPr lang="en-US" b="1" dirty="0">
                <a:latin typeface="Times New Roman" panose="02020603050405020304" pitchFamily="18" charset="0"/>
                <a:ea typeface="Times New Roman" panose="02020603050405020304" pitchFamily="18" charset="0"/>
              </a:rPr>
              <a:t>Crack Detection Using Image Processing</a:t>
            </a:r>
            <a:endParaRPr lang="en-US"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By</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Arpita Phalke(43)</a:t>
            </a:r>
          </a:p>
          <a:p>
            <a:pPr algn="ctr"/>
            <a:r>
              <a:rPr lang="en-US" b="1" dirty="0">
                <a:latin typeface="Times New Roman" panose="02020603050405020304" pitchFamily="18" charset="0"/>
                <a:cs typeface="Times New Roman" panose="02020603050405020304" pitchFamily="18" charset="0"/>
              </a:rPr>
              <a:t>Kirti </a:t>
            </a:r>
            <a:r>
              <a:rPr lang="en-US" b="1" dirty="0" err="1">
                <a:latin typeface="Times New Roman" panose="02020603050405020304" pitchFamily="18" charset="0"/>
                <a:cs typeface="Times New Roman" panose="02020603050405020304" pitchFamily="18" charset="0"/>
              </a:rPr>
              <a:t>Rachkar</a:t>
            </a:r>
            <a:r>
              <a:rPr lang="en-US" b="1" dirty="0">
                <a:latin typeface="Times New Roman" panose="02020603050405020304" pitchFamily="18" charset="0"/>
                <a:cs typeface="Times New Roman" panose="02020603050405020304" pitchFamily="18" charset="0"/>
              </a:rPr>
              <a:t>(47)</a:t>
            </a:r>
          </a:p>
          <a:p>
            <a:pPr algn="ctr"/>
            <a:r>
              <a:rPr lang="en-US" b="1" dirty="0">
                <a:latin typeface="Times New Roman" panose="02020603050405020304" pitchFamily="18" charset="0"/>
                <a:cs typeface="Times New Roman" panose="02020603050405020304" pitchFamily="18" charset="0"/>
              </a:rPr>
              <a:t>Shruti Jadhav(38)</a:t>
            </a:r>
          </a:p>
          <a:p>
            <a:pPr algn="ctr"/>
            <a:endParaRPr lang="en-US" b="1"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Department of Computer Science </a:t>
            </a:r>
            <a:r>
              <a:rPr lang="en-US" b="1" dirty="0" err="1">
                <a:latin typeface="Times New Roman" panose="02020603050405020304" pitchFamily="18" charset="0"/>
                <a:cs typeface="Times New Roman" panose="02020603050405020304" pitchFamily="18" charset="0"/>
              </a:rPr>
              <a:t>Engg</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Aritificial</a:t>
            </a:r>
            <a:r>
              <a:rPr lang="en-US" b="1" dirty="0">
                <a:latin typeface="Times New Roman" panose="02020603050405020304" pitchFamily="18" charset="0"/>
                <a:cs typeface="Times New Roman" panose="02020603050405020304" pitchFamily="18" charset="0"/>
              </a:rPr>
              <a:t> Intelligence</a:t>
            </a:r>
          </a:p>
          <a:p>
            <a:pPr algn="ctr"/>
            <a:endParaRPr lang="en-US" dirty="0"/>
          </a:p>
          <a:p>
            <a:endParaRPr lang="en-US" dirty="0"/>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a:xfrm>
            <a:off x="323528" y="6160219"/>
            <a:ext cx="3178696" cy="365125"/>
          </a:xfrm>
        </p:spPr>
        <p:txBody>
          <a:bodyPr/>
          <a:lstStyle/>
          <a:p>
            <a:r>
              <a:rPr lang="en-GB" sz="1600" dirty="0">
                <a:solidFill>
                  <a:schemeClr val="tx1"/>
                </a:solidFill>
              </a:rPr>
              <a:t>Monday, 07 Dec 2023</a:t>
            </a:r>
          </a:p>
        </p:txBody>
      </p:sp>
    </p:spTree>
    <p:extLst>
      <p:ext uri="{BB962C8B-B14F-4D97-AF65-F5344CB8AC3E}">
        <p14:creationId xmlns:p14="http://schemas.microsoft.com/office/powerpoint/2010/main" val="2417318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5" name="Content Placeholder 4">
            <a:extLst>
              <a:ext uri="{FF2B5EF4-FFF2-40B4-BE49-F238E27FC236}">
                <a16:creationId xmlns:a16="http://schemas.microsoft.com/office/drawing/2014/main" id="{6D760DF2-CB9E-BDFA-5693-EB4DC04D1711}"/>
              </a:ext>
            </a:extLst>
          </p:cNvPr>
          <p:cNvSpPr>
            <a:spLocks noGrp="1"/>
          </p:cNvSpPr>
          <p:nvPr>
            <p:ph idx="1"/>
          </p:nvPr>
        </p:nvSpPr>
        <p:spPr/>
        <p:txBody>
          <a:bodyPr>
            <a:normAutofit/>
          </a:bodyPr>
          <a:lstStyle/>
          <a:p>
            <a:pPr marL="0" indent="0" algn="ctr">
              <a:buNone/>
              <a:tabLst>
                <a:tab pos="5654040" algn="l"/>
              </a:tabLst>
            </a:pPr>
            <a:r>
              <a:rPr lang="en-US" sz="1800" b="1" dirty="0">
                <a:solidFill>
                  <a:srgbClr val="000000"/>
                </a:solidFill>
                <a:effectLst/>
                <a:latin typeface="Times New Roman" panose="02020603050405020304" pitchFamily="18" charset="0"/>
                <a:ea typeface="Times New Roman" panose="02020603050405020304" pitchFamily="18" charset="0"/>
              </a:rPr>
              <a:t>CONCLUSION</a:t>
            </a:r>
            <a:endParaRPr lang="en-IN" sz="1800" dirty="0">
              <a:effectLst/>
              <a:latin typeface="Times New Roman" panose="02020603050405020304" pitchFamily="18" charset="0"/>
              <a:ea typeface="Times New Roman" panose="02020603050405020304" pitchFamily="18" charset="0"/>
            </a:endParaRPr>
          </a:p>
          <a:p>
            <a:pPr marL="0" marR="288290" indent="0">
              <a:buNone/>
              <a:tabLst>
                <a:tab pos="5654040" algn="l"/>
              </a:tabLs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377825" algn="just">
              <a:lnSpc>
                <a:spcPct val="150000"/>
              </a:lnSpc>
              <a:tabLst>
                <a:tab pos="5654040" algn="l"/>
              </a:tabLst>
            </a:pPr>
            <a:r>
              <a:rPr lang="en-US" sz="1800" dirty="0">
                <a:effectLst/>
                <a:latin typeface="Times New Roman" panose="02020603050405020304" pitchFamily="18" charset="0"/>
                <a:ea typeface="Times New Roman" panose="02020603050405020304" pitchFamily="18" charset="0"/>
              </a:rPr>
              <a:t>The implementation of a solar panel crack detection system utilizing Convolutional Neural Networks (CNN) and VGG16 has showcased promising results in automating the identification and localization of cracks in solar panels. </a:t>
            </a:r>
          </a:p>
          <a:p>
            <a:pPr marR="377825" algn="just">
              <a:lnSpc>
                <a:spcPct val="150000"/>
              </a:lnSpc>
              <a:tabLst>
                <a:tab pos="5654040" algn="l"/>
              </a:tabLst>
            </a:pPr>
            <a:r>
              <a:rPr lang="en-US" sz="1800" dirty="0">
                <a:effectLst/>
                <a:latin typeface="Times New Roman" panose="02020603050405020304" pitchFamily="18" charset="0"/>
                <a:ea typeface="Times New Roman" panose="02020603050405020304" pitchFamily="18" charset="0"/>
              </a:rPr>
              <a:t>The CNN model demonstrated commendable performance in accurately identifying crack areas within solar panel images, leveraging its ability to learn intricate patterns and features. On the other hand, the VGG16 model, utilizing transfer learning from pre-trained weights, showcased robustness in crack classification tasks, contributing significantly to the overall detection process.</a:t>
            </a:r>
            <a:endParaRPr lang="en-IN" sz="1800" dirty="0">
              <a:effectLst/>
              <a:latin typeface="Times New Roman" panose="02020603050405020304" pitchFamily="18" charset="0"/>
              <a:ea typeface="Times New Roman" panose="02020603050405020304" pitchFamily="18" charset="0"/>
            </a:endParaRPr>
          </a:p>
          <a:p>
            <a:pPr marL="0" marR="377825" indent="0">
              <a:spcAft>
                <a:spcPts val="0"/>
              </a:spcAft>
              <a:buNone/>
            </a:pPr>
            <a:endParaRPr lang="en-IN" sz="1800" dirty="0">
              <a:effectLst/>
              <a:latin typeface="Times New Roman" panose="02020603050405020304" pitchFamily="18" charset="0"/>
              <a:ea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10</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503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BCCC6B2D-ADD8-E918-05CF-734435F78050}"/>
              </a:ext>
            </a:extLst>
          </p:cNvPr>
          <p:cNvSpPr>
            <a:spLocks noGrp="1"/>
          </p:cNvSpPr>
          <p:nvPr>
            <p:ph idx="1"/>
          </p:nvPr>
        </p:nvSpPr>
        <p:spPr>
          <a:xfrm>
            <a:off x="457200" y="1600200"/>
            <a:ext cx="8229600" cy="4729802"/>
          </a:xfrm>
        </p:spPr>
        <p:txBody>
          <a:bodyPr>
            <a:normAutofit fontScale="85000" lnSpcReduction="10000"/>
          </a:bodyPr>
          <a:lstStyle/>
          <a:p>
            <a:pPr marL="0" indent="0">
              <a:buNone/>
            </a:pPr>
            <a:r>
              <a:rPr lang="en-IN" sz="2000" b="1" dirty="0">
                <a:latin typeface="Times New Roman" panose="02020603050405020304" pitchFamily="18" charset="0"/>
                <a:cs typeface="Times New Roman" panose="02020603050405020304" pitchFamily="18" charset="0"/>
              </a:rPr>
              <a:t>                                                           REFERENCES:</a:t>
            </a:r>
          </a:p>
          <a:p>
            <a:pPr marL="0" marR="377825" indent="0" algn="just">
              <a:lnSpc>
                <a:spcPct val="150000"/>
              </a:lnSpc>
              <a:spcAft>
                <a:spcPts val="0"/>
              </a:spcAft>
              <a:buNone/>
              <a:tabLst>
                <a:tab pos="6301105" algn="l"/>
              </a:tabLst>
            </a:pPr>
            <a:r>
              <a:rPr lang="en-US" sz="1800" b="1" dirty="0">
                <a:effectLst/>
                <a:latin typeface="Times New Roman" panose="02020603050405020304" pitchFamily="18" charset="0"/>
                <a:ea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rPr>
              <a:t> Andi </a:t>
            </a:r>
            <a:r>
              <a:rPr lang="en-US" sz="1800" dirty="0" err="1">
                <a:effectLst/>
                <a:latin typeface="Times New Roman" panose="02020603050405020304" pitchFamily="18" charset="0"/>
                <a:ea typeface="Times New Roman" panose="02020603050405020304" pitchFamily="18" charset="0"/>
              </a:rPr>
              <a:t>Najiah</a:t>
            </a:r>
            <a:r>
              <a:rPr lang="en-US" sz="1800" dirty="0">
                <a:effectLst/>
                <a:latin typeface="Times New Roman" panose="02020603050405020304" pitchFamily="18" charset="0"/>
                <a:ea typeface="Times New Roman" panose="02020603050405020304" pitchFamily="18" charset="0"/>
              </a:rPr>
              <a:t> Nurul </a:t>
            </a:r>
            <a:r>
              <a:rPr lang="en-US" sz="1800" dirty="0" err="1">
                <a:effectLst/>
                <a:latin typeface="Times New Roman" panose="02020603050405020304" pitchFamily="18" charset="0"/>
                <a:ea typeface="Times New Roman" panose="02020603050405020304" pitchFamily="18" charset="0"/>
              </a:rPr>
              <a:t>Afifah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Indrabayu</a:t>
            </a:r>
            <a:r>
              <a:rPr lang="en-US" sz="1800" dirty="0">
                <a:effectLst/>
                <a:latin typeface="Times New Roman" panose="02020603050405020304" pitchFamily="18" charset="0"/>
                <a:ea typeface="Times New Roman" panose="02020603050405020304" pitchFamily="18" charset="0"/>
              </a:rPr>
              <a:t> , Ansar </a:t>
            </a:r>
            <a:r>
              <a:rPr lang="en-US" sz="1800" dirty="0" err="1">
                <a:effectLst/>
                <a:latin typeface="Times New Roman" panose="02020603050405020304" pitchFamily="18" charset="0"/>
                <a:ea typeface="Times New Roman" panose="02020603050405020304" pitchFamily="18" charset="0"/>
              </a:rPr>
              <a:t>Suyuti</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Syafaruddin</a:t>
            </a:r>
            <a:r>
              <a:rPr lang="en-US" sz="1800" dirty="0">
                <a:effectLst/>
                <a:latin typeface="Times New Roman" panose="02020603050405020304" pitchFamily="18" charset="0"/>
                <a:ea typeface="Times New Roman" panose="02020603050405020304" pitchFamily="18" charset="0"/>
              </a:rPr>
              <a:t> : A review on image processing techniques for damage detection on photovoltaic panels.</a:t>
            </a:r>
            <a:endParaRPr lang="en-IN" sz="1800" dirty="0">
              <a:latin typeface="Times New Roman" panose="02020603050405020304" pitchFamily="18" charset="0"/>
              <a:ea typeface="Times New Roman" panose="02020603050405020304" pitchFamily="18" charset="0"/>
            </a:endParaRPr>
          </a:p>
          <a:p>
            <a:pPr marL="0" marR="377825" indent="0" algn="just">
              <a:lnSpc>
                <a:spcPct val="150000"/>
              </a:lnSpc>
              <a:spcAft>
                <a:spcPts val="0"/>
              </a:spcAft>
              <a:buNone/>
              <a:tabLst>
                <a:tab pos="6301105" algn="l"/>
              </a:tabLst>
            </a:pPr>
            <a:r>
              <a:rPr lang="en-US" sz="1800" b="1"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Xiaoliang</a:t>
            </a:r>
            <a:r>
              <a:rPr lang="en-US" sz="1800" dirty="0">
                <a:effectLst/>
                <a:latin typeface="Times New Roman" panose="02020603050405020304" pitchFamily="18" charset="0"/>
                <a:ea typeface="Times New Roman" panose="02020603050405020304" pitchFamily="18" charset="0"/>
              </a:rPr>
              <a:t> Qian , </a:t>
            </a:r>
            <a:r>
              <a:rPr lang="en-US" sz="1800" dirty="0" err="1">
                <a:effectLst/>
                <a:latin typeface="Times New Roman" panose="02020603050405020304" pitchFamily="18" charset="0"/>
                <a:ea typeface="Times New Roman" panose="02020603050405020304" pitchFamily="18" charset="0"/>
              </a:rPr>
              <a:t>Heqing</a:t>
            </a:r>
            <a:r>
              <a:rPr lang="en-US" sz="1800" dirty="0">
                <a:effectLst/>
                <a:latin typeface="Times New Roman" panose="02020603050405020304" pitchFamily="18" charset="0"/>
                <a:ea typeface="Times New Roman" panose="02020603050405020304" pitchFamily="18" charset="0"/>
              </a:rPr>
              <a:t> Zhang , </a:t>
            </a:r>
            <a:r>
              <a:rPr lang="en-US" sz="1800" dirty="0" err="1">
                <a:effectLst/>
                <a:latin typeface="Times New Roman" panose="02020603050405020304" pitchFamily="18" charset="0"/>
                <a:ea typeface="Times New Roman" panose="02020603050405020304" pitchFamily="18" charset="0"/>
              </a:rPr>
              <a:t>Huanlong</a:t>
            </a:r>
            <a:r>
              <a:rPr lang="en-US" sz="1800" dirty="0">
                <a:effectLst/>
                <a:latin typeface="Times New Roman" panose="02020603050405020304" pitchFamily="18" charset="0"/>
                <a:ea typeface="Times New Roman" panose="02020603050405020304" pitchFamily="18" charset="0"/>
              </a:rPr>
              <a:t> Zhang , Yuanyuan Wu, </a:t>
            </a:r>
            <a:r>
              <a:rPr lang="en-US" sz="1800" dirty="0" err="1">
                <a:effectLst/>
                <a:latin typeface="Times New Roman" panose="02020603050405020304" pitchFamily="18" charset="0"/>
                <a:ea typeface="Times New Roman" panose="02020603050405020304" pitchFamily="18" charset="0"/>
              </a:rPr>
              <a:t>Zhihua</a:t>
            </a:r>
            <a:r>
              <a:rPr lang="en-US" sz="1800" dirty="0">
                <a:effectLst/>
                <a:latin typeface="Times New Roman" panose="02020603050405020304" pitchFamily="18" charset="0"/>
                <a:ea typeface="Times New Roman" panose="02020603050405020304" pitchFamily="18" charset="0"/>
              </a:rPr>
              <a:t> Diao : Solar Cell Surface Defects Detection based on Computer Vision.</a:t>
            </a:r>
          </a:p>
          <a:p>
            <a:pPr marL="0" marR="377825" indent="0" algn="just">
              <a:lnSpc>
                <a:spcPct val="150000"/>
              </a:lnSpc>
              <a:spcAft>
                <a:spcPts val="0"/>
              </a:spcAft>
              <a:buNone/>
              <a:tabLst>
                <a:tab pos="6301105" algn="l"/>
              </a:tabLst>
            </a:pPr>
            <a:r>
              <a:rPr lang="en-US" sz="1800" b="1" dirty="0">
                <a:effectLst/>
                <a:latin typeface="Times New Roman" panose="02020603050405020304" pitchFamily="18" charset="0"/>
                <a:ea typeface="Times New Roman" panose="02020603050405020304" pitchFamily="18" charset="0"/>
              </a:rPr>
              <a:t> [3]</a:t>
            </a:r>
            <a:r>
              <a:rPr lang="en-US" sz="1800" dirty="0">
                <a:effectLst/>
                <a:latin typeface="Times New Roman" panose="02020603050405020304" pitchFamily="18" charset="0"/>
                <a:ea typeface="Times New Roman" panose="02020603050405020304" pitchFamily="18" charset="0"/>
              </a:rPr>
              <a:t> Arun Mohan and Sumathi </a:t>
            </a:r>
            <a:r>
              <a:rPr lang="en-US" sz="1800" dirty="0" err="1">
                <a:effectLst/>
                <a:latin typeface="Times New Roman" panose="02020603050405020304" pitchFamily="18" charset="0"/>
                <a:ea typeface="Times New Roman" panose="02020603050405020304" pitchFamily="18" charset="0"/>
              </a:rPr>
              <a:t>Poobal</a:t>
            </a:r>
            <a:r>
              <a:rPr lang="en-US" sz="1800" dirty="0">
                <a:effectLst/>
                <a:latin typeface="Times New Roman" panose="02020603050405020304" pitchFamily="18" charset="0"/>
                <a:ea typeface="Times New Roman" panose="02020603050405020304" pitchFamily="18" charset="0"/>
              </a:rPr>
              <a:t> : Crack detection using image processing: A critical review and analysis.</a:t>
            </a:r>
            <a:endParaRPr lang="en-IN" sz="1800" dirty="0">
              <a:effectLst/>
              <a:latin typeface="Times New Roman" panose="02020603050405020304" pitchFamily="18" charset="0"/>
              <a:ea typeface="Times New Roman" panose="02020603050405020304" pitchFamily="18" charset="0"/>
            </a:endParaRPr>
          </a:p>
          <a:p>
            <a:pPr marL="0" marR="377825" indent="0" algn="just">
              <a:lnSpc>
                <a:spcPct val="150000"/>
              </a:lnSpc>
              <a:spcAft>
                <a:spcPts val="0"/>
              </a:spcAft>
              <a:buNone/>
              <a:tabLst>
                <a:tab pos="6301105" algn="l"/>
              </a:tabLst>
            </a:pPr>
            <a:r>
              <a:rPr lang="en-US" sz="1800" b="1" dirty="0">
                <a:effectLst/>
                <a:latin typeface="Times New Roman" panose="02020603050405020304" pitchFamily="18" charset="0"/>
                <a:ea typeface="Times New Roman" panose="02020603050405020304" pitchFamily="18" charset="0"/>
              </a:rPr>
              <a:t> [4]</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Dhimish</a:t>
            </a:r>
            <a:r>
              <a:rPr lang="en-US" sz="1800" dirty="0">
                <a:effectLst/>
                <a:latin typeface="Times New Roman" panose="02020603050405020304" pitchFamily="18" charset="0"/>
                <a:ea typeface="Times New Roman" panose="02020603050405020304" pitchFamily="18" charset="0"/>
              </a:rPr>
              <a:t>, Mahmoud and Mather, Peter : Ultra-Fast High-Resolution Solar Cell Cracks Detection Process.</a:t>
            </a:r>
            <a:endParaRPr lang="en-IN" sz="1800" dirty="0">
              <a:latin typeface="Times New Roman" panose="02020603050405020304" pitchFamily="18" charset="0"/>
              <a:ea typeface="Times New Roman" panose="02020603050405020304" pitchFamily="18" charset="0"/>
            </a:endParaRPr>
          </a:p>
          <a:p>
            <a:pPr marL="0" marR="377825" indent="0" algn="just">
              <a:lnSpc>
                <a:spcPct val="150000"/>
              </a:lnSpc>
              <a:spcAft>
                <a:spcPts val="0"/>
              </a:spcAft>
              <a:buNone/>
              <a:tabLst>
                <a:tab pos="6301105" algn="l"/>
              </a:tabLst>
            </a:pPr>
            <a:r>
              <a:rPr lang="en-US" sz="1800" b="1" dirty="0">
                <a:effectLst/>
                <a:latin typeface="Times New Roman" panose="02020603050405020304" pitchFamily="18" charset="0"/>
                <a:ea typeface="Times New Roman" panose="02020603050405020304" pitchFamily="18" charset="0"/>
              </a:rPr>
              <a:t> [5]</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Huaiguang</a:t>
            </a:r>
            <a:r>
              <a:rPr lang="en-US" sz="1800" dirty="0">
                <a:effectLst/>
                <a:latin typeface="Times New Roman" panose="02020603050405020304" pitchFamily="18" charset="0"/>
                <a:ea typeface="Times New Roman" panose="02020603050405020304" pitchFamily="18" charset="0"/>
              </a:rPr>
              <a:t> Liu, </a:t>
            </a:r>
            <a:r>
              <a:rPr lang="en-US" sz="1800" dirty="0" err="1">
                <a:effectLst/>
                <a:latin typeface="Times New Roman" panose="02020603050405020304" pitchFamily="18" charset="0"/>
                <a:ea typeface="Times New Roman" panose="02020603050405020304" pitchFamily="18" charset="0"/>
              </a:rPr>
              <a:t>Wancheng</a:t>
            </a:r>
            <a:r>
              <a:rPr lang="en-US" sz="1800" dirty="0">
                <a:effectLst/>
                <a:latin typeface="Times New Roman" panose="02020603050405020304" pitchFamily="18" charset="0"/>
                <a:ea typeface="Times New Roman" panose="02020603050405020304" pitchFamily="18" charset="0"/>
              </a:rPr>
              <a:t> Ding , </a:t>
            </a:r>
            <a:r>
              <a:rPr lang="en-US" sz="1800" dirty="0" err="1">
                <a:effectLst/>
                <a:latin typeface="Times New Roman" panose="02020603050405020304" pitchFamily="18" charset="0"/>
                <a:ea typeface="Times New Roman" panose="02020603050405020304" pitchFamily="18" charset="0"/>
              </a:rPr>
              <a:t>Qianwen</a:t>
            </a:r>
            <a:r>
              <a:rPr lang="en-US" sz="1800" dirty="0">
                <a:effectLst/>
                <a:latin typeface="Times New Roman" panose="02020603050405020304" pitchFamily="18" charset="0"/>
                <a:ea typeface="Times New Roman" panose="02020603050405020304" pitchFamily="18" charset="0"/>
              </a:rPr>
              <a:t> Huang , and Li Fang : Research on Online Defect Detection Method of Solar Cell Component Based on Lightweight Convolutional Neural Network.</a:t>
            </a:r>
            <a:endParaRPr lang="en-IN" sz="1800" dirty="0">
              <a:latin typeface="Times New Roman" panose="02020603050405020304" pitchFamily="18" charset="0"/>
              <a:ea typeface="Times New Roman" panose="02020603050405020304" pitchFamily="18" charset="0"/>
            </a:endParaRPr>
          </a:p>
          <a:p>
            <a:pPr marL="0" marR="377825" indent="0" algn="just">
              <a:lnSpc>
                <a:spcPct val="150000"/>
              </a:lnSpc>
              <a:spcAft>
                <a:spcPts val="0"/>
              </a:spcAft>
              <a:buNone/>
              <a:tabLst>
                <a:tab pos="6301105" algn="l"/>
              </a:tabLst>
            </a:pPr>
            <a:r>
              <a:rPr lang="en-US" sz="1800" b="1" dirty="0">
                <a:effectLst/>
                <a:latin typeface="Times New Roman" panose="02020603050405020304" pitchFamily="18" charset="0"/>
                <a:ea typeface="Times New Roman" panose="02020603050405020304" pitchFamily="18" charset="0"/>
              </a:rPr>
              <a:t>  [6]</a:t>
            </a:r>
            <a:r>
              <a:rPr lang="en-US" sz="1800" dirty="0">
                <a:effectLst/>
                <a:latin typeface="Times New Roman" panose="02020603050405020304" pitchFamily="18" charset="0"/>
                <a:ea typeface="Times New Roman" panose="02020603050405020304" pitchFamily="18" charset="0"/>
              </a:rPr>
              <a:t> Mahmoud </a:t>
            </a:r>
            <a:r>
              <a:rPr lang="en-US" sz="1800" dirty="0" err="1">
                <a:effectLst/>
                <a:latin typeface="Times New Roman" panose="02020603050405020304" pitchFamily="18" charset="0"/>
                <a:ea typeface="Times New Roman" panose="02020603050405020304" pitchFamily="18" charset="0"/>
              </a:rPr>
              <a:t>Dhimish</a:t>
            </a:r>
            <a:r>
              <a:rPr lang="en-US" sz="1800" dirty="0">
                <a:effectLst/>
                <a:latin typeface="Times New Roman" panose="02020603050405020304" pitchFamily="18" charset="0"/>
                <a:ea typeface="Times New Roman" panose="02020603050405020304" pitchFamily="18" charset="0"/>
              </a:rPr>
              <a:t> And Violeta Holmes : Solar cells micro crack detection technique using state-of-the-art electroluminescence  imaging.</a:t>
            </a:r>
            <a:endParaRPr lang="en-US" sz="1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11</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36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2D978EB8-5E54-CE27-FBA7-1EE7E9642AB1}"/>
              </a:ext>
            </a:extLst>
          </p:cNvPr>
          <p:cNvSpPr>
            <a:spLocks noGrp="1"/>
          </p:cNvSpPr>
          <p:nvPr>
            <p:ph idx="1"/>
          </p:nvPr>
        </p:nvSpPr>
        <p:spPr/>
        <p:txBody>
          <a:bodyPr/>
          <a:lstStyle/>
          <a:p>
            <a:r>
              <a:rPr lang="en-IN" dirty="0"/>
              <a:t>Introduction:</a:t>
            </a: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Solar energy serves as a pivotal renewable energy source, contributing significantly to sustainable power   generation. </a:t>
            </a:r>
          </a:p>
          <a:p>
            <a:pPr marL="0" indent="0">
              <a:buNone/>
            </a:pPr>
            <a:r>
              <a:rPr lang="en-US" sz="1800" dirty="0">
                <a:effectLst/>
                <a:latin typeface="Times New Roman" panose="02020603050405020304" pitchFamily="18" charset="0"/>
                <a:ea typeface="Times New Roman" panose="02020603050405020304" pitchFamily="18" charset="0"/>
              </a:rPr>
              <a:t>The efficacy and endurance of solar panels are crucial in ensuring optimal energy production. However, the presence of cracks and damages on solar panels can substantially hinder their efficiency. </a:t>
            </a:r>
          </a:p>
          <a:p>
            <a:pPr marL="0" indent="0">
              <a:buNone/>
            </a:pPr>
            <a:r>
              <a:rPr lang="en-US" sz="1800" dirty="0">
                <a:effectLst/>
                <a:latin typeface="Times New Roman" panose="02020603050405020304" pitchFamily="18" charset="0"/>
                <a:ea typeface="Times New Roman" panose="02020603050405020304" pitchFamily="18" charset="0"/>
              </a:rPr>
              <a:t>Timely identification and remediation of these defects are imperative to maintain peak performance and extend the lifespan of solar panel installations.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2</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72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11" name="Content Placeholder 10">
            <a:extLst>
              <a:ext uri="{FF2B5EF4-FFF2-40B4-BE49-F238E27FC236}">
                <a16:creationId xmlns:a16="http://schemas.microsoft.com/office/drawing/2014/main" id="{FCF332F0-DCD1-833B-2DF7-D00881CEEA3C}"/>
              </a:ext>
            </a:extLst>
          </p:cNvPr>
          <p:cNvSpPr>
            <a:spLocks noGrp="1"/>
          </p:cNvSpPr>
          <p:nvPr>
            <p:ph idx="1"/>
          </p:nvPr>
        </p:nvSpPr>
        <p:spPr/>
        <p:txBody>
          <a:bodyPr>
            <a:normAutofit/>
          </a:bodyPr>
          <a:lstStyle/>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Problem statement:</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Creating an automated system that learns to detect cracks in solar panels from images. This involves training a computer program using a dataset that includes images of both undamaged and damaged panels. </a:t>
            </a:r>
          </a:p>
          <a:p>
            <a:pPr marL="0" indent="0" algn="just">
              <a:buNone/>
            </a:pPr>
            <a:r>
              <a:rPr lang="en-US" sz="1800" dirty="0">
                <a:latin typeface="Times New Roman" panose="02020603050405020304" pitchFamily="18" charset="0"/>
                <a:cs typeface="Times New Roman" panose="02020603050405020304" pitchFamily="18" charset="0"/>
              </a:rPr>
              <a:t>The ultimate goal is to develop a dependable tool that, after learning from these images, can accurately identify and flag damaged solar panels. </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3</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15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97073214-3C3F-06AD-074A-05F01AE09282}"/>
              </a:ext>
            </a:extLst>
          </p:cNvPr>
          <p:cNvSpPr>
            <a:spLocks noGrp="1"/>
          </p:cNvSpPr>
          <p:nvPr>
            <p:ph idx="1"/>
          </p:nvPr>
        </p:nvSpPr>
        <p:spPr>
          <a:xfrm>
            <a:off x="457200" y="1600200"/>
            <a:ext cx="8229600" cy="4853136"/>
          </a:xfrm>
        </p:spPr>
        <p:txBody>
          <a:bodyPr>
            <a:normAutofit fontScale="92500" lnSpcReduction="20000"/>
          </a:bodyPr>
          <a:lstStyle/>
          <a:p>
            <a:pPr marL="0" indent="0" algn="just">
              <a:buNone/>
            </a:pPr>
            <a:r>
              <a:rPr lang="en-IN" sz="2200" b="1" dirty="0">
                <a:latin typeface="Times New Roman" panose="02020603050405020304" pitchFamily="18" charset="0"/>
                <a:cs typeface="Times New Roman" panose="02020603050405020304" pitchFamily="18" charset="0"/>
              </a:rPr>
              <a:t>OBJECTIVE:</a:t>
            </a:r>
          </a:p>
          <a:p>
            <a:pPr marL="0" marR="384175" indent="0" algn="just">
              <a:lnSpc>
                <a:spcPct val="150000"/>
              </a:lnSpc>
              <a:spcAft>
                <a:spcPts val="0"/>
              </a:spcAft>
              <a:buNone/>
            </a:pPr>
            <a:endParaRPr lang="en-US" sz="1800" b="1" dirty="0">
              <a:effectLst/>
              <a:latin typeface="Times New Roman" panose="02020603050405020304" pitchFamily="18" charset="0"/>
              <a:ea typeface="Times New Roman" panose="02020603050405020304" pitchFamily="18" charset="0"/>
            </a:endParaRPr>
          </a:p>
          <a:p>
            <a:pPr marL="0" marR="384175" indent="0" algn="just">
              <a:lnSpc>
                <a:spcPct val="150000"/>
              </a:lnSpc>
              <a:spcAft>
                <a:spcPts val="0"/>
              </a:spcAft>
              <a:buNone/>
            </a:pPr>
            <a:r>
              <a:rPr lang="en-US" sz="1800" b="1" dirty="0">
                <a:effectLst/>
                <a:latin typeface="Times New Roman" panose="02020603050405020304" pitchFamily="18" charset="0"/>
                <a:ea typeface="Times New Roman" panose="02020603050405020304" pitchFamily="18" charset="0"/>
              </a:rPr>
              <a:t>1.Algorithm Development:</a:t>
            </a:r>
            <a:r>
              <a:rPr lang="en-US" sz="1800" dirty="0">
                <a:effectLst/>
                <a:latin typeface="Times New Roman" panose="02020603050405020304" pitchFamily="18" charset="0"/>
                <a:ea typeface="Times New Roman" panose="02020603050405020304" pitchFamily="18" charset="0"/>
              </a:rPr>
              <a:t> Design and implement machine learning models, such as Convolutional Neural Networks (CNNs) or transfer learning with architectures like VGG16, to accurately detect and localize cracks within solar panel images.</a:t>
            </a:r>
            <a:endParaRPr lang="en-IN" sz="1800" dirty="0">
              <a:effectLst/>
              <a:latin typeface="Times New Roman" panose="02020603050405020304" pitchFamily="18" charset="0"/>
              <a:ea typeface="Times New Roman" panose="02020603050405020304" pitchFamily="18" charset="0"/>
            </a:endParaRPr>
          </a:p>
          <a:p>
            <a:pPr marL="0" marR="384175" indent="0" algn="just">
              <a:lnSpc>
                <a:spcPct val="150000"/>
              </a:lnSpc>
              <a:spcAft>
                <a:spcPts val="0"/>
              </a:spcAft>
              <a:buNone/>
            </a:pPr>
            <a:r>
              <a:rPr lang="en-US" sz="1800" b="1" dirty="0">
                <a:effectLst/>
                <a:latin typeface="Times New Roman" panose="02020603050405020304" pitchFamily="18" charset="0"/>
                <a:ea typeface="Times New Roman" panose="02020603050405020304" pitchFamily="18" charset="0"/>
              </a:rPr>
              <a:t>2. Model Training:</a:t>
            </a:r>
            <a:r>
              <a:rPr lang="en-US" sz="1800" dirty="0">
                <a:effectLst/>
                <a:latin typeface="Times New Roman" panose="02020603050405020304" pitchFamily="18" charset="0"/>
                <a:ea typeface="Times New Roman" panose="02020603050405020304" pitchFamily="18" charset="0"/>
              </a:rPr>
              <a:t> Train the developed algorithms using the collected dataset to learn distinctive features associated with both clean surfaces and different types of damages, ensuring robust crack detection capabilities. </a:t>
            </a:r>
          </a:p>
          <a:p>
            <a:pPr marL="0" marR="384175" indent="0" algn="just">
              <a:lnSpc>
                <a:spcPct val="150000"/>
              </a:lnSpc>
              <a:spcAft>
                <a:spcPts val="0"/>
              </a:spcAft>
              <a:buNone/>
            </a:pPr>
            <a:r>
              <a:rPr lang="en-US" sz="1800" b="1" dirty="0">
                <a:effectLst/>
                <a:latin typeface="Times New Roman" panose="02020603050405020304" pitchFamily="18" charset="0"/>
                <a:ea typeface="Times New Roman" panose="02020603050405020304" pitchFamily="18" charset="0"/>
              </a:rPr>
              <a:t>3.Detection of Cracks: </a:t>
            </a:r>
            <a:r>
              <a:rPr lang="en-US" sz="1800" dirty="0">
                <a:effectLst/>
                <a:latin typeface="Times New Roman" panose="02020603050405020304" pitchFamily="18" charset="0"/>
                <a:ea typeface="Times New Roman" panose="02020603050405020304" pitchFamily="18" charset="0"/>
              </a:rPr>
              <a:t>Develop a system that can accurately detect the presence of cracks on solar panels in input images.</a:t>
            </a:r>
            <a:r>
              <a:rPr lang="en-US" sz="1800" b="1" dirty="0">
                <a:effectLst/>
                <a:latin typeface="Times New Roman" panose="02020603050405020304" pitchFamily="18" charset="0"/>
                <a:ea typeface="Times New Roman" panose="02020603050405020304" pitchFamily="18" charset="0"/>
              </a:rPr>
              <a:t> </a:t>
            </a:r>
            <a:endParaRPr lang="en-IN" sz="1800" b="1" dirty="0">
              <a:latin typeface="Times New Roman" panose="02020603050405020304" pitchFamily="18" charset="0"/>
              <a:ea typeface="Times New Roman" panose="02020603050405020304" pitchFamily="18" charset="0"/>
            </a:endParaRPr>
          </a:p>
          <a:p>
            <a:pPr marL="0" marR="384175"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4.Accuracy: </a:t>
            </a:r>
            <a:r>
              <a:rPr lang="en-US" sz="1800" dirty="0">
                <a:effectLst/>
                <a:latin typeface="Times New Roman" panose="02020603050405020304" pitchFamily="18" charset="0"/>
                <a:ea typeface="Times New Roman" panose="02020603050405020304" pitchFamily="18" charset="0"/>
              </a:rPr>
              <a:t>Achieve a high level of accuracy in crack detection to minimize false positives and false negatives, ensuring reliable performance.</a:t>
            </a:r>
            <a:endParaRPr lang="en-IN" sz="1800" dirty="0">
              <a:effectLst/>
              <a:latin typeface="Times New Roman" panose="02020603050405020304" pitchFamily="18" charset="0"/>
              <a:ea typeface="Times New Roman" panose="02020603050405020304" pitchFamily="18" charset="0"/>
            </a:endParaRPr>
          </a:p>
          <a:p>
            <a:pPr marL="0" marR="384175" indent="0" algn="just">
              <a:lnSpc>
                <a:spcPct val="150000"/>
              </a:lnSpc>
              <a:spcAft>
                <a:spcPts val="0"/>
              </a:spcAft>
              <a:buNone/>
            </a:pPr>
            <a:r>
              <a:rPr lang="en-IN" sz="1800" dirty="0">
                <a:effectLst/>
                <a:latin typeface="Times New Roman" panose="02020603050405020304" pitchFamily="18" charset="0"/>
                <a:ea typeface="Times New Roman" panose="02020603050405020304" pitchFamily="18" charset="0"/>
              </a:rPr>
              <a:t> </a:t>
            </a:r>
          </a:p>
          <a:p>
            <a:pPr marL="0" indent="0">
              <a:buNone/>
            </a:pPr>
            <a:endParaRPr lang="en-IN" dirty="0"/>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4</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19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5A2A1EFC-6848-DDBE-60CB-932E971184F1}"/>
              </a:ext>
            </a:extLst>
          </p:cNvPr>
          <p:cNvSpPr>
            <a:spLocks noGrp="1"/>
          </p:cNvSpPr>
          <p:nvPr>
            <p:ph idx="1"/>
          </p:nvPr>
        </p:nvSpPr>
        <p:spPr>
          <a:xfrm>
            <a:off x="457200" y="1600200"/>
            <a:ext cx="8229600" cy="4853136"/>
          </a:xfrm>
        </p:spPr>
        <p:txBody>
          <a:bodyPr>
            <a:normAutofit lnSpcReduction="10000"/>
          </a:bodyPr>
          <a:lstStyle/>
          <a:p>
            <a:pPr algn="just"/>
            <a:r>
              <a:rPr lang="en-US" sz="1800" b="1" dirty="0">
                <a:latin typeface="Times New Roman" panose="02020603050405020304" pitchFamily="18" charset="0"/>
                <a:cs typeface="Times New Roman" panose="02020603050405020304" pitchFamily="18" charset="0"/>
              </a:rPr>
              <a:t>Existing System:</a:t>
            </a:r>
          </a:p>
          <a:p>
            <a:pPr marL="0" indent="0" algn="just">
              <a:buNone/>
            </a:pPr>
            <a:r>
              <a:rPr lang="en-US" sz="1800" dirty="0">
                <a:latin typeface="Times New Roman" panose="02020603050405020304" pitchFamily="18" charset="0"/>
                <a:cs typeface="Times New Roman" panose="02020603050405020304" pitchFamily="18" charset="0"/>
              </a:rPr>
              <a:t>The existing systems for solar panel crack detection using images often involve manual inspection and maintenance processes. These systems rely on human operators to visually inspect solar panels for cracks and other defects. </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Proposed System:</a:t>
            </a:r>
          </a:p>
          <a:p>
            <a:pPr marL="0" indent="0" algn="just">
              <a:buNone/>
            </a:pPr>
            <a:r>
              <a:rPr lang="en-US" sz="1800" b="0" i="0" dirty="0">
                <a:effectLst/>
                <a:latin typeface="Times New Roman" panose="02020603050405020304" pitchFamily="18" charset="0"/>
                <a:cs typeface="Times New Roman" panose="02020603050405020304" pitchFamily="18" charset="0"/>
              </a:rPr>
              <a:t>The idea for finding cracks in solar panels using pictures involves using computers and smart technology</a:t>
            </a:r>
            <a:r>
              <a:rPr lang="en-US" sz="1800" b="0" i="0" dirty="0">
                <a:solidFill>
                  <a:srgbClr val="374151"/>
                </a:solidFill>
                <a:effectLst/>
                <a:latin typeface="Times New Roman" panose="02020603050405020304" pitchFamily="18" charset="0"/>
                <a:cs typeface="Times New Roman" panose="02020603050405020304" pitchFamily="18" charset="0"/>
              </a:rPr>
              <a:t>.</a:t>
            </a:r>
            <a:r>
              <a:rPr lang="en-US" sz="1100" dirty="0">
                <a:solidFill>
                  <a:srgbClr val="374151"/>
                </a:solidFill>
                <a:latin typeface="Söhne"/>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Here are some key aspects of the proposed system:</a:t>
            </a:r>
          </a:p>
          <a:p>
            <a:pPr marL="0" indent="0" algn="just">
              <a:buNone/>
            </a:pPr>
            <a:r>
              <a:rPr lang="en-US" sz="1600" b="1" dirty="0">
                <a:latin typeface="Times New Roman" panose="02020603050405020304" pitchFamily="18" charset="0"/>
                <a:cs typeface="Times New Roman" panose="02020603050405020304" pitchFamily="18" charset="0"/>
              </a:rPr>
              <a:t>Image Preprocessing</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Preprocessing techniques are applied to enhance the quality of the given dataset images.</a:t>
            </a:r>
          </a:p>
          <a:p>
            <a:pPr marL="0" indent="0" algn="just">
              <a:buNone/>
            </a:pPr>
            <a:r>
              <a:rPr lang="en-US" sz="1600" b="1" dirty="0">
                <a:latin typeface="Times New Roman" panose="02020603050405020304" pitchFamily="18" charset="0"/>
                <a:cs typeface="Times New Roman" panose="02020603050405020304" pitchFamily="18" charset="0"/>
              </a:rPr>
              <a:t>Crack Detection: </a:t>
            </a:r>
            <a:r>
              <a:rPr lang="en-US" sz="1800" dirty="0">
                <a:latin typeface="Times New Roman" panose="02020603050405020304" pitchFamily="18" charset="0"/>
                <a:cs typeface="Times New Roman" panose="02020603050405020304" pitchFamily="18" charset="0"/>
              </a:rPr>
              <a:t>Machine learning models, such as Convolutional Neural Networks (CNNs), are trained to detect cracks within the solar panel images. These models can identify the presence of cracks </a:t>
            </a:r>
          </a:p>
          <a:p>
            <a:pPr marL="0" indent="0" algn="just">
              <a:buNone/>
            </a:pPr>
            <a:r>
              <a:rPr lang="en-US" sz="1600" b="1" dirty="0">
                <a:solidFill>
                  <a:srgbClr val="000000"/>
                </a:solidFill>
                <a:effectLst/>
                <a:latin typeface="Times New Roman" panose="02020603050405020304" pitchFamily="18" charset="0"/>
                <a:ea typeface="Times New Roman" panose="02020603050405020304" pitchFamily="18" charset="0"/>
              </a:rPr>
              <a:t>Model Training using CNN &amp; VGG16:</a:t>
            </a:r>
            <a:endParaRPr lang="en-IN" sz="1600" b="1" dirty="0">
              <a:effectLst/>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This phase involves training a Convolutional Neural Network (CNN) using the segregated dataset of clean and damaged images. The CNN model learns features and patterns from the images to differentiate between clean and damaged panels.</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5</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40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4" name="Content Placeholder 3">
            <a:extLst>
              <a:ext uri="{FF2B5EF4-FFF2-40B4-BE49-F238E27FC236}">
                <a16:creationId xmlns:a16="http://schemas.microsoft.com/office/drawing/2014/main" id="{570CF600-DE40-85BD-F841-6DB7FA59A219}"/>
              </a:ext>
            </a:extLst>
          </p:cNvPr>
          <p:cNvSpPr>
            <a:spLocks noGrp="1"/>
          </p:cNvSpPr>
          <p:nvPr>
            <p:ph idx="1"/>
          </p:nvPr>
        </p:nvSpPr>
        <p:spPr>
          <a:xfrm>
            <a:off x="457200" y="1601922"/>
            <a:ext cx="8229600" cy="4525963"/>
          </a:xfrm>
        </p:spPr>
        <p:txBody>
          <a:bodyPr>
            <a:normAutofit/>
          </a:bodyPr>
          <a:lstStyle/>
          <a:p>
            <a:r>
              <a:rPr lang="en-IN" sz="1800" b="1" dirty="0">
                <a:latin typeface="Times New Roman" panose="02020603050405020304" pitchFamily="18" charset="0"/>
                <a:cs typeface="Times New Roman" panose="02020603050405020304" pitchFamily="18" charset="0"/>
              </a:rPr>
              <a:t>METHODOLOGY:</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Gathered diverse solar panel images Split dataset (training/validation)Standardized image sizes model</a:t>
            </a:r>
          </a:p>
          <a:p>
            <a:pPr marL="0" indent="0">
              <a:buNone/>
            </a:pPr>
            <a:r>
              <a:rPr lang="en-US" sz="2000" dirty="0">
                <a:latin typeface="Times New Roman" panose="02020603050405020304" pitchFamily="18" charset="0"/>
                <a:cs typeface="Times New Roman" panose="02020603050405020304" pitchFamily="18" charset="0"/>
              </a:rPr>
              <a:t>        Selection &amp; Customization</a:t>
            </a:r>
          </a:p>
          <a:p>
            <a:pPr marL="457200" indent="-457200">
              <a:buAutoNum type="arabicPeriod" startAt="2"/>
            </a:pPr>
            <a:r>
              <a:rPr lang="en-US" sz="2000" dirty="0">
                <a:latin typeface="Times New Roman" panose="02020603050405020304" pitchFamily="18" charset="0"/>
                <a:cs typeface="Times New Roman" panose="02020603050405020304" pitchFamily="18" charset="0"/>
              </a:rPr>
              <a:t>Chose VGG16 for transfer learning Removed </a:t>
            </a:r>
          </a:p>
          <a:p>
            <a:pPr marL="0" indent="0">
              <a:buNone/>
            </a:pPr>
            <a:r>
              <a:rPr lang="en-US" sz="2000" dirty="0">
                <a:latin typeface="Times New Roman" panose="02020603050405020304" pitchFamily="18" charset="0"/>
                <a:cs typeface="Times New Roman" panose="02020603050405020304" pitchFamily="18" charset="0"/>
              </a:rPr>
              <a:t>       classification layers Added layers for crack detection </a:t>
            </a:r>
          </a:p>
          <a:p>
            <a:pPr marL="0" indent="0">
              <a:buNone/>
            </a:pPr>
            <a:r>
              <a:rPr lang="en-US" sz="2000" dirty="0">
                <a:latin typeface="Times New Roman" panose="02020603050405020304" pitchFamily="18" charset="0"/>
                <a:cs typeface="Times New Roman" panose="02020603050405020304" pitchFamily="18" charset="0"/>
              </a:rPr>
              <a:t>        Training &amp; Validation</a:t>
            </a:r>
          </a:p>
          <a:p>
            <a:pPr marL="0" indent="0">
              <a:buNone/>
            </a:pPr>
            <a:r>
              <a:rPr lang="en-US" sz="2000" dirty="0">
                <a:latin typeface="Times New Roman" panose="02020603050405020304" pitchFamily="18" charset="0"/>
                <a:cs typeface="Times New Roman" panose="02020603050405020304" pitchFamily="18" charset="0"/>
              </a:rPr>
              <a:t>3.    Trained model on training data Validated on separate</a:t>
            </a:r>
          </a:p>
          <a:p>
            <a:pPr marL="0" indent="0">
              <a:buNone/>
            </a:pPr>
            <a:r>
              <a:rPr lang="en-US" sz="2000" dirty="0">
                <a:latin typeface="Times New Roman" panose="02020603050405020304" pitchFamily="18" charset="0"/>
                <a:cs typeface="Times New Roman" panose="02020603050405020304" pitchFamily="18" charset="0"/>
              </a:rPr>
              <a:t>       dataset Evaluation &amp; Inspection</a:t>
            </a:r>
          </a:p>
          <a:p>
            <a:pPr marL="0" indent="0">
              <a:buNone/>
            </a:pPr>
            <a:r>
              <a:rPr lang="en-US" sz="2000" dirty="0">
                <a:latin typeface="Times New Roman" panose="02020603050405020304" pitchFamily="18" charset="0"/>
                <a:cs typeface="Times New Roman" panose="02020603050405020304" pitchFamily="18" charset="0"/>
              </a:rPr>
              <a:t>4.    Plan for model deployment Iterative improvements</a:t>
            </a:r>
          </a:p>
          <a:p>
            <a:pPr marL="0" indent="0">
              <a:buNone/>
            </a:pPr>
            <a:r>
              <a:rPr lang="en-US" sz="2000" dirty="0">
                <a:latin typeface="Times New Roman" panose="02020603050405020304" pitchFamily="18" charset="0"/>
                <a:cs typeface="Times New Roman" panose="02020603050405020304" pitchFamily="18" charset="0"/>
              </a:rPr>
              <a:t>       for enhanced accuracy</a:t>
            </a:r>
            <a:endParaRPr lang="en-IN"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6</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D4F73E8-6A40-5E7F-A1D4-D3076F0BB73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68827" y="1484784"/>
            <a:ext cx="2567669" cy="4827385"/>
          </a:xfrm>
          <a:prstGeom prst="rect">
            <a:avLst/>
          </a:prstGeom>
          <a:noFill/>
          <a:ln>
            <a:noFill/>
          </a:ln>
        </p:spPr>
      </p:pic>
    </p:spTree>
    <p:extLst>
      <p:ext uri="{BB962C8B-B14F-4D97-AF65-F5344CB8AC3E}">
        <p14:creationId xmlns:p14="http://schemas.microsoft.com/office/powerpoint/2010/main" val="121887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8" name="Content Placeholder 7">
            <a:extLst>
              <a:ext uri="{FF2B5EF4-FFF2-40B4-BE49-F238E27FC236}">
                <a16:creationId xmlns:a16="http://schemas.microsoft.com/office/drawing/2014/main" id="{25D647AB-4F25-3DAD-D07E-E1A6173EFF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8771" y="2492896"/>
            <a:ext cx="3215197" cy="3475856"/>
          </a:xfrm>
        </p:spPr>
      </p:pic>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7</a:t>
            </a:fld>
            <a:endParaRPr lang="en-GB" b="1" dirty="0">
              <a:solidFill>
                <a:schemeClr val="tx1"/>
              </a:solidFill>
            </a:endParaRPr>
          </a:p>
        </p:txBody>
      </p:sp>
      <p:pic>
        <p:nvPicPr>
          <p:cNvPr id="2097159"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491A56A-60B3-B6A5-FD2B-6867FA30A33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76056" y="2492896"/>
            <a:ext cx="3456384" cy="3312368"/>
          </a:xfrm>
          <a:prstGeom prst="rect">
            <a:avLst/>
          </a:prstGeom>
        </p:spPr>
      </p:pic>
    </p:spTree>
    <p:extLst>
      <p:ext uri="{BB962C8B-B14F-4D97-AF65-F5344CB8AC3E}">
        <p14:creationId xmlns:p14="http://schemas.microsoft.com/office/powerpoint/2010/main" val="243166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8</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a:extLst>
              <a:ext uri="{FF2B5EF4-FFF2-40B4-BE49-F238E27FC236}">
                <a16:creationId xmlns:a16="http://schemas.microsoft.com/office/drawing/2014/main" id="{DBD2DC73-33FC-7977-6DB0-E6590D10BD4B}"/>
              </a:ext>
            </a:extLst>
          </p:cNvPr>
          <p:cNvPicPr>
            <a:picLocks noGrp="1" noChangeAspect="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2309018" y="1769995"/>
            <a:ext cx="4525963" cy="4525963"/>
          </a:xfrm>
          <a:prstGeom prst="rect">
            <a:avLst/>
          </a:prstGeom>
          <a:noFill/>
          <a:ln>
            <a:noFill/>
          </a:ln>
        </p:spPr>
      </p:pic>
    </p:spTree>
    <p:extLst>
      <p:ext uri="{BB962C8B-B14F-4D97-AF65-F5344CB8AC3E}">
        <p14:creationId xmlns:p14="http://schemas.microsoft.com/office/powerpoint/2010/main" val="49215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5" name="Content Placeholder 4">
            <a:extLst>
              <a:ext uri="{FF2B5EF4-FFF2-40B4-BE49-F238E27FC236}">
                <a16:creationId xmlns:a16="http://schemas.microsoft.com/office/drawing/2014/main" id="{3F3BD054-E1B9-E4F2-DA91-CAAFE6C1BE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584" y="2066391"/>
            <a:ext cx="2849884" cy="3275836"/>
          </a:xfrm>
        </p:spPr>
      </p:pic>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9</a:t>
            </a:fld>
            <a:endParaRPr lang="en-GB" b="1" dirty="0">
              <a:solidFill>
                <a:schemeClr val="tx1"/>
              </a:solidFill>
            </a:endParaRPr>
          </a:p>
        </p:txBody>
      </p:sp>
      <p:pic>
        <p:nvPicPr>
          <p:cNvPr id="2097159"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04DB7E7-938D-F335-B475-D67758B860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5579" y="1905337"/>
            <a:ext cx="2849885" cy="3433226"/>
          </a:xfrm>
          <a:prstGeom prst="rect">
            <a:avLst/>
          </a:prstGeom>
        </p:spPr>
      </p:pic>
    </p:spTree>
    <p:extLst>
      <p:ext uri="{BB962C8B-B14F-4D97-AF65-F5344CB8AC3E}">
        <p14:creationId xmlns:p14="http://schemas.microsoft.com/office/powerpoint/2010/main" val="328377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907</TotalTime>
  <Words>1201</Words>
  <Application>Microsoft Office PowerPoint</Application>
  <PresentationFormat>On-screen Show (4:3)</PresentationFormat>
  <Paragraphs>108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Narrow</vt:lpstr>
      <vt:lpstr>Calibri</vt:lpstr>
      <vt:lpstr>Söhne</vt:lpstr>
      <vt:lpstr>Times New Roman</vt:lpstr>
      <vt:lpstr>Office Theme</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Kevin Hickey</dc:creator>
  <cp:lastModifiedBy>Arpita Phalke</cp:lastModifiedBy>
  <cp:revision>83</cp:revision>
  <dcterms:created xsi:type="dcterms:W3CDTF">2010-06-24T14:41:07Z</dcterms:created>
  <dcterms:modified xsi:type="dcterms:W3CDTF">2025-06-09T09:14:23Z</dcterms:modified>
</cp:coreProperties>
</file>