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niglet"/>
      <p:regular r:id="rId13"/>
    </p:embeddedFont>
    <p:embeddedFont>
      <p:font typeface="Dosis"/>
      <p:regular r:id="rId14"/>
      <p:bold r:id="rId15"/>
    </p:embeddedFont>
    <p:embeddedFont>
      <p:font typeface="Fredoka"/>
      <p:regular r:id="rId16"/>
      <p:bold r:id="rId17"/>
    </p:embeddedFont>
    <p:embeddedFont>
      <p:font typeface="Concert One"/>
      <p:regular r:id="rId18"/>
    </p:embeddedFont>
    <p:embeddedFont>
      <p:font typeface="Pangolin"/>
      <p:regular r:id="rId19"/>
    </p:embeddedFont>
    <p:embeddedFont>
      <p:font typeface="Short Stack"/>
      <p:regular r:id="rId20"/>
    </p:embeddedFont>
    <p:embeddedFont>
      <p:font typeface="Edu TAS Beginner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hortStack-regular.fntdata"/><Relationship Id="rId11" Type="http://schemas.openxmlformats.org/officeDocument/2006/relationships/slide" Target="slides/slide6.xml"/><Relationship Id="rId22" Type="http://schemas.openxmlformats.org/officeDocument/2006/relationships/font" Target="fonts/EduTASBeginner-bold.fntdata"/><Relationship Id="rId10" Type="http://schemas.openxmlformats.org/officeDocument/2006/relationships/slide" Target="slides/slide5.xml"/><Relationship Id="rId21" Type="http://schemas.openxmlformats.org/officeDocument/2006/relationships/font" Target="fonts/EduTASBeginner-regular.fntdata"/><Relationship Id="rId13" Type="http://schemas.openxmlformats.org/officeDocument/2006/relationships/font" Target="fonts/Snigle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osis-bold.fntdata"/><Relationship Id="rId14" Type="http://schemas.openxmlformats.org/officeDocument/2006/relationships/font" Target="fonts/Dosis-regular.fntdata"/><Relationship Id="rId17" Type="http://schemas.openxmlformats.org/officeDocument/2006/relationships/font" Target="fonts/Fredoka-bold.fntdata"/><Relationship Id="rId16" Type="http://schemas.openxmlformats.org/officeDocument/2006/relationships/font" Target="fonts/Fredok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angolin-regular.fntdata"/><Relationship Id="rId6" Type="http://schemas.openxmlformats.org/officeDocument/2006/relationships/slide" Target="slides/slide1.xml"/><Relationship Id="rId18" Type="http://schemas.openxmlformats.org/officeDocument/2006/relationships/font" Target="fonts/Concert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Christian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021e1698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021e1698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Maya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021e169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021e169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Katrina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021e1698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021e1698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Christian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021e1698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021e1698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Arpita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0910d768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a0910d768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(Katrina) To-Do List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(Maya) Task Friend #1 &amp; #2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(Christian) Task Friend #3 &amp; #4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(Arpita) Web Based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021e1698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a021e1698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Everyone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BFBF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gif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Tamagotchi" TargetMode="External"/><Relationship Id="rId4" Type="http://schemas.openxmlformats.org/officeDocument/2006/relationships/hyperlink" Target="https://tamagotchi.fandom.com/wiki/Tamagotchi_(1996_Pet)/Character_list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71775" y="931200"/>
            <a:ext cx="7400400" cy="2332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520775" y="1341313"/>
            <a:ext cx="6102600" cy="137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5B473D"/>
                </a:solidFill>
                <a:latin typeface="Concert One"/>
                <a:ea typeface="Concert One"/>
                <a:cs typeface="Concert One"/>
                <a:sym typeface="Concert One"/>
              </a:rPr>
              <a:t>Task</a:t>
            </a:r>
            <a:r>
              <a:rPr lang="en-GB" sz="100">
                <a:solidFill>
                  <a:srgbClr val="5B473D"/>
                </a:solidFill>
                <a:latin typeface="Concert One"/>
                <a:ea typeface="Concert One"/>
                <a:cs typeface="Concert One"/>
                <a:sym typeface="Concert One"/>
              </a:rPr>
              <a:t> </a:t>
            </a:r>
            <a:r>
              <a:rPr lang="en-GB" sz="6000">
                <a:solidFill>
                  <a:srgbClr val="5B473D"/>
                </a:solidFill>
                <a:latin typeface="Concert One"/>
                <a:ea typeface="Concert One"/>
                <a:cs typeface="Concert One"/>
                <a:sym typeface="Concert One"/>
              </a:rPr>
              <a:t>Friend</a:t>
            </a:r>
            <a:endParaRPr sz="6000">
              <a:solidFill>
                <a:srgbClr val="5B473D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A Tamagotchi inspired To-Do List</a:t>
            </a:r>
            <a:endParaRPr sz="2400">
              <a:solidFill>
                <a:srgbClr val="5B473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90025" y="4363400"/>
            <a:ext cx="187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5B473D"/>
                </a:solidFill>
                <a:latin typeface="Edu TAS Beginner"/>
                <a:ea typeface="Edu TAS Beginner"/>
                <a:cs typeface="Edu TAS Beginner"/>
                <a:sym typeface="Edu TAS Beginner"/>
              </a:rPr>
              <a:t>Katrina Mai</a:t>
            </a:r>
            <a:endParaRPr sz="2000">
              <a:solidFill>
                <a:srgbClr val="5B473D"/>
              </a:solidFill>
              <a:latin typeface="Edu TAS Beginner"/>
              <a:ea typeface="Edu TAS Beginner"/>
              <a:cs typeface="Edu TAS Beginner"/>
              <a:sym typeface="Edu TAS Beginner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946850" y="3475125"/>
            <a:ext cx="242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5B473D"/>
                </a:solidFill>
                <a:latin typeface="Edu TAS Beginner"/>
                <a:ea typeface="Edu TAS Beginner"/>
                <a:cs typeface="Edu TAS Beginner"/>
                <a:sym typeface="Edu TAS Beginner"/>
              </a:rPr>
              <a:t>Christian Villanueva</a:t>
            </a:r>
            <a:endParaRPr sz="2000">
              <a:solidFill>
                <a:srgbClr val="5B473D"/>
              </a:solidFill>
              <a:latin typeface="Edu TAS Beginner"/>
              <a:ea typeface="Edu TAS Beginner"/>
              <a:cs typeface="Edu TAS Beginner"/>
              <a:sym typeface="Edu TAS Beginn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946850" y="4363400"/>
            <a:ext cx="251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5B473D"/>
                </a:solidFill>
                <a:latin typeface="Edu TAS Beginner"/>
                <a:ea typeface="Edu TAS Beginner"/>
                <a:cs typeface="Edu TAS Beginner"/>
                <a:sym typeface="Edu TAS Beginner"/>
              </a:rPr>
              <a:t>Maya Louise Dagdag</a:t>
            </a:r>
            <a:endParaRPr sz="2000">
              <a:solidFill>
                <a:srgbClr val="5B473D"/>
              </a:solidFill>
              <a:latin typeface="Edu TAS Beginner"/>
              <a:ea typeface="Edu TAS Beginner"/>
              <a:cs typeface="Edu TAS Beginner"/>
              <a:sym typeface="Edu TAS Beginner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768275" y="3475125"/>
            <a:ext cx="221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5B473D"/>
                </a:solidFill>
                <a:latin typeface="Edu TAS Beginner"/>
                <a:ea typeface="Edu TAS Beginner"/>
                <a:cs typeface="Edu TAS Beginner"/>
                <a:sym typeface="Edu TAS Beginner"/>
              </a:rPr>
              <a:t>Arpita Sakshee</a:t>
            </a:r>
            <a:endParaRPr sz="2000">
              <a:solidFill>
                <a:srgbClr val="5B473D"/>
              </a:solidFill>
              <a:latin typeface="Edu TAS Beginner"/>
              <a:ea typeface="Edu TAS Beginner"/>
              <a:cs typeface="Edu TAS Beginner"/>
              <a:sym typeface="Edu TAS Beginner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0" y="0"/>
            <a:ext cx="2421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473D"/>
                </a:solidFill>
                <a:latin typeface="Edu TAS Beginner"/>
                <a:ea typeface="Edu TAS Beginner"/>
                <a:cs typeface="Edu TAS Beginner"/>
                <a:sym typeface="Edu TAS Beginner"/>
              </a:rPr>
              <a:t>Course: CIS 43</a:t>
            </a:r>
            <a:br>
              <a:rPr lang="en-GB" sz="1800">
                <a:solidFill>
                  <a:srgbClr val="5B473D"/>
                </a:solidFill>
                <a:latin typeface="Edu TAS Beginner"/>
                <a:ea typeface="Edu TAS Beginner"/>
                <a:cs typeface="Edu TAS Beginner"/>
                <a:sym typeface="Edu TAS Beginner"/>
              </a:rPr>
            </a:br>
            <a:r>
              <a:rPr lang="en-GB" sz="1800">
                <a:solidFill>
                  <a:srgbClr val="5B473D"/>
                </a:solidFill>
                <a:latin typeface="Edu TAS Beginner"/>
                <a:ea typeface="Edu TAS Beginner"/>
                <a:cs typeface="Edu TAS Beginner"/>
                <a:sym typeface="Edu TAS Beginner"/>
              </a:rPr>
              <a:t>Instructor: Helen Sun</a:t>
            </a:r>
            <a:endParaRPr sz="1800">
              <a:solidFill>
                <a:srgbClr val="5B473D"/>
              </a:solidFill>
              <a:latin typeface="Edu TAS Beginner"/>
              <a:ea typeface="Edu TAS Beginner"/>
              <a:cs typeface="Edu TAS Beginner"/>
              <a:sym typeface="Edu TAS Beginner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959100" y="911650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2164275" y="911650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168601" y="3242775"/>
            <a:ext cx="888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5339650" y="3242775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4882175" y="3242775"/>
            <a:ext cx="888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flipH="1">
            <a:off x="7183200" y="911650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 flipH="1">
            <a:off x="7029075" y="911650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875" y="3990649"/>
            <a:ext cx="789174" cy="11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875" y="3187295"/>
            <a:ext cx="789174" cy="1126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1275" y="4153663"/>
            <a:ext cx="638749" cy="912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5862" y="3218750"/>
            <a:ext cx="704075" cy="100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1214100" y="4033425"/>
            <a:ext cx="5372400" cy="780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1214100" y="3176925"/>
            <a:ext cx="4643700" cy="780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1214100" y="2320425"/>
            <a:ext cx="3667800" cy="780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 rot="-10601939">
            <a:off x="685581" y="425240"/>
            <a:ext cx="385540" cy="782071"/>
          </a:xfrm>
          <a:prstGeom prst="moon">
            <a:avLst>
              <a:gd fmla="val 59050" name="adj"/>
            </a:avLst>
          </a:prstGeom>
          <a:solidFill>
            <a:srgbClr val="5B473D"/>
          </a:solidFill>
          <a:ln cap="flat" cmpd="sng" w="28575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261550" y="411425"/>
            <a:ext cx="4446000" cy="639900"/>
          </a:xfrm>
          <a:prstGeom prst="roundRect">
            <a:avLst>
              <a:gd fmla="val 50000" name="adj"/>
            </a:avLst>
          </a:prstGeom>
          <a:solidFill>
            <a:srgbClr val="FFFFFE"/>
          </a:solidFill>
          <a:ln cap="flat" cmpd="sng" w="28575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6734650" y="0"/>
            <a:ext cx="2409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amagotchi - Wikipedia" id="82" name="Google Shape;82;p14"/>
          <p:cNvPicPr preferRelativeResize="0"/>
          <p:nvPr/>
        </p:nvPicPr>
        <p:blipFill rotWithShape="1">
          <a:blip r:embed="rId3">
            <a:alphaModFix/>
          </a:blip>
          <a:srcRect b="1286" l="863" r="5292" t="1276"/>
          <a:stretch/>
        </p:blipFill>
        <p:spPr>
          <a:xfrm>
            <a:off x="6887050" y="152400"/>
            <a:ext cx="2122626" cy="1699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" name="Google Shape;83;p14"/>
          <p:cNvSpPr/>
          <p:nvPr/>
        </p:nvSpPr>
        <p:spPr>
          <a:xfrm rot="-10769086">
            <a:off x="695030" y="526531"/>
            <a:ext cx="333613" cy="657600"/>
          </a:xfrm>
          <a:prstGeom prst="moon">
            <a:avLst>
              <a:gd fmla="val 51811" name="adj"/>
            </a:avLst>
          </a:prstGeom>
          <a:solidFill>
            <a:srgbClr val="FF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type="title"/>
          </p:nvPr>
        </p:nvSpPr>
        <p:spPr>
          <a:xfrm>
            <a:off x="320500" y="463661"/>
            <a:ext cx="432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>
                <a:solidFill>
                  <a:srgbClr val="5B473D"/>
                </a:solidFill>
                <a:latin typeface="Short Stack"/>
                <a:ea typeface="Short Stack"/>
                <a:cs typeface="Short Stack"/>
                <a:sym typeface="Short Stack"/>
              </a:rPr>
              <a:t>What’s a Tamagotchi?</a:t>
            </a:r>
            <a:endParaRPr sz="2320">
              <a:solidFill>
                <a:srgbClr val="5B473D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1343925" y="4033425"/>
            <a:ext cx="43281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Neglecting a Tamagotchi results  in negative behavior or even death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383487" y="2445582"/>
            <a:ext cx="648000" cy="523500"/>
          </a:xfrm>
          <a:prstGeom prst="heart">
            <a:avLst/>
          </a:prstGeom>
          <a:solidFill>
            <a:srgbClr val="5B473D"/>
          </a:solidFill>
          <a:ln cap="flat" cmpd="sng" w="3810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721300" y="2587575"/>
            <a:ext cx="421800" cy="4218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 cap="flat" cmpd="sng" w="3810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1314150" y="2320425"/>
            <a:ext cx="476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Users must provide the pet with the proper care so it can evolve into its best possible form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1343925" y="3176925"/>
            <a:ext cx="3771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Users must feed it, play with it, and give it </a:t>
            </a:r>
            <a:r>
              <a:rPr lang="en-GB" sz="18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proper</a:t>
            </a:r>
            <a:r>
              <a:rPr lang="en-GB" sz="18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 attention 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685025" y="1295375"/>
            <a:ext cx="57273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An interactive digital pet game </a:t>
            </a:r>
            <a:r>
              <a:rPr lang="en-GB" sz="2300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that allows users to care for a virtual creature</a:t>
            </a:r>
            <a:endParaRPr sz="2300">
              <a:solidFill>
                <a:srgbClr val="5B473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91" name="Google Shape;91;p14"/>
          <p:cNvGrpSpPr/>
          <p:nvPr/>
        </p:nvGrpSpPr>
        <p:grpSpPr>
          <a:xfrm>
            <a:off x="455941" y="3247122"/>
            <a:ext cx="580324" cy="639899"/>
            <a:chOff x="151325" y="3169893"/>
            <a:chExt cx="849793" cy="937032"/>
          </a:xfrm>
        </p:grpSpPr>
        <p:grpSp>
          <p:nvGrpSpPr>
            <p:cNvPr id="92" name="Google Shape;92;p14"/>
            <p:cNvGrpSpPr/>
            <p:nvPr/>
          </p:nvGrpSpPr>
          <p:grpSpPr>
            <a:xfrm>
              <a:off x="151325" y="3188700"/>
              <a:ext cx="428050" cy="918225"/>
              <a:chOff x="476250" y="3188700"/>
              <a:chExt cx="428050" cy="918225"/>
            </a:xfrm>
          </p:grpSpPr>
          <p:sp>
            <p:nvSpPr>
              <p:cNvPr id="93" name="Google Shape;93;p14"/>
              <p:cNvSpPr/>
              <p:nvPr/>
            </p:nvSpPr>
            <p:spPr>
              <a:xfrm>
                <a:off x="476250" y="3188700"/>
                <a:ext cx="104100" cy="396600"/>
              </a:xfrm>
              <a:prstGeom prst="roundRect">
                <a:avLst>
                  <a:gd fmla="val 50000" name="adj"/>
                </a:avLst>
              </a:prstGeom>
              <a:solidFill>
                <a:srgbClr val="5B47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638225" y="3188700"/>
                <a:ext cx="104100" cy="396600"/>
              </a:xfrm>
              <a:prstGeom prst="roundRect">
                <a:avLst>
                  <a:gd fmla="val 50000" name="adj"/>
                </a:avLst>
              </a:prstGeom>
              <a:solidFill>
                <a:srgbClr val="5B47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800200" y="3188700"/>
                <a:ext cx="104100" cy="396600"/>
              </a:xfrm>
              <a:prstGeom prst="roundRect">
                <a:avLst>
                  <a:gd fmla="val 50000" name="adj"/>
                </a:avLst>
              </a:prstGeom>
              <a:solidFill>
                <a:srgbClr val="5B47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 rot="5400000">
                <a:off x="538000" y="3325275"/>
                <a:ext cx="304500" cy="427800"/>
              </a:xfrm>
              <a:prstGeom prst="flowChartDelay">
                <a:avLst/>
              </a:prstGeom>
              <a:solidFill>
                <a:srgbClr val="5B47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580350" y="3222600"/>
                <a:ext cx="57900" cy="239400"/>
              </a:xfrm>
              <a:prstGeom prst="roundRect">
                <a:avLst>
                  <a:gd fmla="val 50000" name="adj"/>
                </a:avLst>
              </a:prstGeom>
              <a:solidFill>
                <a:srgbClr val="FBFB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742325" y="3222600"/>
                <a:ext cx="57900" cy="239400"/>
              </a:xfrm>
              <a:prstGeom prst="roundRect">
                <a:avLst>
                  <a:gd fmla="val 50000" name="adj"/>
                </a:avLst>
              </a:prstGeom>
              <a:solidFill>
                <a:srgbClr val="FBFB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 rot="-2700000">
                <a:off x="579092" y="3838568"/>
                <a:ext cx="222314" cy="222314"/>
              </a:xfrm>
              <a:prstGeom prst="teardrop">
                <a:avLst>
                  <a:gd fmla="val 200000" name="adj"/>
                </a:avLst>
              </a:prstGeom>
              <a:solidFill>
                <a:srgbClr val="5B47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580350" y="3540350"/>
                <a:ext cx="219900" cy="386700"/>
              </a:xfrm>
              <a:prstGeom prst="triangle">
                <a:avLst>
                  <a:gd fmla="val 50000" name="adj"/>
                </a:avLst>
              </a:prstGeom>
              <a:solidFill>
                <a:srgbClr val="5B47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" name="Google Shape;101;p14"/>
            <p:cNvGrpSpPr/>
            <p:nvPr/>
          </p:nvGrpSpPr>
          <p:grpSpPr>
            <a:xfrm rot="171343">
              <a:off x="736582" y="3556738"/>
              <a:ext cx="237507" cy="542277"/>
              <a:chOff x="514923" y="3524550"/>
              <a:chExt cx="252300" cy="575990"/>
            </a:xfrm>
          </p:grpSpPr>
          <p:sp>
            <p:nvSpPr>
              <p:cNvPr id="102" name="Google Shape;102;p14"/>
              <p:cNvSpPr/>
              <p:nvPr/>
            </p:nvSpPr>
            <p:spPr>
              <a:xfrm rot="-2849373">
                <a:off x="548284" y="3869662"/>
                <a:ext cx="185579" cy="187256"/>
              </a:xfrm>
              <a:prstGeom prst="teardrop">
                <a:avLst>
                  <a:gd fmla="val 137702" name="adj"/>
                </a:avLst>
              </a:prstGeom>
              <a:solidFill>
                <a:srgbClr val="5B47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 rot="11575">
                <a:off x="551318" y="3524848"/>
                <a:ext cx="178201" cy="430504"/>
              </a:xfrm>
              <a:prstGeom prst="triangle">
                <a:avLst>
                  <a:gd fmla="val 82010" name="adj"/>
                </a:avLst>
              </a:prstGeom>
              <a:solidFill>
                <a:srgbClr val="5B47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" name="Google Shape;104;p14"/>
            <p:cNvSpPr/>
            <p:nvPr/>
          </p:nvSpPr>
          <p:spPr>
            <a:xfrm rot="483197">
              <a:off x="680214" y="3207655"/>
              <a:ext cx="284809" cy="480490"/>
            </a:xfrm>
            <a:prstGeom prst="trapezoid">
              <a:avLst>
                <a:gd fmla="val 30437" name="adj"/>
              </a:avLst>
            </a:prstGeom>
            <a:solidFill>
              <a:srgbClr val="5B4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79823">
              <a:off x="800434" y="3172814"/>
              <a:ext cx="114757" cy="114757"/>
            </a:xfrm>
            <a:prstGeom prst="ellipse">
              <a:avLst/>
            </a:prstGeom>
            <a:solidFill>
              <a:srgbClr val="5B4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62003">
              <a:off x="642850" y="3592787"/>
              <a:ext cx="280211" cy="193169"/>
            </a:xfrm>
            <a:prstGeom prst="ellipse">
              <a:avLst/>
            </a:prstGeom>
            <a:solidFill>
              <a:srgbClr val="5B4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4"/>
          <p:cNvGrpSpPr/>
          <p:nvPr/>
        </p:nvGrpSpPr>
        <p:grpSpPr>
          <a:xfrm rot="-1800022">
            <a:off x="492720" y="4091633"/>
            <a:ext cx="607271" cy="619195"/>
            <a:chOff x="585767" y="4107764"/>
            <a:chExt cx="693081" cy="706800"/>
          </a:xfrm>
        </p:grpSpPr>
        <p:sp>
          <p:nvSpPr>
            <p:cNvPr id="108" name="Google Shape;108;p14"/>
            <p:cNvSpPr/>
            <p:nvPr/>
          </p:nvSpPr>
          <p:spPr>
            <a:xfrm>
              <a:off x="585767" y="4215078"/>
              <a:ext cx="421800" cy="572700"/>
            </a:xfrm>
            <a:prstGeom prst="roundRect">
              <a:avLst>
                <a:gd fmla="val 16667" name="adj"/>
              </a:avLst>
            </a:prstGeom>
            <a:solidFill>
              <a:srgbClr val="5B473D"/>
            </a:solidFill>
            <a:ln cap="flat" cmpd="sng" w="28575">
              <a:solidFill>
                <a:srgbClr val="FBFB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 rot="900295">
              <a:off x="661300" y="4175607"/>
              <a:ext cx="421781" cy="572707"/>
            </a:xfrm>
            <a:prstGeom prst="roundRect">
              <a:avLst>
                <a:gd fmla="val 16667" name="adj"/>
              </a:avLst>
            </a:prstGeom>
            <a:solidFill>
              <a:srgbClr val="5B473D"/>
            </a:solidFill>
            <a:ln cap="flat" cmpd="sng" w="28575">
              <a:solidFill>
                <a:srgbClr val="FBFB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 rot="1799550">
              <a:off x="742100" y="4174883"/>
              <a:ext cx="421896" cy="572562"/>
            </a:xfrm>
            <a:prstGeom prst="roundRect">
              <a:avLst>
                <a:gd fmla="val 16667" name="adj"/>
              </a:avLst>
            </a:prstGeom>
            <a:solidFill>
              <a:srgbClr val="5B473D"/>
            </a:solidFill>
            <a:ln cap="flat" cmpd="sng" w="28575">
              <a:solidFill>
                <a:srgbClr val="FBFB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1" name="Google Shape;11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150" y="2227650"/>
            <a:ext cx="1681200" cy="8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8550" y="3443700"/>
            <a:ext cx="1247725" cy="13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6887050" y="1784125"/>
            <a:ext cx="2220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5B473D"/>
                </a:solidFill>
                <a:latin typeface="Fredoka"/>
                <a:ea typeface="Fredoka"/>
                <a:cs typeface="Fredoka"/>
                <a:sym typeface="Fredoka"/>
              </a:rPr>
              <a:t>Tamagotchi Connection V1 2004</a:t>
            </a:r>
            <a:endParaRPr sz="1100">
              <a:solidFill>
                <a:srgbClr val="5B473D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6923050" y="2886825"/>
            <a:ext cx="2220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6837913" y="3009375"/>
            <a:ext cx="2220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5B473D"/>
                </a:solidFill>
                <a:latin typeface="Fredoka"/>
                <a:ea typeface="Fredoka"/>
                <a:cs typeface="Fredoka"/>
                <a:sym typeface="Fredoka"/>
              </a:rPr>
              <a:t>Kuchipatchi Sprite 1996</a:t>
            </a:r>
            <a:endParaRPr sz="1100">
              <a:solidFill>
                <a:srgbClr val="5B473D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6837913" y="4701000"/>
            <a:ext cx="2220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5B473D"/>
                </a:solidFill>
                <a:latin typeface="Fredoka"/>
                <a:ea typeface="Fredoka"/>
                <a:cs typeface="Fredoka"/>
                <a:sym typeface="Fredoka"/>
              </a:rPr>
              <a:t>Kuchipatchi Artwork</a:t>
            </a:r>
            <a:endParaRPr sz="1100">
              <a:solidFill>
                <a:srgbClr val="5B473D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cxnSp>
        <p:nvCxnSpPr>
          <p:cNvPr id="117" name="Google Shape;117;p14"/>
          <p:cNvCxnSpPr/>
          <p:nvPr/>
        </p:nvCxnSpPr>
        <p:spPr>
          <a:xfrm>
            <a:off x="6736850" y="-9303"/>
            <a:ext cx="0" cy="5162100"/>
          </a:xfrm>
          <a:prstGeom prst="straightConnector1">
            <a:avLst/>
          </a:prstGeom>
          <a:noFill/>
          <a:ln cap="flat" cmpd="sng" w="28575">
            <a:solidFill>
              <a:srgbClr val="816D6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4"/>
          <p:cNvSpPr/>
          <p:nvPr/>
        </p:nvSpPr>
        <p:spPr>
          <a:xfrm>
            <a:off x="3896463" y="1031681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3730691" y="1031681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 flipH="1">
            <a:off x="1282350" y="388675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flipH="1">
            <a:off x="1153275" y="388681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 rot="5400000">
            <a:off x="6700700" y="808431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 rot="5400000">
            <a:off x="6700700" y="614706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 rot="5400000">
            <a:off x="6700698" y="4040054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 rot="5400000">
            <a:off x="6700702" y="4161961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 rot="5400000">
            <a:off x="6700698" y="3797186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/>
          <p:nvPr/>
        </p:nvSpPr>
        <p:spPr>
          <a:xfrm>
            <a:off x="5317850" y="3341825"/>
            <a:ext cx="3709800" cy="1644000"/>
          </a:xfrm>
          <a:prstGeom prst="roundRect">
            <a:avLst>
              <a:gd fmla="val 830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5317850" y="1250250"/>
            <a:ext cx="3709800" cy="1965600"/>
          </a:xfrm>
          <a:prstGeom prst="roundRect">
            <a:avLst>
              <a:gd fmla="val 830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rot="-10601939">
            <a:off x="685581" y="425240"/>
            <a:ext cx="385540" cy="782071"/>
          </a:xfrm>
          <a:prstGeom prst="moon">
            <a:avLst>
              <a:gd fmla="val 59050" name="adj"/>
            </a:avLst>
          </a:prstGeom>
          <a:solidFill>
            <a:srgbClr val="5B473D"/>
          </a:solidFill>
          <a:ln cap="flat" cmpd="sng" w="28575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261550" y="411425"/>
            <a:ext cx="8388600" cy="639900"/>
          </a:xfrm>
          <a:prstGeom prst="roundRect">
            <a:avLst>
              <a:gd fmla="val 50000" name="adj"/>
            </a:avLst>
          </a:prstGeom>
          <a:solidFill>
            <a:srgbClr val="FFFFFE"/>
          </a:solidFill>
          <a:ln cap="flat" cmpd="sng" w="28575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rot="-10769086">
            <a:off x="695030" y="526531"/>
            <a:ext cx="333613" cy="657600"/>
          </a:xfrm>
          <a:prstGeom prst="moon">
            <a:avLst>
              <a:gd fmla="val 51811" name="adj"/>
            </a:avLst>
          </a:prstGeom>
          <a:solidFill>
            <a:srgbClr val="FF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311700" y="463661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>
                <a:solidFill>
                  <a:srgbClr val="5B473D"/>
                </a:solidFill>
                <a:latin typeface="Short Stack"/>
                <a:ea typeface="Short Stack"/>
                <a:cs typeface="Short Stack"/>
                <a:sym typeface="Short Stack"/>
              </a:rPr>
              <a:t>What would a Tamagotchi To-Do List be like?</a:t>
            </a:r>
            <a:endParaRPr sz="2320">
              <a:solidFill>
                <a:srgbClr val="5B473D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660231" y="2067100"/>
            <a:ext cx="1936500" cy="643200"/>
          </a:xfrm>
          <a:prstGeom prst="roundRect">
            <a:avLst>
              <a:gd fmla="val 16667" name="adj"/>
            </a:avLst>
          </a:prstGeom>
          <a:solidFill>
            <a:srgbClr val="FFFFFE"/>
          </a:solidFill>
          <a:ln cap="flat" cmpd="sng" w="28575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Complete tasks to </a:t>
            </a:r>
            <a:r>
              <a:rPr i="1" lang="en-GB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earn points</a:t>
            </a:r>
            <a:endParaRPr i="1">
              <a:solidFill>
                <a:srgbClr val="5B473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1496962" y="3791827"/>
            <a:ext cx="2263200" cy="643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Spend points</a:t>
            </a:r>
            <a:r>
              <a:rPr lang="en-GB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 to care for Task Friend</a:t>
            </a:r>
            <a:endParaRPr u="sng">
              <a:solidFill>
                <a:srgbClr val="5B473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139" name="Google Shape;139;p15"/>
          <p:cNvCxnSpPr>
            <a:stCxn id="137" idx="3"/>
            <a:endCxn id="138" idx="3"/>
          </p:cNvCxnSpPr>
          <p:nvPr/>
        </p:nvCxnSpPr>
        <p:spPr>
          <a:xfrm>
            <a:off x="3596731" y="2388700"/>
            <a:ext cx="163500" cy="1724700"/>
          </a:xfrm>
          <a:prstGeom prst="curvedConnector3">
            <a:avLst>
              <a:gd fmla="val 359522" name="adj1"/>
            </a:avLst>
          </a:prstGeom>
          <a:noFill/>
          <a:ln cap="flat" cmpd="sng" w="28575">
            <a:solidFill>
              <a:srgbClr val="5B473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5"/>
          <p:cNvCxnSpPr>
            <a:stCxn id="138" idx="1"/>
            <a:endCxn id="137" idx="1"/>
          </p:cNvCxnSpPr>
          <p:nvPr/>
        </p:nvCxnSpPr>
        <p:spPr>
          <a:xfrm flipH="1" rot="10800000">
            <a:off x="1496962" y="2388727"/>
            <a:ext cx="163200" cy="1724700"/>
          </a:xfrm>
          <a:prstGeom prst="curvedConnector3">
            <a:avLst>
              <a:gd fmla="val -246560" name="adj1"/>
            </a:avLst>
          </a:prstGeom>
          <a:noFill/>
          <a:ln cap="flat" cmpd="sng" w="28575">
            <a:solidFill>
              <a:srgbClr val="5B473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5"/>
          <p:cNvSpPr txBox="1"/>
          <p:nvPr/>
        </p:nvSpPr>
        <p:spPr>
          <a:xfrm>
            <a:off x="152400" y="4598100"/>
            <a:ext cx="35145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Note: </a:t>
            </a:r>
            <a:r>
              <a:rPr lang="en-GB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Accountability</a:t>
            </a:r>
            <a:r>
              <a:rPr lang="en-GB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 based application</a:t>
            </a:r>
            <a:endParaRPr>
              <a:solidFill>
                <a:srgbClr val="5B473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154975" y="3000900"/>
            <a:ext cx="2103600" cy="5007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There's always something</a:t>
            </a:r>
            <a:endParaRPr sz="12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that needs to be done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3109350" y="3000900"/>
            <a:ext cx="2103600" cy="5007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Task Friend health depletes over time</a:t>
            </a:r>
            <a:endParaRPr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222800" y="1373600"/>
            <a:ext cx="247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5B473D"/>
                </a:solidFill>
                <a:latin typeface="Concert One"/>
                <a:ea typeface="Concert One"/>
                <a:cs typeface="Concert One"/>
                <a:sym typeface="Concert One"/>
              </a:rPr>
              <a:t>Gameplay Loop</a:t>
            </a:r>
            <a:endParaRPr sz="2400">
              <a:solidFill>
                <a:srgbClr val="5B473D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5359175" y="1221200"/>
            <a:ext cx="2479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5B473D"/>
                </a:solidFill>
                <a:latin typeface="Concert One"/>
                <a:ea typeface="Concert One"/>
                <a:cs typeface="Concert One"/>
                <a:sym typeface="Concert One"/>
              </a:rPr>
              <a:t>Earn Points</a:t>
            </a:r>
            <a:endParaRPr sz="2000">
              <a:solidFill>
                <a:srgbClr val="5B473D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Based on difficulty of task</a:t>
            </a:r>
            <a:endParaRPr sz="1600">
              <a:solidFill>
                <a:srgbClr val="5B473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5359175" y="2348889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Based on time of completion</a:t>
            </a:r>
            <a:endParaRPr>
              <a:solidFill>
                <a:srgbClr val="5B473D"/>
              </a:solidFill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5359175" y="3294100"/>
            <a:ext cx="351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5B473D"/>
                </a:solidFill>
                <a:latin typeface="Concert One"/>
                <a:ea typeface="Concert One"/>
                <a:cs typeface="Concert One"/>
                <a:sym typeface="Concert One"/>
              </a:rPr>
              <a:t>Spend</a:t>
            </a:r>
            <a:r>
              <a:rPr lang="en-GB" sz="2000">
                <a:solidFill>
                  <a:srgbClr val="5B473D"/>
                </a:solidFill>
                <a:latin typeface="Concert One"/>
                <a:ea typeface="Concert One"/>
                <a:cs typeface="Concert One"/>
                <a:sym typeface="Concert One"/>
              </a:rPr>
              <a:t> Points</a:t>
            </a:r>
            <a:endParaRPr sz="2000">
              <a:solidFill>
                <a:srgbClr val="5B473D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To manage Task Friend’s</a:t>
            </a:r>
            <a:r>
              <a:rPr b="1" lang="en-GB" sz="1600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r>
              <a:rPr lang="en-GB" sz="1600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health</a:t>
            </a:r>
            <a:endParaRPr sz="1600">
              <a:solidFill>
                <a:srgbClr val="5B473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5447750" y="2742525"/>
            <a:ext cx="1149900" cy="336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On time</a:t>
            </a:r>
            <a:endParaRPr sz="2000">
              <a:solidFill>
                <a:srgbClr val="5B473D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6738350" y="2742525"/>
            <a:ext cx="810900" cy="336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5B473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Late</a:t>
            </a:r>
            <a:endParaRPr sz="2000">
              <a:solidFill>
                <a:srgbClr val="5B473D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5447750" y="1919398"/>
            <a:ext cx="718500" cy="336300"/>
          </a:xfrm>
          <a:prstGeom prst="roundRect">
            <a:avLst>
              <a:gd fmla="val 50000" name="adj"/>
            </a:avLst>
          </a:prstGeom>
          <a:solidFill>
            <a:srgbClr val="CBC6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Easy</a:t>
            </a:r>
            <a:endParaRPr sz="1500">
              <a:solidFill>
                <a:srgbClr val="5B473D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6318650" y="1919373"/>
            <a:ext cx="1004400" cy="336300"/>
          </a:xfrm>
          <a:prstGeom prst="roundRect">
            <a:avLst>
              <a:gd fmla="val 50000" name="adj"/>
            </a:avLst>
          </a:prstGeom>
          <a:solidFill>
            <a:srgbClr val="837E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angolin"/>
                <a:ea typeface="Pangolin"/>
                <a:cs typeface="Pangolin"/>
                <a:sym typeface="Pangolin"/>
              </a:rPr>
              <a:t>Medium</a:t>
            </a:r>
            <a:endParaRPr sz="1500">
              <a:solidFill>
                <a:schemeClr val="lt1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7475450" y="1919373"/>
            <a:ext cx="810900" cy="3363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angolin"/>
                <a:ea typeface="Pangolin"/>
                <a:cs typeface="Pangolin"/>
                <a:sym typeface="Pangolin"/>
              </a:rPr>
              <a:t>Hard</a:t>
            </a:r>
            <a:endParaRPr sz="1500">
              <a:solidFill>
                <a:schemeClr val="lt1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5447750" y="4046900"/>
            <a:ext cx="1652400" cy="336300"/>
          </a:xfrm>
          <a:prstGeom prst="roundRect">
            <a:avLst>
              <a:gd fmla="val 50000" name="adj"/>
            </a:avLst>
          </a:prstGeom>
          <a:solidFill>
            <a:srgbClr val="FBFBFB"/>
          </a:solidFill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5447750" y="4046900"/>
            <a:ext cx="1478100" cy="3363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angolin"/>
                <a:ea typeface="Pangolin"/>
                <a:cs typeface="Pangolin"/>
                <a:sym typeface="Pangolin"/>
              </a:rPr>
              <a:t>Fullness</a:t>
            </a:r>
            <a:endParaRPr sz="1500">
              <a:solidFill>
                <a:schemeClr val="lt1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6281600" y="4511225"/>
            <a:ext cx="1652400" cy="336300"/>
          </a:xfrm>
          <a:prstGeom prst="roundRect">
            <a:avLst>
              <a:gd fmla="val 50000" name="adj"/>
            </a:avLst>
          </a:prstGeom>
          <a:solidFill>
            <a:srgbClr val="FBFBFB"/>
          </a:solidFill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6281600" y="4511225"/>
            <a:ext cx="1342500" cy="3363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angolin"/>
                <a:ea typeface="Pangolin"/>
                <a:cs typeface="Pangolin"/>
                <a:sym typeface="Pangolin"/>
              </a:rPr>
              <a:t>Wellness</a:t>
            </a:r>
            <a:endParaRPr sz="1500">
              <a:solidFill>
                <a:schemeClr val="lt1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241450" y="4046875"/>
            <a:ext cx="1652400" cy="336300"/>
          </a:xfrm>
          <a:prstGeom prst="roundRect">
            <a:avLst>
              <a:gd fmla="val 50000" name="adj"/>
            </a:avLst>
          </a:prstGeom>
          <a:solidFill>
            <a:srgbClr val="FBFBFB"/>
          </a:solidFill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7241450" y="4046875"/>
            <a:ext cx="1590900" cy="3363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Pangolin"/>
                <a:ea typeface="Pangolin"/>
                <a:cs typeface="Pangolin"/>
                <a:sym typeface="Pangolin"/>
              </a:rPr>
              <a:t>Happiness</a:t>
            </a:r>
            <a:endParaRPr sz="1500">
              <a:solidFill>
                <a:schemeClr val="lt1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2107413" y="1031681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1913688" y="1031681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314518" y="392175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436425" y="392171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071650" y="392175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/>
          <p:nvPr/>
        </p:nvSpPr>
        <p:spPr>
          <a:xfrm>
            <a:off x="1931540" y="1325525"/>
            <a:ext cx="1709100" cy="3118200"/>
          </a:xfrm>
          <a:prstGeom prst="roundRect">
            <a:avLst>
              <a:gd fmla="val 24840" name="adj"/>
            </a:avLst>
          </a:prstGeom>
          <a:solidFill>
            <a:schemeClr val="lt1"/>
          </a:solidFill>
          <a:ln cap="flat" cmpd="sng" w="19050">
            <a:solidFill>
              <a:srgbClr val="7760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3721718" y="1325525"/>
            <a:ext cx="1709100" cy="3118200"/>
          </a:xfrm>
          <a:prstGeom prst="roundRect">
            <a:avLst>
              <a:gd fmla="val 24840" name="adj"/>
            </a:avLst>
          </a:prstGeom>
          <a:solidFill>
            <a:schemeClr val="lt1"/>
          </a:solidFill>
          <a:ln cap="flat" cmpd="sng" w="19050">
            <a:solidFill>
              <a:srgbClr val="7760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5507018" y="1325525"/>
            <a:ext cx="1709100" cy="3118200"/>
          </a:xfrm>
          <a:prstGeom prst="roundRect">
            <a:avLst>
              <a:gd fmla="val 24840" name="adj"/>
            </a:avLst>
          </a:prstGeom>
          <a:solidFill>
            <a:schemeClr val="lt1"/>
          </a:solidFill>
          <a:ln cap="flat" cmpd="sng" w="19050">
            <a:solidFill>
              <a:srgbClr val="7760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7282968" y="1325525"/>
            <a:ext cx="1709100" cy="3118200"/>
          </a:xfrm>
          <a:prstGeom prst="roundRect">
            <a:avLst>
              <a:gd fmla="val 24840" name="adj"/>
            </a:avLst>
          </a:prstGeom>
          <a:solidFill>
            <a:schemeClr val="lt1"/>
          </a:solidFill>
          <a:ln cap="flat" cmpd="sng" w="19050">
            <a:solidFill>
              <a:srgbClr val="7760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143861" y="1325525"/>
            <a:ext cx="1709100" cy="3118200"/>
          </a:xfrm>
          <a:prstGeom prst="roundRect">
            <a:avLst>
              <a:gd fmla="val 24840" name="adj"/>
            </a:avLst>
          </a:prstGeom>
          <a:solidFill>
            <a:schemeClr val="lt1"/>
          </a:solidFill>
          <a:ln cap="flat" cmpd="sng" w="19050">
            <a:solidFill>
              <a:srgbClr val="7760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6"/>
          <p:cNvPicPr preferRelativeResize="0"/>
          <p:nvPr/>
        </p:nvPicPr>
        <p:blipFill rotWithShape="1">
          <a:blip r:embed="rId3">
            <a:alphaModFix/>
          </a:blip>
          <a:srcRect b="10586" l="13021" r="13782" t="2350"/>
          <a:stretch/>
        </p:blipFill>
        <p:spPr>
          <a:xfrm>
            <a:off x="360161" y="1917350"/>
            <a:ext cx="1276500" cy="21680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6"/>
          <p:cNvSpPr/>
          <p:nvPr/>
        </p:nvSpPr>
        <p:spPr>
          <a:xfrm>
            <a:off x="526049" y="4262350"/>
            <a:ext cx="944700" cy="3045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hort Stack"/>
                <a:ea typeface="Short Stack"/>
                <a:cs typeface="Short Stack"/>
                <a:sym typeface="Short Stack"/>
              </a:rPr>
              <a:t>Ozzo</a:t>
            </a:r>
            <a:endParaRPr sz="1800">
              <a:solidFill>
                <a:schemeClr val="lt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5" name="Google Shape;175;p16"/>
          <p:cNvSpPr/>
          <p:nvPr/>
        </p:nvSpPr>
        <p:spPr>
          <a:xfrm flipH="1" rot="-9198848">
            <a:off x="352631" y="1126216"/>
            <a:ext cx="254510" cy="516042"/>
          </a:xfrm>
          <a:prstGeom prst="moon">
            <a:avLst>
              <a:gd fmla="val 59050" name="adj"/>
            </a:avLst>
          </a:prstGeom>
          <a:solidFill>
            <a:srgbClr val="5B473D"/>
          </a:solidFill>
          <a:ln cap="flat" cmpd="sng" w="28575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53886" y="1176350"/>
            <a:ext cx="1893600" cy="3486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 flipH="1" rot="-9032736">
            <a:off x="356681" y="1194204"/>
            <a:ext cx="242206" cy="441655"/>
          </a:xfrm>
          <a:prstGeom prst="moon">
            <a:avLst>
              <a:gd fmla="val 56794" name="adj"/>
            </a:avLst>
          </a:prstGeom>
          <a:solidFill>
            <a:srgbClr val="FF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 txBox="1"/>
          <p:nvPr/>
        </p:nvSpPr>
        <p:spPr>
          <a:xfrm>
            <a:off x="34986" y="1161650"/>
            <a:ext cx="1931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Anyone have snacks? :D</a:t>
            </a:r>
            <a:endParaRPr sz="1300">
              <a:solidFill>
                <a:srgbClr val="5B473D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grpSp>
        <p:nvGrpSpPr>
          <p:cNvPr id="179" name="Google Shape;179;p16"/>
          <p:cNvGrpSpPr/>
          <p:nvPr/>
        </p:nvGrpSpPr>
        <p:grpSpPr>
          <a:xfrm>
            <a:off x="7184646" y="1163112"/>
            <a:ext cx="1931400" cy="572700"/>
            <a:chOff x="7184646" y="1097887"/>
            <a:chExt cx="1931400" cy="572700"/>
          </a:xfrm>
        </p:grpSpPr>
        <p:sp>
          <p:nvSpPr>
            <p:cNvPr id="180" name="Google Shape;180;p16"/>
            <p:cNvSpPr/>
            <p:nvPr/>
          </p:nvSpPr>
          <p:spPr>
            <a:xfrm flipH="1" rot="-9198848">
              <a:off x="7444640" y="1126216"/>
              <a:ext cx="254510" cy="516042"/>
            </a:xfrm>
            <a:prstGeom prst="moon">
              <a:avLst>
                <a:gd fmla="val 59050" name="adj"/>
              </a:avLst>
            </a:prstGeom>
            <a:solidFill>
              <a:srgbClr val="5B473D"/>
            </a:solidFill>
            <a:ln cap="flat" cmpd="sng" w="28575">
              <a:solidFill>
                <a:srgbClr val="5B47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7203546" y="1176350"/>
              <a:ext cx="1893600" cy="3486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rgbClr val="5B47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 flipH="1" rot="-9034457">
              <a:off x="7458149" y="1195113"/>
              <a:ext cx="220438" cy="433729"/>
            </a:xfrm>
            <a:prstGeom prst="moon">
              <a:avLst>
                <a:gd fmla="val 51811" name="adj"/>
              </a:avLst>
            </a:prstGeom>
            <a:solidFill>
              <a:srgbClr val="FF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 txBox="1"/>
            <p:nvPr/>
          </p:nvSpPr>
          <p:spPr>
            <a:xfrm>
              <a:off x="7184646" y="1161650"/>
              <a:ext cx="19314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5B473D"/>
                  </a:solidFill>
                  <a:latin typeface="Pangolin"/>
                  <a:ea typeface="Pangolin"/>
                  <a:cs typeface="Pangolin"/>
                  <a:sym typeface="Pangolin"/>
                </a:rPr>
                <a:t>Do your tasks. Or else. :)</a:t>
              </a:r>
              <a:endParaRPr sz="13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endParaRPr>
            </a:p>
          </p:txBody>
        </p:sp>
      </p:grpSp>
      <p:pic>
        <p:nvPicPr>
          <p:cNvPr id="184" name="Google Shape;184;p16"/>
          <p:cNvPicPr preferRelativeResize="0"/>
          <p:nvPr/>
        </p:nvPicPr>
        <p:blipFill rotWithShape="1">
          <a:blip r:embed="rId4">
            <a:alphaModFix/>
          </a:blip>
          <a:srcRect b="0" l="12323" r="3558" t="0"/>
          <a:stretch/>
        </p:blipFill>
        <p:spPr>
          <a:xfrm>
            <a:off x="7454155" y="1670575"/>
            <a:ext cx="1466926" cy="249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/>
          <p:nvPr/>
        </p:nvSpPr>
        <p:spPr>
          <a:xfrm>
            <a:off x="7709646" y="4262348"/>
            <a:ext cx="881400" cy="3045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hort Stack"/>
                <a:ea typeface="Short Stack"/>
                <a:cs typeface="Short Stack"/>
                <a:sym typeface="Short Stack"/>
              </a:rPr>
              <a:t>Tee</a:t>
            </a:r>
            <a:endParaRPr sz="1800">
              <a:solidFill>
                <a:schemeClr val="lt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6" name="Google Shape;186;p16"/>
          <p:cNvSpPr txBox="1"/>
          <p:nvPr>
            <p:ph type="title"/>
          </p:nvPr>
        </p:nvSpPr>
        <p:spPr>
          <a:xfrm>
            <a:off x="3231325" y="364075"/>
            <a:ext cx="294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20">
                <a:solidFill>
                  <a:srgbClr val="5B473D"/>
                </a:solidFill>
                <a:latin typeface="Concert One"/>
                <a:ea typeface="Concert One"/>
                <a:cs typeface="Concert One"/>
                <a:sym typeface="Concert One"/>
              </a:rPr>
              <a:t>Task Friends!</a:t>
            </a:r>
            <a:endParaRPr sz="3020">
              <a:solidFill>
                <a:srgbClr val="5B473D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5">
            <a:alphaModFix/>
          </a:blip>
          <a:srcRect b="11370" l="5721" r="7855" t="1567"/>
          <a:stretch/>
        </p:blipFill>
        <p:spPr>
          <a:xfrm>
            <a:off x="2024187" y="1992650"/>
            <a:ext cx="1507200" cy="21680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16"/>
          <p:cNvGrpSpPr/>
          <p:nvPr/>
        </p:nvGrpSpPr>
        <p:grpSpPr>
          <a:xfrm>
            <a:off x="2313513" y="1056391"/>
            <a:ext cx="944700" cy="617228"/>
            <a:chOff x="205450" y="1056391"/>
            <a:chExt cx="944700" cy="617228"/>
          </a:xfrm>
        </p:grpSpPr>
        <p:sp>
          <p:nvSpPr>
            <p:cNvPr id="189" name="Google Shape;189;p16"/>
            <p:cNvSpPr/>
            <p:nvPr/>
          </p:nvSpPr>
          <p:spPr>
            <a:xfrm flipH="1" rot="-9198848">
              <a:off x="446544" y="1126216"/>
              <a:ext cx="254510" cy="516042"/>
            </a:xfrm>
            <a:prstGeom prst="moon">
              <a:avLst>
                <a:gd fmla="val 59050" name="adj"/>
              </a:avLst>
            </a:prstGeom>
            <a:solidFill>
              <a:srgbClr val="5B473D"/>
            </a:solidFill>
            <a:ln cap="flat" cmpd="sng" w="28575">
              <a:solidFill>
                <a:srgbClr val="5B47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05450" y="1176350"/>
              <a:ext cx="944700" cy="3486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rgbClr val="5B47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 flipH="1" rot="-9033148">
              <a:off x="467841" y="1196104"/>
              <a:ext cx="229443" cy="451329"/>
            </a:xfrm>
            <a:prstGeom prst="moon">
              <a:avLst>
                <a:gd fmla="val 51811" name="adj"/>
              </a:avLst>
            </a:prstGeom>
            <a:solidFill>
              <a:srgbClr val="FF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6"/>
            <p:cNvSpPr txBox="1"/>
            <p:nvPr/>
          </p:nvSpPr>
          <p:spPr>
            <a:xfrm>
              <a:off x="237088" y="1056391"/>
              <a:ext cx="8814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200">
                  <a:solidFill>
                    <a:srgbClr val="5B473D"/>
                  </a:solidFill>
                  <a:latin typeface="Pangolin"/>
                  <a:ea typeface="Pangolin"/>
                  <a:cs typeface="Pangolin"/>
                  <a:sym typeface="Pangolin"/>
                </a:rPr>
                <a:t>…</a:t>
              </a:r>
              <a:endParaRPr sz="22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endParaRPr>
            </a:p>
          </p:txBody>
        </p:sp>
      </p:grpSp>
      <p:sp>
        <p:nvSpPr>
          <p:cNvPr id="193" name="Google Shape;193;p16"/>
          <p:cNvSpPr/>
          <p:nvPr/>
        </p:nvSpPr>
        <p:spPr>
          <a:xfrm>
            <a:off x="2345150" y="4262348"/>
            <a:ext cx="881400" cy="3045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hort Stack"/>
                <a:ea typeface="Short Stack"/>
                <a:cs typeface="Short Stack"/>
                <a:sym typeface="Short Stack"/>
              </a:rPr>
              <a:t>Shey</a:t>
            </a:r>
            <a:endParaRPr sz="1800">
              <a:solidFill>
                <a:schemeClr val="lt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6">
            <a:alphaModFix/>
          </a:blip>
          <a:srcRect b="10441" l="0" r="0" t="392"/>
          <a:stretch/>
        </p:blipFill>
        <p:spPr>
          <a:xfrm>
            <a:off x="3701163" y="1891201"/>
            <a:ext cx="1743951" cy="22203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" name="Google Shape;195;p16"/>
          <p:cNvGrpSpPr/>
          <p:nvPr/>
        </p:nvGrpSpPr>
        <p:grpSpPr>
          <a:xfrm>
            <a:off x="3709375" y="1121063"/>
            <a:ext cx="1754388" cy="671383"/>
            <a:chOff x="3626475" y="979863"/>
            <a:chExt cx="1754388" cy="671383"/>
          </a:xfrm>
        </p:grpSpPr>
        <p:sp>
          <p:nvSpPr>
            <p:cNvPr id="196" name="Google Shape;196;p16"/>
            <p:cNvSpPr/>
            <p:nvPr/>
          </p:nvSpPr>
          <p:spPr>
            <a:xfrm flipH="1" rot="-9198848">
              <a:off x="3867557" y="1106876"/>
              <a:ext cx="254510" cy="516042"/>
            </a:xfrm>
            <a:prstGeom prst="moon">
              <a:avLst>
                <a:gd fmla="val 59050" name="adj"/>
              </a:avLst>
            </a:prstGeom>
            <a:solidFill>
              <a:srgbClr val="5B473D"/>
            </a:solidFill>
            <a:ln cap="flat" cmpd="sng" w="28575">
              <a:solidFill>
                <a:srgbClr val="5B47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626475" y="1023950"/>
              <a:ext cx="1743900" cy="483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rgbClr val="5B47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 flipH="1" rot="-9034457">
              <a:off x="3881065" y="1175773"/>
              <a:ext cx="220438" cy="433729"/>
            </a:xfrm>
            <a:prstGeom prst="moon">
              <a:avLst>
                <a:gd fmla="val 51811" name="adj"/>
              </a:avLst>
            </a:prstGeom>
            <a:solidFill>
              <a:srgbClr val="FF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6"/>
            <p:cNvSpPr txBox="1"/>
            <p:nvPr/>
          </p:nvSpPr>
          <p:spPr>
            <a:xfrm>
              <a:off x="3636963" y="979863"/>
              <a:ext cx="17439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300">
                  <a:solidFill>
                    <a:srgbClr val="5B473D"/>
                  </a:solidFill>
                  <a:latin typeface="Pangolin"/>
                  <a:ea typeface="Pangolin"/>
                  <a:cs typeface="Pangolin"/>
                  <a:sym typeface="Pangolin"/>
                </a:rPr>
                <a:t>Do your tasks! Or not. </a:t>
              </a:r>
              <a:br>
                <a:rPr lang="en-GB" sz="1300">
                  <a:solidFill>
                    <a:srgbClr val="5B473D"/>
                  </a:solidFill>
                  <a:latin typeface="Pangolin"/>
                  <a:ea typeface="Pangolin"/>
                  <a:cs typeface="Pangolin"/>
                  <a:sym typeface="Pangolin"/>
                </a:rPr>
              </a:br>
              <a:r>
                <a:rPr lang="en-GB" sz="1300">
                  <a:solidFill>
                    <a:srgbClr val="5B473D"/>
                  </a:solidFill>
                  <a:latin typeface="Pangolin"/>
                  <a:ea typeface="Pangolin"/>
                  <a:cs typeface="Pangolin"/>
                  <a:sym typeface="Pangolin"/>
                </a:rPr>
                <a:t>It’s your life.</a:t>
              </a:r>
              <a:endParaRPr sz="13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endParaRPr>
            </a:p>
          </p:txBody>
        </p:sp>
      </p:grpSp>
      <p:sp>
        <p:nvSpPr>
          <p:cNvPr id="200" name="Google Shape;200;p16"/>
          <p:cNvSpPr/>
          <p:nvPr/>
        </p:nvSpPr>
        <p:spPr>
          <a:xfrm>
            <a:off x="4132438" y="4262348"/>
            <a:ext cx="881400" cy="3045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hort Stack"/>
                <a:ea typeface="Short Stack"/>
                <a:cs typeface="Short Stack"/>
                <a:sym typeface="Short Stack"/>
              </a:rPr>
              <a:t>Milo</a:t>
            </a:r>
            <a:endParaRPr sz="1800">
              <a:solidFill>
                <a:schemeClr val="lt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4064300" y="4519925"/>
            <a:ext cx="101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(Michelangelo)</a:t>
            </a:r>
            <a:endParaRPr sz="1000">
              <a:solidFill>
                <a:srgbClr val="5B473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202" name="Google Shape;202;p16"/>
          <p:cNvPicPr preferRelativeResize="0"/>
          <p:nvPr/>
        </p:nvPicPr>
        <p:blipFill rotWithShape="1">
          <a:blip r:embed="rId7">
            <a:alphaModFix/>
          </a:blip>
          <a:srcRect b="11762" l="13024" r="9910" t="1175"/>
          <a:stretch/>
        </p:blipFill>
        <p:spPr>
          <a:xfrm>
            <a:off x="5686025" y="1948963"/>
            <a:ext cx="1344000" cy="216807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/>
          <p:nvPr/>
        </p:nvSpPr>
        <p:spPr>
          <a:xfrm>
            <a:off x="5685988" y="4262350"/>
            <a:ext cx="1344000" cy="3045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hort Stack"/>
                <a:ea typeface="Short Stack"/>
                <a:cs typeface="Short Stack"/>
                <a:sym typeface="Short Stack"/>
              </a:rPr>
              <a:t>Petunia</a:t>
            </a:r>
            <a:endParaRPr sz="1800">
              <a:solidFill>
                <a:schemeClr val="lt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grpSp>
        <p:nvGrpSpPr>
          <p:cNvPr id="204" name="Google Shape;204;p16"/>
          <p:cNvGrpSpPr/>
          <p:nvPr/>
        </p:nvGrpSpPr>
        <p:grpSpPr>
          <a:xfrm>
            <a:off x="5571450" y="1129904"/>
            <a:ext cx="1573300" cy="673742"/>
            <a:chOff x="3786725" y="977504"/>
            <a:chExt cx="1573300" cy="673742"/>
          </a:xfrm>
        </p:grpSpPr>
        <p:sp>
          <p:nvSpPr>
            <p:cNvPr id="205" name="Google Shape;205;p16"/>
            <p:cNvSpPr/>
            <p:nvPr/>
          </p:nvSpPr>
          <p:spPr>
            <a:xfrm flipH="1" rot="-9198848">
              <a:off x="4082149" y="1106876"/>
              <a:ext cx="254510" cy="516042"/>
            </a:xfrm>
            <a:prstGeom prst="moon">
              <a:avLst>
                <a:gd fmla="val 59050" name="adj"/>
              </a:avLst>
            </a:prstGeom>
            <a:solidFill>
              <a:srgbClr val="5B473D"/>
            </a:solidFill>
            <a:ln cap="flat" cmpd="sng" w="28575">
              <a:solidFill>
                <a:srgbClr val="5B47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786725" y="1023950"/>
              <a:ext cx="1573200" cy="483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19050">
              <a:solidFill>
                <a:srgbClr val="5B47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 flipH="1" rot="-9034457">
              <a:off x="4095658" y="1175773"/>
              <a:ext cx="220438" cy="433729"/>
            </a:xfrm>
            <a:prstGeom prst="moon">
              <a:avLst>
                <a:gd fmla="val 51811" name="adj"/>
              </a:avLst>
            </a:prstGeom>
            <a:solidFill>
              <a:srgbClr val="FF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 txBox="1"/>
            <p:nvPr/>
          </p:nvSpPr>
          <p:spPr>
            <a:xfrm>
              <a:off x="3786825" y="977504"/>
              <a:ext cx="1573200" cy="3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5B473D"/>
                  </a:solidFill>
                  <a:latin typeface="Pangolin"/>
                  <a:ea typeface="Pangolin"/>
                  <a:cs typeface="Pangolin"/>
                  <a:sym typeface="Pangolin"/>
                </a:rPr>
                <a:t>Have some flowers </a:t>
              </a:r>
              <a:br>
                <a:rPr lang="en-GB" sz="1300">
                  <a:solidFill>
                    <a:srgbClr val="5B473D"/>
                  </a:solidFill>
                  <a:latin typeface="Pangolin"/>
                  <a:ea typeface="Pangolin"/>
                  <a:cs typeface="Pangolin"/>
                  <a:sym typeface="Pangolin"/>
                </a:rPr>
              </a:br>
              <a:r>
                <a:rPr lang="en-GB" sz="1300">
                  <a:solidFill>
                    <a:srgbClr val="5B473D"/>
                  </a:solidFill>
                  <a:latin typeface="Pangolin"/>
                  <a:ea typeface="Pangolin"/>
                  <a:cs typeface="Pangolin"/>
                  <a:sym typeface="Pangolin"/>
                </a:rPr>
                <a:t>as a reward!</a:t>
              </a:r>
              <a:endParaRPr sz="13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endParaRPr>
            </a:p>
          </p:txBody>
        </p:sp>
      </p:grpSp>
      <p:grpSp>
        <p:nvGrpSpPr>
          <p:cNvPr id="209" name="Google Shape;209;p16"/>
          <p:cNvGrpSpPr/>
          <p:nvPr/>
        </p:nvGrpSpPr>
        <p:grpSpPr>
          <a:xfrm>
            <a:off x="1839625" y="3580375"/>
            <a:ext cx="25800" cy="132054"/>
            <a:chOff x="1839625" y="3504175"/>
            <a:chExt cx="25800" cy="132054"/>
          </a:xfrm>
        </p:grpSpPr>
        <p:sp>
          <p:nvSpPr>
            <p:cNvPr id="210" name="Google Shape;210;p16"/>
            <p:cNvSpPr/>
            <p:nvPr/>
          </p:nvSpPr>
          <p:spPr>
            <a:xfrm>
              <a:off x="1839625" y="3504175"/>
              <a:ext cx="25800" cy="396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1839625" y="3596629"/>
              <a:ext cx="25800" cy="396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16"/>
          <p:cNvSpPr/>
          <p:nvPr/>
        </p:nvSpPr>
        <p:spPr>
          <a:xfrm>
            <a:off x="130725" y="1803650"/>
            <a:ext cx="258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"/>
          <p:cNvSpPr/>
          <p:nvPr/>
        </p:nvSpPr>
        <p:spPr>
          <a:xfrm>
            <a:off x="130725" y="1896104"/>
            <a:ext cx="258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16"/>
          <p:cNvGrpSpPr/>
          <p:nvPr/>
        </p:nvGrpSpPr>
        <p:grpSpPr>
          <a:xfrm>
            <a:off x="1919340" y="2243500"/>
            <a:ext cx="25800" cy="132054"/>
            <a:chOff x="1839625" y="3504175"/>
            <a:chExt cx="25800" cy="132054"/>
          </a:xfrm>
        </p:grpSpPr>
        <p:sp>
          <p:nvSpPr>
            <p:cNvPr id="215" name="Google Shape;215;p16"/>
            <p:cNvSpPr/>
            <p:nvPr/>
          </p:nvSpPr>
          <p:spPr>
            <a:xfrm>
              <a:off x="1839625" y="3504175"/>
              <a:ext cx="25800" cy="396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1839625" y="3596629"/>
              <a:ext cx="25800" cy="396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16"/>
          <p:cNvGrpSpPr/>
          <p:nvPr/>
        </p:nvGrpSpPr>
        <p:grpSpPr>
          <a:xfrm>
            <a:off x="3629751" y="3107275"/>
            <a:ext cx="25800" cy="132054"/>
            <a:chOff x="1839625" y="3504175"/>
            <a:chExt cx="25800" cy="132054"/>
          </a:xfrm>
        </p:grpSpPr>
        <p:sp>
          <p:nvSpPr>
            <p:cNvPr id="218" name="Google Shape;218;p16"/>
            <p:cNvSpPr/>
            <p:nvPr/>
          </p:nvSpPr>
          <p:spPr>
            <a:xfrm>
              <a:off x="1839625" y="3504175"/>
              <a:ext cx="25800" cy="396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1839625" y="3596629"/>
              <a:ext cx="25800" cy="396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16"/>
          <p:cNvGrpSpPr/>
          <p:nvPr/>
        </p:nvGrpSpPr>
        <p:grpSpPr>
          <a:xfrm>
            <a:off x="3711446" y="3860300"/>
            <a:ext cx="25800" cy="132054"/>
            <a:chOff x="1839625" y="3504175"/>
            <a:chExt cx="25800" cy="132054"/>
          </a:xfrm>
        </p:grpSpPr>
        <p:sp>
          <p:nvSpPr>
            <p:cNvPr id="221" name="Google Shape;221;p16"/>
            <p:cNvSpPr/>
            <p:nvPr/>
          </p:nvSpPr>
          <p:spPr>
            <a:xfrm>
              <a:off x="1839625" y="3504175"/>
              <a:ext cx="25800" cy="396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1839625" y="3596629"/>
              <a:ext cx="25800" cy="396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6"/>
          <p:cNvGrpSpPr/>
          <p:nvPr/>
        </p:nvGrpSpPr>
        <p:grpSpPr>
          <a:xfrm>
            <a:off x="5419040" y="1970975"/>
            <a:ext cx="25800" cy="132054"/>
            <a:chOff x="1839625" y="3504175"/>
            <a:chExt cx="25800" cy="132054"/>
          </a:xfrm>
        </p:grpSpPr>
        <p:sp>
          <p:nvSpPr>
            <p:cNvPr id="224" name="Google Shape;224;p16"/>
            <p:cNvSpPr/>
            <p:nvPr/>
          </p:nvSpPr>
          <p:spPr>
            <a:xfrm>
              <a:off x="1839625" y="3504175"/>
              <a:ext cx="25800" cy="396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1839625" y="3596629"/>
              <a:ext cx="25800" cy="396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6"/>
          <p:cNvGrpSpPr/>
          <p:nvPr/>
        </p:nvGrpSpPr>
        <p:grpSpPr>
          <a:xfrm>
            <a:off x="5496301" y="2400525"/>
            <a:ext cx="25800" cy="132054"/>
            <a:chOff x="1839625" y="3504175"/>
            <a:chExt cx="25800" cy="132054"/>
          </a:xfrm>
        </p:grpSpPr>
        <p:sp>
          <p:nvSpPr>
            <p:cNvPr id="227" name="Google Shape;227;p16"/>
            <p:cNvSpPr/>
            <p:nvPr/>
          </p:nvSpPr>
          <p:spPr>
            <a:xfrm>
              <a:off x="1839625" y="3504175"/>
              <a:ext cx="25800" cy="396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1839625" y="3596629"/>
              <a:ext cx="25800" cy="396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" name="Google Shape;229;p16"/>
          <p:cNvGrpSpPr/>
          <p:nvPr/>
        </p:nvGrpSpPr>
        <p:grpSpPr>
          <a:xfrm>
            <a:off x="7202119" y="3578825"/>
            <a:ext cx="25800" cy="132054"/>
            <a:chOff x="1839625" y="3504175"/>
            <a:chExt cx="25800" cy="132054"/>
          </a:xfrm>
        </p:grpSpPr>
        <p:sp>
          <p:nvSpPr>
            <p:cNvPr id="230" name="Google Shape;230;p16"/>
            <p:cNvSpPr/>
            <p:nvPr/>
          </p:nvSpPr>
          <p:spPr>
            <a:xfrm>
              <a:off x="1839625" y="3504175"/>
              <a:ext cx="25800" cy="396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1839625" y="3596629"/>
              <a:ext cx="25800" cy="396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16"/>
          <p:cNvGrpSpPr/>
          <p:nvPr/>
        </p:nvGrpSpPr>
        <p:grpSpPr>
          <a:xfrm>
            <a:off x="7268585" y="3049175"/>
            <a:ext cx="25800" cy="132054"/>
            <a:chOff x="1839625" y="3504175"/>
            <a:chExt cx="25800" cy="132054"/>
          </a:xfrm>
        </p:grpSpPr>
        <p:sp>
          <p:nvSpPr>
            <p:cNvPr id="233" name="Google Shape;233;p16"/>
            <p:cNvSpPr/>
            <p:nvPr/>
          </p:nvSpPr>
          <p:spPr>
            <a:xfrm>
              <a:off x="1839625" y="3504175"/>
              <a:ext cx="25800" cy="396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839625" y="3596629"/>
              <a:ext cx="25800" cy="396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16"/>
          <p:cNvGrpSpPr/>
          <p:nvPr/>
        </p:nvGrpSpPr>
        <p:grpSpPr>
          <a:xfrm>
            <a:off x="8978062" y="1938700"/>
            <a:ext cx="25800" cy="132054"/>
            <a:chOff x="1839625" y="3504175"/>
            <a:chExt cx="25800" cy="132054"/>
          </a:xfrm>
        </p:grpSpPr>
        <p:sp>
          <p:nvSpPr>
            <p:cNvPr id="236" name="Google Shape;236;p16"/>
            <p:cNvSpPr/>
            <p:nvPr/>
          </p:nvSpPr>
          <p:spPr>
            <a:xfrm>
              <a:off x="1839625" y="3504175"/>
              <a:ext cx="25800" cy="396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1839625" y="3596629"/>
              <a:ext cx="25800" cy="396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-1578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5B473D"/>
                </a:solidFill>
                <a:latin typeface="Concert One"/>
                <a:ea typeface="Concert One"/>
                <a:cs typeface="Concert One"/>
                <a:sym typeface="Concert One"/>
              </a:rPr>
              <a:t>Demo</a:t>
            </a:r>
            <a:endParaRPr sz="3000">
              <a:solidFill>
                <a:srgbClr val="5B473D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pic>
        <p:nvPicPr>
          <p:cNvPr id="243" name="Google Shape;2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995" y="1634000"/>
            <a:ext cx="2190992" cy="31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012" y="1634000"/>
            <a:ext cx="2190992" cy="31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7" y="1634000"/>
            <a:ext cx="2190992" cy="31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1013" y="1634007"/>
            <a:ext cx="2190992" cy="312849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7"/>
          <p:cNvSpPr/>
          <p:nvPr/>
        </p:nvSpPr>
        <p:spPr>
          <a:xfrm>
            <a:off x="289800" y="1318811"/>
            <a:ext cx="1991400" cy="220500"/>
          </a:xfrm>
          <a:prstGeom prst="roundRect">
            <a:avLst>
              <a:gd fmla="val 50000" name="adj"/>
            </a:avLst>
          </a:prstGeom>
          <a:solidFill>
            <a:srgbClr val="FBFBFB"/>
          </a:solidFill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289800" y="1318800"/>
            <a:ext cx="1991400" cy="2205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49" name="Google Shape;249;p17"/>
          <p:cNvSpPr txBox="1"/>
          <p:nvPr/>
        </p:nvSpPr>
        <p:spPr>
          <a:xfrm>
            <a:off x="269517" y="993675"/>
            <a:ext cx="74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Health</a:t>
            </a:r>
            <a:endParaRPr sz="1300">
              <a:solidFill>
                <a:srgbClr val="5B473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0" name="Google Shape;250;p17"/>
          <p:cNvSpPr txBox="1"/>
          <p:nvPr/>
        </p:nvSpPr>
        <p:spPr>
          <a:xfrm>
            <a:off x="1633696" y="1009125"/>
            <a:ext cx="74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Healthy</a:t>
            </a:r>
            <a:endParaRPr sz="1100">
              <a:solidFill>
                <a:srgbClr val="5B473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1" name="Google Shape;251;p17"/>
          <p:cNvSpPr/>
          <p:nvPr/>
        </p:nvSpPr>
        <p:spPr>
          <a:xfrm>
            <a:off x="2441050" y="1318811"/>
            <a:ext cx="1991400" cy="220500"/>
          </a:xfrm>
          <a:prstGeom prst="roundRect">
            <a:avLst>
              <a:gd fmla="val 50000" name="adj"/>
            </a:avLst>
          </a:prstGeom>
          <a:solidFill>
            <a:srgbClr val="FBFBFB"/>
          </a:solidFill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2441050" y="1318800"/>
            <a:ext cx="1449600" cy="2205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3" name="Google Shape;253;p17"/>
          <p:cNvSpPr txBox="1"/>
          <p:nvPr/>
        </p:nvSpPr>
        <p:spPr>
          <a:xfrm>
            <a:off x="2420767" y="993675"/>
            <a:ext cx="74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Health</a:t>
            </a:r>
            <a:endParaRPr sz="1300">
              <a:solidFill>
                <a:srgbClr val="5B473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3937346" y="1009125"/>
            <a:ext cx="74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Weak</a:t>
            </a:r>
            <a:endParaRPr sz="1100">
              <a:solidFill>
                <a:srgbClr val="5B473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4564809" y="1318811"/>
            <a:ext cx="1991400" cy="220500"/>
          </a:xfrm>
          <a:prstGeom prst="roundRect">
            <a:avLst>
              <a:gd fmla="val 50000" name="adj"/>
            </a:avLst>
          </a:prstGeom>
          <a:solidFill>
            <a:srgbClr val="FBFBFB"/>
          </a:solidFill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4555849" y="1318800"/>
            <a:ext cx="651900" cy="2205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4535554" y="993675"/>
            <a:ext cx="74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Health</a:t>
            </a:r>
            <a:endParaRPr sz="1300">
              <a:solidFill>
                <a:srgbClr val="5B473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6052133" y="1009125"/>
            <a:ext cx="74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Sick</a:t>
            </a:r>
            <a:endParaRPr sz="1100">
              <a:solidFill>
                <a:srgbClr val="5B473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59" name="Google Shape;259;p17"/>
          <p:cNvSpPr/>
          <p:nvPr/>
        </p:nvSpPr>
        <p:spPr>
          <a:xfrm>
            <a:off x="6755809" y="1318811"/>
            <a:ext cx="1991400" cy="220500"/>
          </a:xfrm>
          <a:prstGeom prst="roundRect">
            <a:avLst>
              <a:gd fmla="val 50000" name="adj"/>
            </a:avLst>
          </a:prstGeom>
          <a:solidFill>
            <a:srgbClr val="FBFBFB"/>
          </a:solidFill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6726554" y="993675"/>
            <a:ext cx="74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Health</a:t>
            </a:r>
            <a:endParaRPr sz="1300">
              <a:solidFill>
                <a:srgbClr val="5B473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8243133" y="1009125"/>
            <a:ext cx="74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Dead</a:t>
            </a:r>
            <a:endParaRPr sz="1100">
              <a:solidFill>
                <a:srgbClr val="5B473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/>
          <p:nvPr/>
        </p:nvSpPr>
        <p:spPr>
          <a:xfrm>
            <a:off x="4648200" y="1099525"/>
            <a:ext cx="4343400" cy="3891600"/>
          </a:xfrm>
          <a:prstGeom prst="roundRect">
            <a:avLst>
              <a:gd fmla="val 5065" name="adj"/>
            </a:avLst>
          </a:prstGeom>
          <a:noFill/>
          <a:ln cap="flat" cmpd="sng" w="28575">
            <a:solidFill>
              <a:srgbClr val="6D5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8"/>
          <p:cNvSpPr/>
          <p:nvPr/>
        </p:nvSpPr>
        <p:spPr>
          <a:xfrm>
            <a:off x="5441675" y="3253990"/>
            <a:ext cx="3456900" cy="738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5441675" y="4068340"/>
            <a:ext cx="3456900" cy="769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5490900" y="3220215"/>
            <a:ext cx="345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5B473D"/>
                </a:solidFill>
                <a:latin typeface="Concert One"/>
                <a:ea typeface="Concert One"/>
                <a:cs typeface="Concert One"/>
                <a:sym typeface="Concert One"/>
              </a:rPr>
              <a:t>Animations</a:t>
            </a:r>
            <a:endParaRPr sz="2000">
              <a:solidFill>
                <a:srgbClr val="5B473D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Expressions, Motivational messages</a:t>
            </a:r>
            <a:endParaRPr sz="1600">
              <a:solidFill>
                <a:srgbClr val="5B473D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5441675" y="2386790"/>
            <a:ext cx="3456900" cy="80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"/>
          <p:cNvSpPr txBox="1"/>
          <p:nvPr/>
        </p:nvSpPr>
        <p:spPr>
          <a:xfrm>
            <a:off x="5490900" y="2325111"/>
            <a:ext cx="345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5B473D"/>
                </a:solidFill>
                <a:latin typeface="Concert One"/>
                <a:ea typeface="Concert One"/>
                <a:cs typeface="Concert One"/>
                <a:sym typeface="Concert One"/>
              </a:rPr>
              <a:t>Growth Stages</a:t>
            </a:r>
            <a:endParaRPr sz="1600">
              <a:solidFill>
                <a:srgbClr val="5B473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5441675" y="1398652"/>
            <a:ext cx="3456900" cy="91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5B473D"/>
                </a:solidFill>
                <a:latin typeface="Concert One"/>
                <a:ea typeface="Concert One"/>
                <a:cs typeface="Concert One"/>
                <a:sym typeface="Concert One"/>
              </a:rPr>
              <a:t>Future Features</a:t>
            </a:r>
            <a:endParaRPr sz="3000">
              <a:solidFill>
                <a:srgbClr val="5B473D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152400" y="1099525"/>
            <a:ext cx="4267200" cy="1967400"/>
          </a:xfrm>
          <a:prstGeom prst="roundRect">
            <a:avLst>
              <a:gd fmla="val 7080" name="adj"/>
            </a:avLst>
          </a:prstGeom>
          <a:solidFill>
            <a:srgbClr val="FBFBFB"/>
          </a:solidFill>
          <a:ln cap="flat" cmpd="sng" w="28575">
            <a:solidFill>
              <a:srgbClr val="6D5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"/>
          <p:cNvSpPr txBox="1"/>
          <p:nvPr/>
        </p:nvSpPr>
        <p:spPr>
          <a:xfrm>
            <a:off x="227825" y="2165039"/>
            <a:ext cx="392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5B473D"/>
                </a:solidFill>
                <a:latin typeface="Concert One"/>
                <a:ea typeface="Concert One"/>
                <a:cs typeface="Concert One"/>
                <a:sym typeface="Concert One"/>
              </a:rPr>
              <a:t>Task Difficulty Rating</a:t>
            </a:r>
            <a:endParaRPr sz="1600">
              <a:solidFill>
                <a:srgbClr val="5B473D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5490900" y="1343990"/>
            <a:ext cx="3456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5B473D"/>
                </a:solidFill>
                <a:latin typeface="Concert One"/>
                <a:ea typeface="Concert One"/>
                <a:cs typeface="Concert One"/>
                <a:sym typeface="Concert One"/>
              </a:rPr>
              <a:t>Death and Revival</a:t>
            </a:r>
            <a:endParaRPr sz="2000">
              <a:solidFill>
                <a:srgbClr val="5B473D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Lose all points, Complete certain </a:t>
            </a:r>
            <a:br>
              <a:rPr lang="en-GB" sz="16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</a:br>
            <a:r>
              <a:rPr lang="en-GB" sz="16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amount of tasks to revive Task Friend</a:t>
            </a:r>
            <a:endParaRPr sz="1600">
              <a:solidFill>
                <a:srgbClr val="5B473D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227825" y="1221201"/>
            <a:ext cx="4191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5B473D"/>
                </a:solidFill>
                <a:latin typeface="Concert One"/>
                <a:ea typeface="Concert One"/>
                <a:cs typeface="Concert One"/>
                <a:sym typeface="Concert One"/>
              </a:rPr>
              <a:t>Check Boxes</a:t>
            </a:r>
            <a:endParaRPr sz="2000">
              <a:solidFill>
                <a:srgbClr val="5B473D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B473D"/>
                </a:solidFill>
                <a:latin typeface="Sniglet"/>
                <a:ea typeface="Sniglet"/>
                <a:cs typeface="Sniglet"/>
                <a:sym typeface="Sniglet"/>
              </a:rPr>
              <a:t>       </a:t>
            </a:r>
            <a:r>
              <a:rPr lang="en-GB" sz="16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Removing checked tasks adds points</a:t>
            </a:r>
            <a:br>
              <a:rPr lang="en-GB" sz="16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</a:br>
            <a:r>
              <a:rPr lang="en-GB" sz="16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       Removing unchecked task adds no points</a:t>
            </a:r>
            <a:endParaRPr sz="1600">
              <a:solidFill>
                <a:srgbClr val="5B473D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1416300" y="927861"/>
            <a:ext cx="1739400" cy="3378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hort Stack"/>
                <a:ea typeface="Short Stack"/>
                <a:cs typeface="Short Stack"/>
                <a:sym typeface="Short Stack"/>
              </a:rPr>
              <a:t>To-Do List</a:t>
            </a:r>
            <a:endParaRPr sz="1800">
              <a:solidFill>
                <a:schemeClr val="lt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5911800" y="924750"/>
            <a:ext cx="1816200" cy="3378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hort Stack"/>
                <a:ea typeface="Short Stack"/>
                <a:cs typeface="Short Stack"/>
                <a:sym typeface="Short Stack"/>
              </a:rPr>
              <a:t>Task Friend</a:t>
            </a:r>
            <a:endParaRPr sz="1800">
              <a:solidFill>
                <a:schemeClr val="lt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152400" y="3382400"/>
            <a:ext cx="4267200" cy="1608900"/>
          </a:xfrm>
          <a:prstGeom prst="roundRect">
            <a:avLst>
              <a:gd fmla="val 7080" name="adj"/>
            </a:avLst>
          </a:prstGeom>
          <a:solidFill>
            <a:srgbClr val="FBFBFB"/>
          </a:solidFill>
          <a:ln cap="flat" cmpd="sng" w="28575">
            <a:solidFill>
              <a:srgbClr val="6D5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"/>
          <p:cNvSpPr/>
          <p:nvPr/>
        </p:nvSpPr>
        <p:spPr>
          <a:xfrm>
            <a:off x="1416300" y="3219265"/>
            <a:ext cx="1739400" cy="3378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hort Stack"/>
                <a:ea typeface="Short Stack"/>
                <a:cs typeface="Short Stack"/>
                <a:sym typeface="Short Stack"/>
              </a:rPr>
              <a:t>Web Based</a:t>
            </a:r>
            <a:endParaRPr sz="1800">
              <a:solidFill>
                <a:schemeClr val="lt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5490900" y="4072590"/>
            <a:ext cx="324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5B473D"/>
                </a:solidFill>
                <a:latin typeface="Concert One"/>
                <a:ea typeface="Concert One"/>
                <a:cs typeface="Concert One"/>
                <a:sym typeface="Concert One"/>
              </a:rPr>
              <a:t>Personalities</a:t>
            </a:r>
            <a:endParaRPr sz="2000">
              <a:solidFill>
                <a:srgbClr val="5B473D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Affecting player interactions</a:t>
            </a:r>
            <a:endParaRPr sz="1600">
              <a:solidFill>
                <a:srgbClr val="5B473D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4851200" y="1525190"/>
            <a:ext cx="502800" cy="622800"/>
          </a:xfrm>
          <a:prstGeom prst="round2SameRect">
            <a:avLst>
              <a:gd fmla="val 50000" name="adj1"/>
              <a:gd fmla="val 7964" name="adj2"/>
            </a:avLst>
          </a:prstGeom>
          <a:solidFill>
            <a:srgbClr val="5B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284" name="Google Shape;284;p18"/>
          <p:cNvSpPr txBox="1"/>
          <p:nvPr/>
        </p:nvSpPr>
        <p:spPr>
          <a:xfrm>
            <a:off x="4831850" y="1606490"/>
            <a:ext cx="54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BFBFB"/>
                </a:solidFill>
                <a:latin typeface="Fredoka"/>
                <a:ea typeface="Fredoka"/>
                <a:cs typeface="Fredoka"/>
                <a:sym typeface="Fredoka"/>
              </a:rPr>
              <a:t>R</a:t>
            </a:r>
            <a:r>
              <a:rPr b="1" lang="en-GB" sz="800">
                <a:solidFill>
                  <a:srgbClr val="FBFBFB"/>
                </a:solidFill>
                <a:latin typeface="Fredoka"/>
                <a:ea typeface="Fredoka"/>
                <a:cs typeface="Fredoka"/>
                <a:sym typeface="Fredoka"/>
              </a:rPr>
              <a:t> </a:t>
            </a:r>
            <a:r>
              <a:rPr b="1" lang="en-GB" sz="1600">
                <a:solidFill>
                  <a:srgbClr val="FBFBFB"/>
                </a:solidFill>
                <a:latin typeface="Fredoka"/>
                <a:ea typeface="Fredoka"/>
                <a:cs typeface="Fredoka"/>
                <a:sym typeface="Fredoka"/>
              </a:rPr>
              <a:t>I</a:t>
            </a:r>
            <a:r>
              <a:rPr b="1" lang="en-GB" sz="800">
                <a:solidFill>
                  <a:srgbClr val="FBFBFB"/>
                </a:solidFill>
                <a:latin typeface="Fredoka"/>
                <a:ea typeface="Fredoka"/>
                <a:cs typeface="Fredoka"/>
                <a:sym typeface="Fredoka"/>
              </a:rPr>
              <a:t> </a:t>
            </a:r>
            <a:r>
              <a:rPr b="1" lang="en-GB" sz="1600">
                <a:solidFill>
                  <a:srgbClr val="FBFBFB"/>
                </a:solidFill>
                <a:latin typeface="Fredoka"/>
                <a:ea typeface="Fredoka"/>
                <a:cs typeface="Fredoka"/>
                <a:sym typeface="Fredoka"/>
              </a:rPr>
              <a:t>P</a:t>
            </a:r>
            <a:endParaRPr b="1" sz="2200">
              <a:solidFill>
                <a:srgbClr val="FBFBFB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285" name="Google Shape;285;p18"/>
          <p:cNvGrpSpPr/>
          <p:nvPr/>
        </p:nvGrpSpPr>
        <p:grpSpPr>
          <a:xfrm>
            <a:off x="4800329" y="2494347"/>
            <a:ext cx="623446" cy="671422"/>
            <a:chOff x="4781600" y="2368750"/>
            <a:chExt cx="642000" cy="691403"/>
          </a:xfrm>
        </p:grpSpPr>
        <p:sp>
          <p:nvSpPr>
            <p:cNvPr id="286" name="Google Shape;286;p18"/>
            <p:cNvSpPr/>
            <p:nvPr/>
          </p:nvSpPr>
          <p:spPr>
            <a:xfrm rot="-2700000">
              <a:off x="4875619" y="2512172"/>
              <a:ext cx="453963" cy="453963"/>
            </a:xfrm>
            <a:prstGeom prst="teardrop">
              <a:avLst>
                <a:gd fmla="val 91503" name="adj"/>
              </a:avLst>
            </a:prstGeom>
            <a:solidFill>
              <a:srgbClr val="5B4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 rot="1554746">
              <a:off x="4910072" y="2394270"/>
              <a:ext cx="223800" cy="463160"/>
            </a:xfrm>
            <a:prstGeom prst="ellipse">
              <a:avLst/>
            </a:prstGeom>
            <a:solidFill>
              <a:srgbClr val="5B4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 flipH="1" rot="-1554746">
              <a:off x="5075083" y="2395452"/>
              <a:ext cx="223800" cy="461818"/>
            </a:xfrm>
            <a:prstGeom prst="ellipse">
              <a:avLst/>
            </a:prstGeom>
            <a:solidFill>
              <a:srgbClr val="5B47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" name="Google Shape;289;p18"/>
          <p:cNvGrpSpPr/>
          <p:nvPr/>
        </p:nvGrpSpPr>
        <p:grpSpPr>
          <a:xfrm>
            <a:off x="4827997" y="3342277"/>
            <a:ext cx="541483" cy="589650"/>
            <a:chOff x="4836269" y="3239498"/>
            <a:chExt cx="496500" cy="540666"/>
          </a:xfrm>
        </p:grpSpPr>
        <p:sp>
          <p:nvSpPr>
            <p:cNvPr id="290" name="Google Shape;290;p18"/>
            <p:cNvSpPr/>
            <p:nvPr/>
          </p:nvSpPr>
          <p:spPr>
            <a:xfrm flipH="1" rot="-10479875">
              <a:off x="5094304" y="3420416"/>
              <a:ext cx="209709" cy="350496"/>
            </a:xfrm>
            <a:prstGeom prst="moon">
              <a:avLst>
                <a:gd fmla="val 59050" name="adj"/>
              </a:avLst>
            </a:prstGeom>
            <a:solidFill>
              <a:srgbClr val="5B473D"/>
            </a:solidFill>
            <a:ln cap="flat" cmpd="sng" w="28575">
              <a:solidFill>
                <a:srgbClr val="5B47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 flipH="1">
              <a:off x="4836269" y="3239498"/>
              <a:ext cx="496500" cy="4965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rgbClr val="5B47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 flipH="1" rot="-10189618">
              <a:off x="5111377" y="3465764"/>
              <a:ext cx="174950" cy="279065"/>
            </a:xfrm>
            <a:prstGeom prst="moon">
              <a:avLst>
                <a:gd fmla="val 54810" name="adj"/>
              </a:avLst>
            </a:prstGeom>
            <a:solidFill>
              <a:srgbClr val="FF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" name="Google Shape;293;p18"/>
            <p:cNvGrpSpPr/>
            <p:nvPr/>
          </p:nvGrpSpPr>
          <p:grpSpPr>
            <a:xfrm>
              <a:off x="4903758" y="3334899"/>
              <a:ext cx="361521" cy="305723"/>
              <a:chOff x="3527592" y="3466900"/>
              <a:chExt cx="578341" cy="489000"/>
            </a:xfrm>
          </p:grpSpPr>
          <p:sp>
            <p:nvSpPr>
              <p:cNvPr id="294" name="Google Shape;294;p18"/>
              <p:cNvSpPr/>
              <p:nvPr/>
            </p:nvSpPr>
            <p:spPr>
              <a:xfrm flipH="1" rot="-6845803">
                <a:off x="3750903" y="3531468"/>
                <a:ext cx="299061" cy="360361"/>
              </a:xfrm>
              <a:prstGeom prst="teardrop">
                <a:avLst>
                  <a:gd fmla="val 100000" name="adj"/>
                </a:avLst>
              </a:prstGeom>
              <a:solidFill>
                <a:srgbClr val="5B47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 rot="6842992">
                <a:off x="3583288" y="3531219"/>
                <a:ext cx="299609" cy="360361"/>
              </a:xfrm>
              <a:prstGeom prst="teardrop">
                <a:avLst>
                  <a:gd fmla="val 100000" name="adj"/>
                </a:avLst>
              </a:prstGeom>
              <a:solidFill>
                <a:srgbClr val="5B47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6" name="Google Shape;296;p18"/>
          <p:cNvSpPr txBox="1"/>
          <p:nvPr/>
        </p:nvSpPr>
        <p:spPr>
          <a:xfrm>
            <a:off x="4979239" y="4044833"/>
            <a:ext cx="35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5B473D"/>
                </a:solidFill>
                <a:latin typeface="Concert One"/>
                <a:ea typeface="Concert One"/>
                <a:cs typeface="Concert One"/>
                <a:sym typeface="Concert One"/>
              </a:rPr>
              <a:t>)</a:t>
            </a:r>
            <a:endParaRPr sz="4000">
              <a:solidFill>
                <a:srgbClr val="5B473D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4876743" y="3988925"/>
            <a:ext cx="311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5B473D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b="1" sz="17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336175" y="1666829"/>
            <a:ext cx="158700" cy="15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336175" y="1937635"/>
            <a:ext cx="158700" cy="15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 rot="1841110">
            <a:off x="454174" y="1603789"/>
            <a:ext cx="31745" cy="203357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 rot="-1768553">
            <a:off x="388278" y="1694791"/>
            <a:ext cx="31704" cy="10806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>
            <a:off x="311700" y="2610678"/>
            <a:ext cx="1225800" cy="28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"/>
              </a:spcAft>
              <a:buNone/>
            </a:pPr>
            <a:r>
              <a:rPr b="1" lang="en-GB">
                <a:solidFill>
                  <a:srgbClr val="5B473D"/>
                </a:solidFill>
                <a:latin typeface="Short Stack"/>
                <a:ea typeface="Short Stack"/>
                <a:cs typeface="Short Stack"/>
                <a:sym typeface="Short Stack"/>
              </a:rPr>
              <a:t>Physical</a:t>
            </a:r>
            <a:endParaRPr b="1">
              <a:solidFill>
                <a:srgbClr val="5B473D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03" name="Google Shape;303;p18"/>
          <p:cNvSpPr/>
          <p:nvPr/>
        </p:nvSpPr>
        <p:spPr>
          <a:xfrm>
            <a:off x="1648150" y="2610728"/>
            <a:ext cx="1026600" cy="28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"/>
              </a:spcAft>
              <a:buNone/>
            </a:pPr>
            <a:r>
              <a:rPr b="1" lang="en-GB">
                <a:solidFill>
                  <a:srgbClr val="5B473D"/>
                </a:solidFill>
                <a:latin typeface="Short Stack"/>
                <a:ea typeface="Short Stack"/>
                <a:cs typeface="Short Stack"/>
                <a:sym typeface="Short Stack"/>
              </a:rPr>
              <a:t>Mental</a:t>
            </a:r>
            <a:endParaRPr b="1">
              <a:solidFill>
                <a:srgbClr val="5B473D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2786050" y="2610728"/>
            <a:ext cx="894600" cy="288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"/>
              </a:spcAft>
              <a:buNone/>
            </a:pPr>
            <a:r>
              <a:rPr b="1" lang="en-GB">
                <a:solidFill>
                  <a:srgbClr val="5B473D"/>
                </a:solidFill>
                <a:latin typeface="Short Stack"/>
                <a:ea typeface="Short Stack"/>
                <a:cs typeface="Short Stack"/>
                <a:sym typeface="Short Stack"/>
              </a:rPr>
              <a:t>Time</a:t>
            </a:r>
            <a:endParaRPr b="1">
              <a:solidFill>
                <a:srgbClr val="5B473D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5601700" y="2776765"/>
            <a:ext cx="708300" cy="288000"/>
          </a:xfrm>
          <a:prstGeom prst="chevron">
            <a:avLst>
              <a:gd fmla="val 29169" name="adj"/>
            </a:avLst>
          </a:prstGeom>
          <a:noFill/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-GB" sz="18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Egg</a:t>
            </a:r>
            <a:endParaRPr sz="1800">
              <a:solidFill>
                <a:srgbClr val="5B473D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6226000" y="2776765"/>
            <a:ext cx="819900" cy="288000"/>
          </a:xfrm>
          <a:prstGeom prst="chevron">
            <a:avLst>
              <a:gd fmla="val 29169" name="adj"/>
            </a:avLst>
          </a:prstGeom>
          <a:noFill/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Child</a:t>
            </a:r>
            <a:endParaRPr sz="1800">
              <a:solidFill>
                <a:srgbClr val="5B473D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6956346" y="2776765"/>
            <a:ext cx="819900" cy="288000"/>
          </a:xfrm>
          <a:prstGeom prst="chevron">
            <a:avLst>
              <a:gd fmla="val 29169" name="adj"/>
            </a:avLst>
          </a:prstGeom>
          <a:noFill/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Teen</a:t>
            </a:r>
            <a:endParaRPr sz="1800">
              <a:solidFill>
                <a:srgbClr val="5B473D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7692450" y="2776765"/>
            <a:ext cx="894600" cy="288000"/>
          </a:xfrm>
          <a:prstGeom prst="chevron">
            <a:avLst>
              <a:gd fmla="val 29169" name="adj"/>
            </a:avLst>
          </a:prstGeom>
          <a:noFill/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Adult</a:t>
            </a:r>
            <a:endParaRPr sz="1800">
              <a:solidFill>
                <a:srgbClr val="5B473D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309" name="Google Shape;309;p18"/>
          <p:cNvSpPr/>
          <p:nvPr/>
        </p:nvSpPr>
        <p:spPr>
          <a:xfrm rot="5400000">
            <a:off x="4613318" y="2472342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/>
          <p:nvPr/>
        </p:nvSpPr>
        <p:spPr>
          <a:xfrm rot="5400000">
            <a:off x="4613322" y="2594248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"/>
          <p:cNvSpPr/>
          <p:nvPr/>
        </p:nvSpPr>
        <p:spPr>
          <a:xfrm rot="5400000">
            <a:off x="4613318" y="2229473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 rot="5400000">
            <a:off x="8956574" y="4235668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/>
          <p:nvPr/>
        </p:nvSpPr>
        <p:spPr>
          <a:xfrm rot="5400000">
            <a:off x="8956574" y="4041943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/>
          <p:nvPr/>
        </p:nvSpPr>
        <p:spPr>
          <a:xfrm>
            <a:off x="783427" y="3360946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"/>
          <p:cNvSpPr/>
          <p:nvPr/>
        </p:nvSpPr>
        <p:spPr>
          <a:xfrm>
            <a:off x="617656" y="3360946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/>
          <p:nvPr/>
        </p:nvSpPr>
        <p:spPr>
          <a:xfrm flipH="1">
            <a:off x="3546825" y="1081619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"/>
          <p:cNvSpPr/>
          <p:nvPr/>
        </p:nvSpPr>
        <p:spPr>
          <a:xfrm flipH="1">
            <a:off x="3417750" y="1081625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"/>
          <p:cNvSpPr/>
          <p:nvPr/>
        </p:nvSpPr>
        <p:spPr>
          <a:xfrm>
            <a:off x="2019551" y="3048871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"/>
          <p:cNvSpPr/>
          <p:nvPr/>
        </p:nvSpPr>
        <p:spPr>
          <a:xfrm>
            <a:off x="2141457" y="3048867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8"/>
          <p:cNvSpPr/>
          <p:nvPr/>
        </p:nvSpPr>
        <p:spPr>
          <a:xfrm>
            <a:off x="1776682" y="3048871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"/>
          <p:cNvSpPr/>
          <p:nvPr/>
        </p:nvSpPr>
        <p:spPr>
          <a:xfrm flipH="1">
            <a:off x="3435428" y="4972489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8"/>
          <p:cNvSpPr/>
          <p:nvPr/>
        </p:nvSpPr>
        <p:spPr>
          <a:xfrm flipH="1">
            <a:off x="3191225" y="4972495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 flipH="1">
            <a:off x="3037800" y="4972495"/>
            <a:ext cx="72300" cy="396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8"/>
          <p:cNvSpPr/>
          <p:nvPr/>
        </p:nvSpPr>
        <p:spPr>
          <a:xfrm>
            <a:off x="308150" y="3702600"/>
            <a:ext cx="1138500" cy="1135200"/>
          </a:xfrm>
          <a:prstGeom prst="roundRect">
            <a:avLst>
              <a:gd fmla="val 5347" name="adj"/>
            </a:avLst>
          </a:prstGeom>
          <a:solidFill>
            <a:schemeClr val="lt1"/>
          </a:solidFill>
          <a:ln cap="flat" cmpd="sng" w="28575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8"/>
          <p:cNvSpPr/>
          <p:nvPr/>
        </p:nvSpPr>
        <p:spPr>
          <a:xfrm>
            <a:off x="308150" y="3702600"/>
            <a:ext cx="1138500" cy="245100"/>
          </a:xfrm>
          <a:prstGeom prst="round2SameRect">
            <a:avLst>
              <a:gd fmla="val 32069" name="adj1"/>
              <a:gd fmla="val 0" name="adj2"/>
            </a:avLst>
          </a:prstGeom>
          <a:solidFill>
            <a:srgbClr val="5B473D"/>
          </a:solidFill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"/>
          <p:cNvSpPr/>
          <p:nvPr/>
        </p:nvSpPr>
        <p:spPr>
          <a:xfrm>
            <a:off x="359511" y="3775046"/>
            <a:ext cx="107700" cy="107700"/>
          </a:xfrm>
          <a:prstGeom prst="ellipse">
            <a:avLst/>
          </a:prstGeom>
          <a:solidFill>
            <a:srgbClr val="FBFBFB"/>
          </a:solidFill>
          <a:ln cap="flat" cmpd="sng" w="9525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8"/>
          <p:cNvSpPr/>
          <p:nvPr/>
        </p:nvSpPr>
        <p:spPr>
          <a:xfrm>
            <a:off x="543400" y="3775046"/>
            <a:ext cx="107700" cy="107700"/>
          </a:xfrm>
          <a:prstGeom prst="ellipse">
            <a:avLst/>
          </a:prstGeom>
          <a:solidFill>
            <a:srgbClr val="FBFBFB"/>
          </a:solidFill>
          <a:ln cap="flat" cmpd="sng" w="9525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>
            <a:off x="727294" y="3776425"/>
            <a:ext cx="107700" cy="107700"/>
          </a:xfrm>
          <a:prstGeom prst="ellipse">
            <a:avLst/>
          </a:prstGeom>
          <a:solidFill>
            <a:srgbClr val="FBFBFB"/>
          </a:solidFill>
          <a:ln cap="flat" cmpd="sng" w="9525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8"/>
          <p:cNvSpPr/>
          <p:nvPr/>
        </p:nvSpPr>
        <p:spPr>
          <a:xfrm>
            <a:off x="417625" y="4109843"/>
            <a:ext cx="454800" cy="626100"/>
          </a:xfrm>
          <a:prstGeom prst="rect">
            <a:avLst/>
          </a:prstGeom>
          <a:noFill/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8"/>
          <p:cNvSpPr/>
          <p:nvPr/>
        </p:nvSpPr>
        <p:spPr>
          <a:xfrm>
            <a:off x="417625" y="4045535"/>
            <a:ext cx="208200" cy="129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 cap="flat" cmpd="sng" w="9525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"/>
          <p:cNvSpPr/>
          <p:nvPr/>
        </p:nvSpPr>
        <p:spPr>
          <a:xfrm>
            <a:off x="966600" y="4044825"/>
            <a:ext cx="370500" cy="398100"/>
          </a:xfrm>
          <a:prstGeom prst="rect">
            <a:avLst/>
          </a:prstGeom>
          <a:noFill/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8"/>
          <p:cNvSpPr/>
          <p:nvPr/>
        </p:nvSpPr>
        <p:spPr>
          <a:xfrm>
            <a:off x="1024581" y="4102560"/>
            <a:ext cx="254400" cy="200700"/>
          </a:xfrm>
          <a:prstGeom prst="rect">
            <a:avLst/>
          </a:prstGeom>
          <a:noFill/>
          <a:ln cap="flat" cmpd="sng" w="1905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"/>
          <p:cNvSpPr/>
          <p:nvPr/>
        </p:nvSpPr>
        <p:spPr>
          <a:xfrm>
            <a:off x="966588" y="4525678"/>
            <a:ext cx="370500" cy="129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 cap="flat" cmpd="sng" w="9525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"/>
          <p:cNvSpPr/>
          <p:nvPr/>
        </p:nvSpPr>
        <p:spPr>
          <a:xfrm>
            <a:off x="966501" y="4609601"/>
            <a:ext cx="370500" cy="129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 cap="flat" cmpd="sng" w="9525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>
            <a:off x="966501" y="4693525"/>
            <a:ext cx="370500" cy="129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 cap="flat" cmpd="sng" w="9525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8"/>
          <p:cNvSpPr txBox="1"/>
          <p:nvPr/>
        </p:nvSpPr>
        <p:spPr>
          <a:xfrm>
            <a:off x="1523426" y="3585858"/>
            <a:ext cx="2896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5B473D"/>
                </a:solidFill>
                <a:latin typeface="Concert One"/>
                <a:ea typeface="Concert One"/>
                <a:cs typeface="Concert One"/>
                <a:sym typeface="Concert One"/>
              </a:rPr>
              <a:t>Online </a:t>
            </a:r>
            <a:r>
              <a:rPr lang="en-GB" sz="2000">
                <a:solidFill>
                  <a:srgbClr val="5B473D"/>
                </a:solidFill>
                <a:latin typeface="Concert One"/>
                <a:ea typeface="Concert One"/>
                <a:cs typeface="Concert One"/>
                <a:sym typeface="Concert One"/>
              </a:rPr>
              <a:t>Accessibility</a:t>
            </a:r>
            <a:endParaRPr sz="2000">
              <a:solidFill>
                <a:srgbClr val="5B473D"/>
              </a:solidFill>
              <a:latin typeface="Concert One"/>
              <a:ea typeface="Concert One"/>
              <a:cs typeface="Concert One"/>
              <a:sym typeface="Concert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View other player’s Task Friends</a:t>
            </a:r>
            <a:endParaRPr sz="1600">
              <a:solidFill>
                <a:srgbClr val="5B473D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B473D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Let Task Friends play with</a:t>
            </a:r>
            <a:br>
              <a:rPr lang="en-GB" sz="16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</a:br>
            <a:r>
              <a:rPr lang="en-GB" sz="1600">
                <a:solidFill>
                  <a:srgbClr val="5B473D"/>
                </a:solidFill>
                <a:latin typeface="Pangolin"/>
                <a:ea typeface="Pangolin"/>
                <a:cs typeface="Pangolin"/>
                <a:sym typeface="Pangolin"/>
              </a:rPr>
              <a:t>each other</a:t>
            </a:r>
            <a:endParaRPr sz="1600">
              <a:solidFill>
                <a:srgbClr val="5B473D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"/>
          <p:cNvSpPr/>
          <p:nvPr/>
        </p:nvSpPr>
        <p:spPr>
          <a:xfrm>
            <a:off x="4572000" y="3187413"/>
            <a:ext cx="3252000" cy="1602600"/>
          </a:xfrm>
          <a:prstGeom prst="roundRect">
            <a:avLst>
              <a:gd fmla="val 5814" name="adj"/>
            </a:avLst>
          </a:prstGeom>
          <a:solidFill>
            <a:srgbClr val="FFFFFE"/>
          </a:solidFill>
          <a:ln cap="flat" cmpd="sng" w="28575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Sniglet"/>
                <a:ea typeface="Sniglet"/>
                <a:cs typeface="Sniglet"/>
                <a:sym typeface="Sniglet"/>
                <a:hlinkClick r:id="rId3"/>
              </a:rPr>
              <a:t>Tamagotchi - Wikipedia</a:t>
            </a:r>
            <a:r>
              <a:rPr lang="en-GB">
                <a:latin typeface="Sniglet"/>
                <a:ea typeface="Sniglet"/>
                <a:cs typeface="Sniglet"/>
                <a:sym typeface="Sniglet"/>
              </a:rPr>
              <a:t> </a:t>
            </a:r>
            <a:br>
              <a:rPr lang="en-GB">
                <a:latin typeface="Sniglet"/>
                <a:ea typeface="Sniglet"/>
                <a:cs typeface="Sniglet"/>
                <a:sym typeface="Sniglet"/>
              </a:rPr>
            </a:br>
            <a:r>
              <a:rPr lang="en-GB">
                <a:latin typeface="Sniglet"/>
                <a:ea typeface="Sniglet"/>
                <a:cs typeface="Sniglet"/>
                <a:sym typeface="Sniglet"/>
              </a:rPr>
              <a:t>(Tamagotchi Toy Picture)</a:t>
            </a:r>
            <a:endParaRPr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u="sng">
                <a:solidFill>
                  <a:schemeClr val="hlink"/>
                </a:solidFill>
                <a:latin typeface="Sniglet"/>
                <a:ea typeface="Sniglet"/>
                <a:cs typeface="Sniglet"/>
                <a:sym typeface="Sniglet"/>
                <a:hlinkClick r:id="rId4"/>
              </a:rPr>
              <a:t>Tamagotchi (1996 Pet)/Character list</a:t>
            </a:r>
            <a:r>
              <a:rPr lang="en-GB">
                <a:latin typeface="Sniglet"/>
                <a:ea typeface="Sniglet"/>
                <a:cs typeface="Sniglet"/>
                <a:sym typeface="Sniglet"/>
              </a:rPr>
              <a:t>  </a:t>
            </a:r>
            <a:endParaRPr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niglet"/>
                <a:ea typeface="Sniglet"/>
                <a:cs typeface="Sniglet"/>
                <a:sym typeface="Sniglet"/>
              </a:rPr>
              <a:t>(Tamagotchi sprite and artwork)</a:t>
            </a:r>
            <a:endParaRPr>
              <a:latin typeface="Sniglet"/>
              <a:ea typeface="Sniglet"/>
              <a:cs typeface="Sniglet"/>
              <a:sym typeface="Sniglet"/>
            </a:endParaRPr>
          </a:p>
        </p:txBody>
      </p:sp>
      <p:pic>
        <p:nvPicPr>
          <p:cNvPr id="342" name="Google Shape;342;p19"/>
          <p:cNvPicPr preferRelativeResize="0"/>
          <p:nvPr/>
        </p:nvPicPr>
        <p:blipFill rotWithShape="1">
          <a:blip r:embed="rId5">
            <a:alphaModFix/>
          </a:blip>
          <a:srcRect b="10586" l="13021" r="13782" t="14067"/>
          <a:stretch/>
        </p:blipFill>
        <p:spPr>
          <a:xfrm>
            <a:off x="698725" y="1591350"/>
            <a:ext cx="2001875" cy="294254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9"/>
          <p:cNvSpPr/>
          <p:nvPr/>
        </p:nvSpPr>
        <p:spPr>
          <a:xfrm flipH="1" rot="-10479116">
            <a:off x="593811" y="1730239"/>
            <a:ext cx="344399" cy="576122"/>
          </a:xfrm>
          <a:prstGeom prst="moon">
            <a:avLst>
              <a:gd fmla="val 59050" name="adj"/>
            </a:avLst>
          </a:prstGeom>
          <a:solidFill>
            <a:srgbClr val="5B473D"/>
          </a:solidFill>
          <a:ln cap="flat" cmpd="sng" w="28575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9"/>
          <p:cNvSpPr/>
          <p:nvPr/>
        </p:nvSpPr>
        <p:spPr>
          <a:xfrm flipH="1">
            <a:off x="170053" y="1433114"/>
            <a:ext cx="815700" cy="8157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9"/>
          <p:cNvSpPr txBox="1"/>
          <p:nvPr/>
        </p:nvSpPr>
        <p:spPr>
          <a:xfrm rot="-900098">
            <a:off x="238890" y="1386921"/>
            <a:ext cx="678008" cy="9081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>
                <a:solidFill>
                  <a:srgbClr val="5B473D"/>
                </a:solidFill>
                <a:latin typeface="Short Stack"/>
                <a:ea typeface="Short Stack"/>
                <a:cs typeface="Short Stack"/>
                <a:sym typeface="Short Stack"/>
              </a:rPr>
              <a:t>?</a:t>
            </a:r>
            <a:endParaRPr sz="2500"/>
          </a:p>
        </p:txBody>
      </p:sp>
      <p:sp>
        <p:nvSpPr>
          <p:cNvPr id="346" name="Google Shape;346;p19"/>
          <p:cNvSpPr/>
          <p:nvPr/>
        </p:nvSpPr>
        <p:spPr>
          <a:xfrm rot="-10411913">
            <a:off x="3361756" y="825682"/>
            <a:ext cx="830889" cy="1390436"/>
          </a:xfrm>
          <a:prstGeom prst="moon">
            <a:avLst>
              <a:gd fmla="val 59050" name="adj"/>
            </a:avLst>
          </a:prstGeom>
          <a:solidFill>
            <a:srgbClr val="5B473D"/>
          </a:solidFill>
          <a:ln cap="flat" cmpd="sng" w="28575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9"/>
          <p:cNvSpPr/>
          <p:nvPr/>
        </p:nvSpPr>
        <p:spPr>
          <a:xfrm>
            <a:off x="2370875" y="740050"/>
            <a:ext cx="6228300" cy="11817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rgbClr val="5B47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B473D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48" name="Google Shape;348;p19"/>
          <p:cNvSpPr/>
          <p:nvPr/>
        </p:nvSpPr>
        <p:spPr>
          <a:xfrm rot="-10551649">
            <a:off x="3369269" y="1004286"/>
            <a:ext cx="731508" cy="1168078"/>
          </a:xfrm>
          <a:prstGeom prst="moon">
            <a:avLst>
              <a:gd fmla="val 56348" name="adj"/>
            </a:avLst>
          </a:prstGeom>
          <a:solidFill>
            <a:srgbClr val="FF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9"/>
          <p:cNvSpPr txBox="1"/>
          <p:nvPr/>
        </p:nvSpPr>
        <p:spPr>
          <a:xfrm>
            <a:off x="3228125" y="961450"/>
            <a:ext cx="451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5B473D"/>
                </a:solidFill>
                <a:latin typeface="Short Stack"/>
                <a:ea typeface="Short Stack"/>
                <a:cs typeface="Short Stack"/>
                <a:sym typeface="Short Stack"/>
              </a:rPr>
              <a:t>Any Questions?</a:t>
            </a:r>
            <a:endParaRPr sz="3600">
              <a:solidFill>
                <a:srgbClr val="5B473D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50" name="Google Shape;350;p19"/>
          <p:cNvSpPr/>
          <p:nvPr/>
        </p:nvSpPr>
        <p:spPr>
          <a:xfrm flipH="1" rot="-10187479">
            <a:off x="637407" y="1820110"/>
            <a:ext cx="287756" cy="458846"/>
          </a:xfrm>
          <a:prstGeom prst="moon">
            <a:avLst>
              <a:gd fmla="val 54810" name="adj"/>
            </a:avLst>
          </a:prstGeom>
          <a:solidFill>
            <a:srgbClr val="FFFF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1" name="Google Shape;351;p19"/>
          <p:cNvPicPr preferRelativeResize="0"/>
          <p:nvPr/>
        </p:nvPicPr>
        <p:blipFill rotWithShape="1">
          <a:blip r:embed="rId6">
            <a:alphaModFix/>
          </a:blip>
          <a:srcRect b="11370" l="5721" r="7855" t="1567"/>
          <a:stretch/>
        </p:blipFill>
        <p:spPr>
          <a:xfrm>
            <a:off x="7621648" y="2956789"/>
            <a:ext cx="1507200" cy="2168076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9"/>
          <p:cNvSpPr/>
          <p:nvPr/>
        </p:nvSpPr>
        <p:spPr>
          <a:xfrm>
            <a:off x="3233375" y="712031"/>
            <a:ext cx="93900" cy="561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3431800" y="712031"/>
            <a:ext cx="93900" cy="561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"/>
          <p:cNvSpPr/>
          <p:nvPr/>
        </p:nvSpPr>
        <p:spPr>
          <a:xfrm>
            <a:off x="6749550" y="1896065"/>
            <a:ext cx="93900" cy="561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"/>
          <p:cNvSpPr/>
          <p:nvPr/>
        </p:nvSpPr>
        <p:spPr>
          <a:xfrm>
            <a:off x="6947975" y="1896065"/>
            <a:ext cx="93900" cy="561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5328300" y="3014202"/>
            <a:ext cx="1739400" cy="337800"/>
          </a:xfrm>
          <a:prstGeom prst="roundRect">
            <a:avLst>
              <a:gd fmla="val 50000" name="adj"/>
            </a:avLst>
          </a:prstGeom>
          <a:solidFill>
            <a:srgbClr val="5B47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Short Stack"/>
                <a:ea typeface="Short Stack"/>
                <a:cs typeface="Short Stack"/>
                <a:sym typeface="Short Stack"/>
              </a:rPr>
              <a:t>References</a:t>
            </a:r>
            <a:endParaRPr sz="1800">
              <a:solidFill>
                <a:schemeClr val="lt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