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7" r:id="rId2"/>
    <p:sldId id="266" r:id="rId3"/>
    <p:sldId id="258" r:id="rId4"/>
    <p:sldId id="260" r:id="rId5"/>
    <p:sldId id="261" r:id="rId6"/>
    <p:sldId id="267" r:id="rId7"/>
    <p:sldId id="268" r:id="rId8"/>
    <p:sldId id="269" r:id="rId9"/>
    <p:sldId id="264" r:id="rId10"/>
    <p:sldId id="265" r:id="rId11"/>
    <p:sldId id="262" r:id="rId12"/>
    <p:sldId id="263"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8244"/>
  </p:normalViewPr>
  <p:slideViewPr>
    <p:cSldViewPr snapToGrid="0">
      <p:cViewPr varScale="1">
        <p:scale>
          <a:sx n="69" d="100"/>
          <a:sy n="69" d="100"/>
        </p:scale>
        <p:origin x="543"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9D116D-AE6B-BE4D-81B2-134312447E5C}" type="datetimeFigureOut">
              <a:rPr lang="en-US" smtClean="0"/>
              <a:t>8/17/2023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0E651-A987-A447-8A1A-D916D16A9C68}" type="slidenum">
              <a:rPr lang="en-US" smtClean="0"/>
              <a:t>‹#›</a:t>
            </a:fld>
            <a:endParaRPr lang="en-US"/>
          </a:p>
        </p:txBody>
      </p:sp>
    </p:spTree>
    <p:extLst>
      <p:ext uri="{BB962C8B-B14F-4D97-AF65-F5344CB8AC3E}">
        <p14:creationId xmlns:p14="http://schemas.microsoft.com/office/powerpoint/2010/main" val="2143826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ran a line through the middle of the graph we would see that overall sentiments for the listings are between 0.2 and 0.4 which means they are positive. </a:t>
            </a:r>
          </a:p>
        </p:txBody>
      </p:sp>
      <p:sp>
        <p:nvSpPr>
          <p:cNvPr id="4" name="Slide Number Placeholder 3"/>
          <p:cNvSpPr>
            <a:spLocks noGrp="1"/>
          </p:cNvSpPr>
          <p:nvPr>
            <p:ph type="sldNum" sz="quarter" idx="5"/>
          </p:nvPr>
        </p:nvSpPr>
        <p:spPr/>
        <p:txBody>
          <a:bodyPr/>
          <a:lstStyle/>
          <a:p>
            <a:fld id="{00F0E651-A987-A447-8A1A-D916D16A9C68}" type="slidenum">
              <a:rPr lang="en-US" smtClean="0"/>
              <a:t>12</a:t>
            </a:fld>
            <a:endParaRPr lang="en-US"/>
          </a:p>
        </p:txBody>
      </p:sp>
    </p:spTree>
    <p:extLst>
      <p:ext uri="{BB962C8B-B14F-4D97-AF65-F5344CB8AC3E}">
        <p14:creationId xmlns:p14="http://schemas.microsoft.com/office/powerpoint/2010/main" val="13790719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8/17/2023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spark.apache.org/docs/latest/api/python/pyspark.resource.html" TargetMode="External"/><Relationship Id="rId3" Type="http://schemas.openxmlformats.org/officeDocument/2006/relationships/hyperlink" Target="https://spark.apache.org/docs/latest/api/python/pyspark.sql.html" TargetMode="External"/><Relationship Id="rId7" Type="http://schemas.openxmlformats.org/officeDocument/2006/relationships/hyperlink" Target="https://graphframes.github.io/graphframes/docs/_site/index.html" TargetMode="External"/><Relationship Id="rId2" Type="http://schemas.openxmlformats.org/officeDocument/2006/relationships/hyperlink" Target="https://spark.apache.org/docs/latest/api/python/pyspark.html#pyspark.RDD" TargetMode="External"/><Relationship Id="rId1" Type="http://schemas.openxmlformats.org/officeDocument/2006/relationships/slideLayout" Target="../slideLayouts/slideLayout2.xml"/><Relationship Id="rId6" Type="http://schemas.openxmlformats.org/officeDocument/2006/relationships/hyperlink" Target="https://spark.apache.org/docs/latest/api/python/pyspark.mllib.html" TargetMode="External"/><Relationship Id="rId5" Type="http://schemas.openxmlformats.org/officeDocument/2006/relationships/hyperlink" Target="https://spark.apache.org/docs/latest/api/python/pyspark.ml.html" TargetMode="External"/><Relationship Id="rId4" Type="http://schemas.openxmlformats.org/officeDocument/2006/relationships/hyperlink" Target="https://spark.apache.org/docs/latest/api/python/pyspark.streaming.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E341B-28FB-4FE1-537A-5409443F7EF9}"/>
              </a:ext>
            </a:extLst>
          </p:cNvPr>
          <p:cNvSpPr>
            <a:spLocks noGrp="1"/>
          </p:cNvSpPr>
          <p:nvPr>
            <p:ph type="title"/>
          </p:nvPr>
        </p:nvSpPr>
        <p:spPr/>
        <p:txBody>
          <a:bodyPr/>
          <a:lstStyle/>
          <a:p>
            <a:r>
              <a:rPr lang="en-US" b="1" dirty="0">
                <a:latin typeface="ACADEMY ENGRAVED LET PLAIN:1.0" panose="02000000000000000000" pitchFamily="2" charset="0"/>
              </a:rPr>
              <a:t>What Is </a:t>
            </a:r>
            <a:r>
              <a:rPr lang="en-US" b="1" dirty="0" err="1">
                <a:latin typeface="ACADEMY ENGRAVED LET PLAIN:1.0" panose="02000000000000000000" pitchFamily="2" charset="0"/>
              </a:rPr>
              <a:t>pyspark</a:t>
            </a:r>
            <a:r>
              <a:rPr lang="en-US" b="1" dirty="0">
                <a:latin typeface="ACADEMY ENGRAVED LET PLAIN:1.0" panose="02000000000000000000" pitchFamily="2" charset="0"/>
              </a:rPr>
              <a:t> ?</a:t>
            </a:r>
          </a:p>
        </p:txBody>
      </p:sp>
      <p:sp>
        <p:nvSpPr>
          <p:cNvPr id="3" name="Content Placeholder 2">
            <a:extLst>
              <a:ext uri="{FF2B5EF4-FFF2-40B4-BE49-F238E27FC236}">
                <a16:creationId xmlns:a16="http://schemas.microsoft.com/office/drawing/2014/main" id="{54084BE8-E28C-B865-29C1-538DF46C8429}"/>
              </a:ext>
            </a:extLst>
          </p:cNvPr>
          <p:cNvSpPr>
            <a:spLocks noGrp="1"/>
          </p:cNvSpPr>
          <p:nvPr>
            <p:ph idx="1"/>
          </p:nvPr>
        </p:nvSpPr>
        <p:spPr/>
        <p:txBody>
          <a:bodyPr>
            <a:normAutofit fontScale="92500" lnSpcReduction="10000"/>
          </a:bodyPr>
          <a:lstStyle/>
          <a:p>
            <a:r>
              <a:rPr lang="en-US" dirty="0" err="1">
                <a:latin typeface="Times New Roman" panose="02020603050405020304" pitchFamily="18" charset="0"/>
                <a:cs typeface="Times New Roman" panose="02020603050405020304" pitchFamily="18" charset="0"/>
              </a:rPr>
              <a:t>PySpark</a:t>
            </a:r>
            <a:r>
              <a:rPr lang="en-US" dirty="0">
                <a:latin typeface="Times New Roman" panose="02020603050405020304" pitchFamily="18" charset="0"/>
                <a:cs typeface="Times New Roman" panose="02020603050405020304" pitchFamily="18" charset="0"/>
              </a:rPr>
              <a:t> has been released in order to support the collaboration of Apache Spark and Python. </a:t>
            </a:r>
          </a:p>
          <a:p>
            <a:r>
              <a:rPr lang="en-US" dirty="0">
                <a:latin typeface="Times New Roman" panose="02020603050405020304" pitchFamily="18" charset="0"/>
                <a:cs typeface="Times New Roman" panose="02020603050405020304" pitchFamily="18" charset="0"/>
              </a:rPr>
              <a:t>It is Python API for Apache Spark, an open source, distributed computing framework and set of libraries for real-time, large-scale data processing.</a:t>
            </a:r>
          </a:p>
          <a:p>
            <a:r>
              <a:rPr lang="en-US" dirty="0">
                <a:latin typeface="Times New Roman" panose="02020603050405020304" pitchFamily="18" charset="0"/>
                <a:cs typeface="Times New Roman" panose="02020603050405020304" pitchFamily="18" charset="0"/>
              </a:rPr>
              <a:t>It supports most of Spark’s features such as Spark SQL,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Sreaming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Mlib</a:t>
            </a:r>
            <a:r>
              <a:rPr lang="en-US" dirty="0">
                <a:latin typeface="Times New Roman" panose="02020603050405020304" pitchFamily="18" charset="0"/>
                <a:cs typeface="Times New Roman" panose="02020603050405020304" pitchFamily="18" charset="0"/>
              </a:rPr>
              <a:t> and Spark Core.</a:t>
            </a:r>
          </a:p>
          <a:p>
            <a:r>
              <a:rPr lang="en-US" dirty="0">
                <a:latin typeface="Times New Roman" panose="02020603050405020304" pitchFamily="18" charset="0"/>
                <a:cs typeface="Times New Roman" panose="02020603050405020304" pitchFamily="18" charset="0"/>
              </a:rPr>
              <a:t>It helps us interface with Resilient Distributed Datasets (RDDs) in Apache Spark and Python programming language.</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b="1" dirty="0">
              <a:latin typeface="Open Sans" panose="020B0606030504020204" pitchFamily="34" charset="0"/>
            </a:endParaRPr>
          </a:p>
          <a:p>
            <a:endParaRPr lang="en-US" sz="2000" b="1" i="0" dirty="0">
              <a:effectLst/>
              <a:latin typeface="Open Sans" panose="020B0606030504020204" pitchFamily="34" charset="0"/>
            </a:endParaRPr>
          </a:p>
          <a:p>
            <a:endParaRPr lang="en-US" sz="2800" b="1" dirty="0">
              <a:solidFill>
                <a:srgbClr val="1E73B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4325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53347-7017-E750-8041-AA70330C976B}"/>
              </a:ext>
            </a:extLst>
          </p:cNvPr>
          <p:cNvSpPr>
            <a:spLocks noGrp="1"/>
          </p:cNvSpPr>
          <p:nvPr>
            <p:ph type="title"/>
          </p:nvPr>
        </p:nvSpPr>
        <p:spPr>
          <a:xfrm>
            <a:off x="1141413" y="0"/>
            <a:ext cx="9905998" cy="1524000"/>
          </a:xfrm>
        </p:spPr>
        <p:txBody>
          <a:bodyPr>
            <a:normAutofit/>
          </a:bodyPr>
          <a:lstStyle/>
          <a:p>
            <a:pPr algn="ctr"/>
            <a:r>
              <a:rPr lang="en-US" sz="4000" dirty="0">
                <a:latin typeface="ACADEMY ENGRAVED LET PLAIN:1.0" panose="02000000000000000000" pitchFamily="2" charset="0"/>
                <a:cs typeface="Times New Roman" panose="02020603050405020304" pitchFamily="18" charset="0"/>
              </a:rPr>
              <a:t>Data Cleaning</a:t>
            </a:r>
          </a:p>
        </p:txBody>
      </p:sp>
      <p:pic>
        <p:nvPicPr>
          <p:cNvPr id="5" name="Content Placeholder 4">
            <a:extLst>
              <a:ext uri="{FF2B5EF4-FFF2-40B4-BE49-F238E27FC236}">
                <a16:creationId xmlns:a16="http://schemas.microsoft.com/office/drawing/2014/main" id="{27B8764E-C6F5-903F-7198-C0FA576DAFC9}"/>
              </a:ext>
            </a:extLst>
          </p:cNvPr>
          <p:cNvPicPr>
            <a:picLocks noGrp="1" noChangeAspect="1"/>
          </p:cNvPicPr>
          <p:nvPr>
            <p:ph idx="1"/>
          </p:nvPr>
        </p:nvPicPr>
        <p:blipFill>
          <a:blip r:embed="rId2"/>
          <a:stretch>
            <a:fillRect/>
          </a:stretch>
        </p:blipFill>
        <p:spPr>
          <a:xfrm>
            <a:off x="437894" y="1524000"/>
            <a:ext cx="5433846" cy="3134328"/>
          </a:xfrm>
        </p:spPr>
      </p:pic>
      <p:pic>
        <p:nvPicPr>
          <p:cNvPr id="7" name="Picture 6">
            <a:extLst>
              <a:ext uri="{FF2B5EF4-FFF2-40B4-BE49-F238E27FC236}">
                <a16:creationId xmlns:a16="http://schemas.microsoft.com/office/drawing/2014/main" id="{E8785965-375D-AA4C-604B-E0C19C7F4952}"/>
              </a:ext>
            </a:extLst>
          </p:cNvPr>
          <p:cNvPicPr>
            <a:picLocks noChangeAspect="1"/>
          </p:cNvPicPr>
          <p:nvPr/>
        </p:nvPicPr>
        <p:blipFill>
          <a:blip r:embed="rId3"/>
          <a:stretch>
            <a:fillRect/>
          </a:stretch>
        </p:blipFill>
        <p:spPr>
          <a:xfrm>
            <a:off x="6094412" y="1539313"/>
            <a:ext cx="5544916" cy="3119015"/>
          </a:xfrm>
          <a:prstGeom prst="rect">
            <a:avLst/>
          </a:prstGeom>
        </p:spPr>
      </p:pic>
      <p:sp>
        <p:nvSpPr>
          <p:cNvPr id="8" name="TextBox 7">
            <a:extLst>
              <a:ext uri="{FF2B5EF4-FFF2-40B4-BE49-F238E27FC236}">
                <a16:creationId xmlns:a16="http://schemas.microsoft.com/office/drawing/2014/main" id="{509CB6A3-3412-4AEB-0611-6A4A0534502F}"/>
              </a:ext>
            </a:extLst>
          </p:cNvPr>
          <p:cNvSpPr txBox="1"/>
          <p:nvPr/>
        </p:nvSpPr>
        <p:spPr>
          <a:xfrm>
            <a:off x="1141413" y="5004786"/>
            <a:ext cx="9704064"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It is important to clean the data, to remove stop words, lemmatize, remove punctuation as well as convert upper case to lower case to ensure the data is read correctly. As well, we intentionally decided to split certain abbreviations such as can’t, don’t, isn’t and other colloquial terms common in reviews so that the data reads cannot and can’t similarly.</a:t>
            </a:r>
          </a:p>
        </p:txBody>
      </p:sp>
    </p:spTree>
    <p:extLst>
      <p:ext uri="{BB962C8B-B14F-4D97-AF65-F5344CB8AC3E}">
        <p14:creationId xmlns:p14="http://schemas.microsoft.com/office/powerpoint/2010/main" val="605785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4C56F-0DF4-48C3-3518-58BD477279DF}"/>
              </a:ext>
            </a:extLst>
          </p:cNvPr>
          <p:cNvSpPr>
            <a:spLocks noGrp="1"/>
          </p:cNvSpPr>
          <p:nvPr>
            <p:ph type="title"/>
          </p:nvPr>
        </p:nvSpPr>
        <p:spPr/>
        <p:txBody>
          <a:bodyPr>
            <a:normAutofit/>
          </a:bodyPr>
          <a:lstStyle/>
          <a:p>
            <a:r>
              <a:rPr lang="en-US" sz="2800" b="1" dirty="0">
                <a:latin typeface="ACADEMY ENGRAVED LET PLAIN:1.0" panose="02000000000000000000" pitchFamily="2" charset="0"/>
              </a:rPr>
              <a:t>Sentiment Analysis by using NLP in </a:t>
            </a:r>
            <a:r>
              <a:rPr lang="en-US" sz="2800" b="1" dirty="0" err="1">
                <a:latin typeface="ACADEMY ENGRAVED LET PLAIN:1.0" panose="02000000000000000000" pitchFamily="2" charset="0"/>
              </a:rPr>
              <a:t>Pyspark</a:t>
            </a:r>
            <a:r>
              <a:rPr lang="en-US" sz="2800" b="1" dirty="0">
                <a:latin typeface="ACADEMY ENGRAVED LET PLAIN:1.0" panose="02000000000000000000" pitchFamily="2" charset="0"/>
              </a:rPr>
              <a:t>:</a:t>
            </a:r>
          </a:p>
        </p:txBody>
      </p:sp>
      <p:pic>
        <p:nvPicPr>
          <p:cNvPr id="5" name="Content Placeholder 4">
            <a:extLst>
              <a:ext uri="{FF2B5EF4-FFF2-40B4-BE49-F238E27FC236}">
                <a16:creationId xmlns:a16="http://schemas.microsoft.com/office/drawing/2014/main" id="{93D465D0-F3D3-B453-0898-E3D73CB481E8}"/>
              </a:ext>
            </a:extLst>
          </p:cNvPr>
          <p:cNvPicPr>
            <a:picLocks noGrp="1" noChangeAspect="1"/>
          </p:cNvPicPr>
          <p:nvPr>
            <p:ph idx="1"/>
          </p:nvPr>
        </p:nvPicPr>
        <p:blipFill>
          <a:blip r:embed="rId2"/>
          <a:stretch>
            <a:fillRect/>
          </a:stretch>
        </p:blipFill>
        <p:spPr>
          <a:xfrm>
            <a:off x="1244746" y="1739900"/>
            <a:ext cx="6047305" cy="4152900"/>
          </a:xfrm>
        </p:spPr>
      </p:pic>
      <p:sp>
        <p:nvSpPr>
          <p:cNvPr id="8" name="TextBox 7">
            <a:extLst>
              <a:ext uri="{FF2B5EF4-FFF2-40B4-BE49-F238E27FC236}">
                <a16:creationId xmlns:a16="http://schemas.microsoft.com/office/drawing/2014/main" id="{E93B9F16-782B-B098-27DB-C5857C005F4C}"/>
              </a:ext>
            </a:extLst>
          </p:cNvPr>
          <p:cNvSpPr txBox="1"/>
          <p:nvPr/>
        </p:nvSpPr>
        <p:spPr>
          <a:xfrm>
            <a:off x="7755038" y="2237190"/>
            <a:ext cx="3292373"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As we can see here, there are a range of sentiment scores with mostly positive sentiments for each of the listings. There is a significantly positive sentiment associated with the listings</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01126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658C-1C77-32CD-5773-8D116BB2D73D}"/>
              </a:ext>
            </a:extLst>
          </p:cNvPr>
          <p:cNvSpPr>
            <a:spLocks noGrp="1"/>
          </p:cNvSpPr>
          <p:nvPr>
            <p:ph type="title"/>
          </p:nvPr>
        </p:nvSpPr>
        <p:spPr>
          <a:xfrm>
            <a:off x="1141412" y="1"/>
            <a:ext cx="9905998" cy="1323568"/>
          </a:xfrm>
        </p:spPr>
        <p:txBody>
          <a:bodyPr>
            <a:normAutofit/>
          </a:bodyPr>
          <a:lstStyle/>
          <a:p>
            <a:r>
              <a:rPr lang="en-US" sz="3200" dirty="0">
                <a:latin typeface="ACADEMY ENGRAVED LET PLAIN:1.0" panose="02000000000000000000" pitchFamily="2" charset="0"/>
                <a:cs typeface="Times New Roman" panose="02020603050405020304" pitchFamily="18" charset="0"/>
              </a:rPr>
              <a:t>Visualizations with DATA</a:t>
            </a:r>
          </a:p>
        </p:txBody>
      </p:sp>
      <p:pic>
        <p:nvPicPr>
          <p:cNvPr id="5" name="Content Placeholder 4">
            <a:extLst>
              <a:ext uri="{FF2B5EF4-FFF2-40B4-BE49-F238E27FC236}">
                <a16:creationId xmlns:a16="http://schemas.microsoft.com/office/drawing/2014/main" id="{1D007574-6612-7D7C-B001-6598EE1D5AEF}"/>
              </a:ext>
            </a:extLst>
          </p:cNvPr>
          <p:cNvPicPr>
            <a:picLocks noGrp="1" noChangeAspect="1"/>
          </p:cNvPicPr>
          <p:nvPr>
            <p:ph idx="1"/>
          </p:nvPr>
        </p:nvPicPr>
        <p:blipFill rotWithShape="1">
          <a:blip r:embed="rId3"/>
          <a:srcRect t="10219" r="51562"/>
          <a:stretch/>
        </p:blipFill>
        <p:spPr>
          <a:xfrm>
            <a:off x="1377066" y="1497118"/>
            <a:ext cx="2872906" cy="2995355"/>
          </a:xfrm>
        </p:spPr>
      </p:pic>
      <p:sp>
        <p:nvSpPr>
          <p:cNvPr id="10" name="TextBox 9">
            <a:extLst>
              <a:ext uri="{FF2B5EF4-FFF2-40B4-BE49-F238E27FC236}">
                <a16:creationId xmlns:a16="http://schemas.microsoft.com/office/drawing/2014/main" id="{11F0ADBF-9257-5BE3-7C7E-EB9563383B43}"/>
              </a:ext>
            </a:extLst>
          </p:cNvPr>
          <p:cNvSpPr txBox="1"/>
          <p:nvPr/>
        </p:nvSpPr>
        <p:spPr>
          <a:xfrm>
            <a:off x="1141412" y="4982079"/>
            <a:ext cx="10089712"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 can see here on the left for the sentiments that there is significant variation within positive sentiment scores when we do a plot of date vs sentiment score.  Which means some people are really excited about the accommodations and others perhaps less as. When we no check this rend over 2014 and 2015, we see there there is more noise and variation with even negative sentiments showing up in 2014. That is of interest and future research could explore specific dates of negative sentiments and why that is the case. Over 2015 we see more such blips which suggests the listings have extreme reviews and suggestions. </a:t>
            </a:r>
          </a:p>
        </p:txBody>
      </p:sp>
      <p:pic>
        <p:nvPicPr>
          <p:cNvPr id="12" name="Picture 11">
            <a:extLst>
              <a:ext uri="{FF2B5EF4-FFF2-40B4-BE49-F238E27FC236}">
                <a16:creationId xmlns:a16="http://schemas.microsoft.com/office/drawing/2014/main" id="{46E249EA-C816-654F-4A4D-484590CDD86A}"/>
              </a:ext>
            </a:extLst>
          </p:cNvPr>
          <p:cNvPicPr>
            <a:picLocks noChangeAspect="1"/>
          </p:cNvPicPr>
          <p:nvPr/>
        </p:nvPicPr>
        <p:blipFill rotWithShape="1">
          <a:blip r:embed="rId4"/>
          <a:srcRect l="1842" t="18485" r="58161" b="2926"/>
          <a:stretch/>
        </p:blipFill>
        <p:spPr>
          <a:xfrm>
            <a:off x="8351301" y="1512637"/>
            <a:ext cx="2696109" cy="2979836"/>
          </a:xfrm>
          <a:prstGeom prst="rect">
            <a:avLst/>
          </a:prstGeom>
        </p:spPr>
      </p:pic>
      <p:pic>
        <p:nvPicPr>
          <p:cNvPr id="14" name="Picture 13">
            <a:extLst>
              <a:ext uri="{FF2B5EF4-FFF2-40B4-BE49-F238E27FC236}">
                <a16:creationId xmlns:a16="http://schemas.microsoft.com/office/drawing/2014/main" id="{957AF6FF-BD9C-AF89-3987-8EA68ED443F0}"/>
              </a:ext>
            </a:extLst>
          </p:cNvPr>
          <p:cNvPicPr>
            <a:picLocks noChangeAspect="1"/>
          </p:cNvPicPr>
          <p:nvPr/>
        </p:nvPicPr>
        <p:blipFill rotWithShape="1">
          <a:blip r:embed="rId5"/>
          <a:srcRect l="469" t="9520" r="57426"/>
          <a:stretch/>
        </p:blipFill>
        <p:spPr>
          <a:xfrm>
            <a:off x="4788553" y="996741"/>
            <a:ext cx="3153477" cy="3811789"/>
          </a:xfrm>
          <a:prstGeom prst="rect">
            <a:avLst/>
          </a:prstGeom>
        </p:spPr>
      </p:pic>
    </p:spTree>
    <p:extLst>
      <p:ext uri="{BB962C8B-B14F-4D97-AF65-F5344CB8AC3E}">
        <p14:creationId xmlns:p14="http://schemas.microsoft.com/office/powerpoint/2010/main" val="3479323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74E1-7BF9-31F6-4828-E815246D8FDD}"/>
              </a:ext>
            </a:extLst>
          </p:cNvPr>
          <p:cNvSpPr>
            <a:spLocks noGrp="1"/>
          </p:cNvSpPr>
          <p:nvPr>
            <p:ph type="title"/>
          </p:nvPr>
        </p:nvSpPr>
        <p:spPr/>
        <p:txBody>
          <a:bodyPr/>
          <a:lstStyle/>
          <a:p>
            <a:pPr algn="ctr"/>
            <a:r>
              <a:rPr lang="en-US" dirty="0"/>
              <a:t>  </a:t>
            </a:r>
            <a:r>
              <a:rPr lang="en-US" sz="4800" dirty="0">
                <a:latin typeface="ACADEMY ENGRAVED LET PLAIN:1.0" panose="02000000000000000000" pitchFamily="2" charset="0"/>
              </a:rPr>
              <a:t>THANK YOU!</a:t>
            </a:r>
          </a:p>
        </p:txBody>
      </p:sp>
      <p:pic>
        <p:nvPicPr>
          <p:cNvPr id="1026" name="Picture 2" descr="What is Big Data | Introduction and Application Of Big data">
            <a:extLst>
              <a:ext uri="{FF2B5EF4-FFF2-40B4-BE49-F238E27FC236}">
                <a16:creationId xmlns:a16="http://schemas.microsoft.com/office/drawing/2014/main" id="{E3CFDF86-4AA0-C4CE-7EDC-2AB4C1E7D12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2106"/>
          <a:stretch/>
        </p:blipFill>
        <p:spPr bwMode="auto">
          <a:xfrm>
            <a:off x="1567656" y="2260600"/>
            <a:ext cx="9053511" cy="3762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003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63FB2-D47A-3DDC-C6CC-C1284757F924}"/>
              </a:ext>
            </a:extLst>
          </p:cNvPr>
          <p:cNvSpPr>
            <a:spLocks noGrp="1"/>
          </p:cNvSpPr>
          <p:nvPr>
            <p:ph type="title"/>
          </p:nvPr>
        </p:nvSpPr>
        <p:spPr/>
        <p:txBody>
          <a:bodyPr/>
          <a:lstStyle/>
          <a:p>
            <a:r>
              <a:rPr lang="en-US" b="1" dirty="0" err="1">
                <a:latin typeface="ACADEMY ENGRAVED LET PLAIN:1.0" panose="02000000000000000000" pitchFamily="2" charset="0"/>
              </a:rPr>
              <a:t>PySpark</a:t>
            </a:r>
            <a:r>
              <a:rPr lang="en-US" b="1" dirty="0">
                <a:latin typeface="ACADEMY ENGRAVED LET PLAIN:1.0" panose="02000000000000000000" pitchFamily="2" charset="0"/>
              </a:rPr>
              <a:t> modules</a:t>
            </a:r>
            <a:br>
              <a:rPr lang="en-US" b="1" i="0" dirty="0">
                <a:solidFill>
                  <a:srgbClr val="1E73BE"/>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33CA651F-BCDB-545F-7764-E7C90B5FF349}"/>
              </a:ext>
            </a:extLst>
          </p:cNvPr>
          <p:cNvSpPr>
            <a:spLocks noGrp="1"/>
          </p:cNvSpPr>
          <p:nvPr>
            <p:ph idx="1"/>
          </p:nvPr>
        </p:nvSpPr>
        <p:spPr/>
        <p:txBody>
          <a:bodyPr/>
          <a:lstStyle/>
          <a:p>
            <a:pPr algn="l" fontAlgn="base">
              <a:buFont typeface="Arial" panose="020B0604020202020204" pitchFamily="34" charset="0"/>
              <a:buChar char="•"/>
            </a:pPr>
            <a:r>
              <a:rPr lang="en-US" b="0" i="0" dirty="0" err="1">
                <a:effectLst/>
                <a:latin typeface="Times New Roman" panose="02020603050405020304" pitchFamily="18" charset="0"/>
                <a:cs typeface="Times New Roman" panose="02020603050405020304" pitchFamily="18" charset="0"/>
              </a:rPr>
              <a:t>PySpark</a:t>
            </a:r>
            <a:r>
              <a:rPr lang="en-US" b="0" i="0" dirty="0">
                <a:effectLst/>
                <a:latin typeface="Times New Roman" panose="02020603050405020304" pitchFamily="18" charset="0"/>
                <a:cs typeface="Times New Roman" panose="02020603050405020304" pitchFamily="18" charset="0"/>
              </a:rPr>
              <a:t> RDD (</a:t>
            </a:r>
            <a:r>
              <a:rPr lang="en-US"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pyspark.RDD</a:t>
            </a:r>
            <a:r>
              <a:rPr lang="en-US" b="0" i="0" dirty="0">
                <a:effectLst/>
                <a:latin typeface="Times New Roman" panose="02020603050405020304" pitchFamily="18" charset="0"/>
                <a:cs typeface="Times New Roman" panose="02020603050405020304" pitchFamily="18" charset="0"/>
              </a:rPr>
              <a:t>)</a:t>
            </a:r>
          </a:p>
          <a:p>
            <a:pPr algn="l" fontAlgn="base">
              <a:buFont typeface="Arial" panose="020B0604020202020204" pitchFamily="34" charset="0"/>
              <a:buChar char="•"/>
            </a:pPr>
            <a:r>
              <a:rPr lang="en-US" b="0" i="0" dirty="0" err="1">
                <a:effectLst/>
                <a:latin typeface="Times New Roman" panose="02020603050405020304" pitchFamily="18" charset="0"/>
                <a:cs typeface="Times New Roman" panose="02020603050405020304" pitchFamily="18" charset="0"/>
              </a:rPr>
              <a:t>PySpark</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DataFrame</a:t>
            </a:r>
            <a:r>
              <a:rPr lang="en-US" b="0" i="0" dirty="0">
                <a:effectLst/>
                <a:latin typeface="Times New Roman" panose="02020603050405020304" pitchFamily="18" charset="0"/>
                <a:cs typeface="Times New Roman" panose="02020603050405020304" pitchFamily="18" charset="0"/>
              </a:rPr>
              <a:t> and SQL (</a:t>
            </a:r>
            <a:r>
              <a:rPr lang="en-US" b="0" i="0" u="sng"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pyspark.sql</a:t>
            </a:r>
            <a:r>
              <a:rPr lang="en-US" b="0" i="0" dirty="0">
                <a:effectLst/>
                <a:latin typeface="Times New Roman" panose="02020603050405020304" pitchFamily="18" charset="0"/>
                <a:cs typeface="Times New Roman" panose="02020603050405020304" pitchFamily="18" charset="0"/>
              </a:rPr>
              <a:t>)</a:t>
            </a:r>
          </a:p>
          <a:p>
            <a:pPr algn="l" fontAlgn="base">
              <a:buFont typeface="Arial" panose="020B0604020202020204" pitchFamily="34" charset="0"/>
              <a:buChar char="•"/>
            </a:pPr>
            <a:r>
              <a:rPr lang="en-US" b="0" i="0" dirty="0" err="1">
                <a:effectLst/>
                <a:latin typeface="Times New Roman" panose="02020603050405020304" pitchFamily="18" charset="0"/>
                <a:cs typeface="Times New Roman" panose="02020603050405020304" pitchFamily="18" charset="0"/>
              </a:rPr>
              <a:t>PySpark</a:t>
            </a:r>
            <a:r>
              <a:rPr lang="en-US" b="0" i="0" dirty="0">
                <a:effectLst/>
                <a:latin typeface="Times New Roman" panose="02020603050405020304" pitchFamily="18" charset="0"/>
                <a:cs typeface="Times New Roman" panose="02020603050405020304" pitchFamily="18" charset="0"/>
              </a:rPr>
              <a:t> Streaming (</a:t>
            </a:r>
            <a:r>
              <a:rPr lang="en-US" b="0" i="0" u="sng"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pyspark.streaming</a:t>
            </a:r>
            <a:r>
              <a:rPr lang="en-US" b="0" i="0" dirty="0">
                <a:effectLst/>
                <a:latin typeface="Times New Roman" panose="02020603050405020304" pitchFamily="18" charset="0"/>
                <a:cs typeface="Times New Roman" panose="02020603050405020304" pitchFamily="18" charset="0"/>
              </a:rPr>
              <a:t>)</a:t>
            </a:r>
          </a:p>
          <a:p>
            <a:pPr algn="l" fontAlgn="base">
              <a:buFont typeface="Arial" panose="020B0604020202020204" pitchFamily="34" charset="0"/>
              <a:buChar char="•"/>
            </a:pPr>
            <a:r>
              <a:rPr lang="en-US" b="0" i="0" dirty="0" err="1">
                <a:effectLst/>
                <a:latin typeface="Times New Roman" panose="02020603050405020304" pitchFamily="18" charset="0"/>
                <a:cs typeface="Times New Roman" panose="02020603050405020304" pitchFamily="18" charset="0"/>
              </a:rPr>
              <a:t>PySpark</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MLib</a:t>
            </a:r>
            <a:r>
              <a:rPr lang="en-US" b="0" i="0" dirty="0">
                <a:effectLst/>
                <a:latin typeface="Times New Roman" panose="02020603050405020304" pitchFamily="18" charset="0"/>
                <a:cs typeface="Times New Roman" panose="02020603050405020304" pitchFamily="18" charset="0"/>
              </a:rPr>
              <a:t> (</a:t>
            </a:r>
            <a:r>
              <a:rPr lang="en-US" b="0" i="0" u="sng"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pyspark.ml</a:t>
            </a:r>
            <a:r>
              <a:rPr lang="en-US" b="0" i="0" dirty="0">
                <a:effectLst/>
                <a:latin typeface="Times New Roman" panose="02020603050405020304" pitchFamily="18" charset="0"/>
                <a:cs typeface="Times New Roman" panose="02020603050405020304" pitchFamily="18" charset="0"/>
              </a:rPr>
              <a:t>, </a:t>
            </a:r>
            <a:r>
              <a:rPr lang="en-US" b="0" i="0" u="sng"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pyspark.mllib</a:t>
            </a:r>
            <a:r>
              <a:rPr lang="en-US" b="0" i="0" dirty="0">
                <a:effectLst/>
                <a:latin typeface="Times New Roman" panose="02020603050405020304" pitchFamily="18" charset="0"/>
                <a:cs typeface="Times New Roman" panose="02020603050405020304" pitchFamily="18" charset="0"/>
              </a:rPr>
              <a:t>)</a:t>
            </a:r>
          </a:p>
          <a:p>
            <a:pPr algn="l" fontAlgn="base">
              <a:buFont typeface="Arial" panose="020B0604020202020204" pitchFamily="34" charset="0"/>
              <a:buChar char="•"/>
            </a:pPr>
            <a:r>
              <a:rPr lang="en-US" b="0" i="0" dirty="0" err="1">
                <a:effectLst/>
                <a:latin typeface="Times New Roman" panose="02020603050405020304" pitchFamily="18" charset="0"/>
                <a:cs typeface="Times New Roman" panose="02020603050405020304" pitchFamily="18" charset="0"/>
              </a:rPr>
              <a:t>PySpark</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GraphFrames</a:t>
            </a:r>
            <a:r>
              <a:rPr lang="en-US" b="0" i="0" dirty="0">
                <a:effectLst/>
                <a:latin typeface="Times New Roman" panose="02020603050405020304" pitchFamily="18" charset="0"/>
                <a:cs typeface="Times New Roman" panose="02020603050405020304" pitchFamily="18" charset="0"/>
              </a:rPr>
              <a:t> (</a:t>
            </a:r>
            <a:r>
              <a:rPr lang="en-US" b="0" i="0" u="sng" dirty="0">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GraphFrames</a:t>
            </a:r>
            <a:r>
              <a:rPr lang="en-US" b="0" i="0" dirty="0">
                <a:effectLst/>
                <a:latin typeface="Times New Roman" panose="02020603050405020304" pitchFamily="18" charset="0"/>
                <a:cs typeface="Times New Roman" panose="02020603050405020304" pitchFamily="18" charset="0"/>
              </a:rPr>
              <a:t>)</a:t>
            </a:r>
          </a:p>
          <a:p>
            <a:pPr algn="l" fontAlgn="base">
              <a:buFont typeface="Arial" panose="020B0604020202020204" pitchFamily="34" charset="0"/>
              <a:buChar char="•"/>
            </a:pPr>
            <a:r>
              <a:rPr lang="en-US" b="0" i="0" dirty="0" err="1">
                <a:effectLst/>
                <a:latin typeface="Times New Roman" panose="02020603050405020304" pitchFamily="18" charset="0"/>
                <a:cs typeface="Times New Roman" panose="02020603050405020304" pitchFamily="18" charset="0"/>
              </a:rPr>
              <a:t>PySpark</a:t>
            </a:r>
            <a:r>
              <a:rPr lang="en-US" b="0" i="0" dirty="0">
                <a:effectLst/>
                <a:latin typeface="Times New Roman" panose="02020603050405020304" pitchFamily="18" charset="0"/>
                <a:cs typeface="Times New Roman" panose="02020603050405020304" pitchFamily="18" charset="0"/>
              </a:rPr>
              <a:t> Resource (</a:t>
            </a:r>
            <a:r>
              <a:rPr lang="en-US" b="0" i="0" u="sng" dirty="0">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pyspark.resource</a:t>
            </a:r>
            <a:r>
              <a:rPr lang="en-US" b="0" i="0" dirty="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4861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19C37-8CFF-1745-385B-E986BBD37DA6}"/>
              </a:ext>
            </a:extLst>
          </p:cNvPr>
          <p:cNvSpPr>
            <a:spLocks noGrp="1"/>
          </p:cNvSpPr>
          <p:nvPr>
            <p:ph type="title"/>
          </p:nvPr>
        </p:nvSpPr>
        <p:spPr/>
        <p:txBody>
          <a:bodyPr>
            <a:normAutofit/>
          </a:bodyPr>
          <a:lstStyle/>
          <a:p>
            <a:r>
              <a:rPr lang="en-US" sz="3200" b="1" dirty="0">
                <a:latin typeface="ACADEMY ENGRAVED LET PLAIN:1.0" panose="02000000000000000000" pitchFamily="2" charset="0"/>
              </a:rPr>
              <a:t>WHY PYSPARK ?</a:t>
            </a:r>
          </a:p>
        </p:txBody>
      </p:sp>
      <p:sp>
        <p:nvSpPr>
          <p:cNvPr id="3" name="Content Placeholder 2">
            <a:extLst>
              <a:ext uri="{FF2B5EF4-FFF2-40B4-BE49-F238E27FC236}">
                <a16:creationId xmlns:a16="http://schemas.microsoft.com/office/drawing/2014/main" id="{948100DD-E8F6-E059-BB0D-7B8E30CD414A}"/>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In memory computation with Spark </a:t>
            </a:r>
          </a:p>
          <a:p>
            <a:r>
              <a:rPr lang="en-US" dirty="0">
                <a:latin typeface="Times New Roman" panose="02020603050405020304" pitchFamily="18" charset="0"/>
                <a:ea typeface="Calibri" panose="020F0502020204030204" pitchFamily="34" charset="0"/>
                <a:cs typeface="Times New Roman" panose="02020603050405020304" pitchFamily="18" charset="0"/>
              </a:rPr>
              <a:t>Swift Processing </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Dynamic in nature </a:t>
            </a:r>
          </a:p>
          <a:p>
            <a:r>
              <a:rPr lang="en-US" dirty="0">
                <a:latin typeface="Times New Roman" panose="02020603050405020304" pitchFamily="18" charset="0"/>
                <a:ea typeface="Calibri" panose="020F0502020204030204" pitchFamily="34" charset="0"/>
                <a:cs typeface="Times New Roman" panose="02020603050405020304" pitchFamily="18" charset="0"/>
              </a:rPr>
              <a:t>Fault tolerance in spark </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Real time stream processing </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2599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E377A-DB84-8175-C84F-AF934B8B9CFC}"/>
              </a:ext>
            </a:extLst>
          </p:cNvPr>
          <p:cNvSpPr>
            <a:spLocks noGrp="1"/>
          </p:cNvSpPr>
          <p:nvPr>
            <p:ph type="title"/>
          </p:nvPr>
        </p:nvSpPr>
        <p:spPr/>
        <p:txBody>
          <a:bodyPr/>
          <a:lstStyle/>
          <a:p>
            <a:r>
              <a:rPr lang="en-US" dirty="0">
                <a:latin typeface="ACADEMY ENGRAVED LET PLAIN:1.0" panose="02000000000000000000" pitchFamily="2" charset="0"/>
              </a:rPr>
              <a:t>Project description :</a:t>
            </a:r>
          </a:p>
        </p:txBody>
      </p:sp>
      <p:sp>
        <p:nvSpPr>
          <p:cNvPr id="3" name="Content Placeholder 2">
            <a:extLst>
              <a:ext uri="{FF2B5EF4-FFF2-40B4-BE49-F238E27FC236}">
                <a16:creationId xmlns:a16="http://schemas.microsoft.com/office/drawing/2014/main" id="{7FC7D321-25B4-984A-36B6-E0BB73A184A8}"/>
              </a:ext>
            </a:extLst>
          </p:cNvPr>
          <p:cNvSpPr>
            <a:spLocks noGrp="1"/>
          </p:cNvSpPr>
          <p:nvPr>
            <p:ph idx="1"/>
          </p:nvPr>
        </p:nvSpPr>
        <p:spPr>
          <a:xfrm>
            <a:off x="1141412" y="1983269"/>
            <a:ext cx="9905999" cy="4366016"/>
          </a:xfrm>
        </p:spPr>
        <p:txBody>
          <a:bodyPr>
            <a:noAutofit/>
          </a:bodyPr>
          <a:lstStyle/>
          <a:p>
            <a:r>
              <a:rPr lang="en-US" sz="2000" dirty="0">
                <a:latin typeface="Times New Roman" panose="02020603050405020304" pitchFamily="18" charset="0"/>
                <a:cs typeface="Times New Roman" panose="02020603050405020304" pitchFamily="18" charset="0"/>
              </a:rPr>
              <a:t>The purpose of our project is using customer review data of Airbnb and apply sentiment analysis to predict customer behavior.</a:t>
            </a:r>
          </a:p>
          <a:p>
            <a:pPr marL="0" indent="0">
              <a:buNone/>
            </a:pPr>
            <a:r>
              <a:rPr lang="en-US" sz="2000" dirty="0">
                <a:latin typeface="Times New Roman" panose="02020603050405020304" pitchFamily="18" charset="0"/>
                <a:cs typeface="Times New Roman" panose="02020603050405020304" pitchFamily="18" charset="0"/>
              </a:rPr>
              <a:t>    WHAT IS SENTIMENT ANALYSIS ?</a:t>
            </a:r>
          </a:p>
          <a:p>
            <a:r>
              <a:rPr lang="en-US" sz="2000" dirty="0">
                <a:latin typeface="Times New Roman" panose="02020603050405020304" pitchFamily="18" charset="0"/>
                <a:cs typeface="Times New Roman" panose="02020603050405020304" pitchFamily="18" charset="0"/>
              </a:rPr>
              <a:t>Sentiment analysis using pandas API on Spark is also referred to as opinion mining, is an approach to natural language processing (NLP) that identifies the emotional tone behind a body of text. </a:t>
            </a:r>
          </a:p>
          <a:p>
            <a:r>
              <a:rPr lang="en-US" sz="2000" dirty="0">
                <a:latin typeface="Times New Roman" panose="02020603050405020304" pitchFamily="18" charset="0"/>
                <a:cs typeface="Times New Roman" panose="02020603050405020304" pitchFamily="18" charset="0"/>
              </a:rPr>
              <a:t>We concluded that most of the sentiments will be positive with an upward trend over time for the accommodation. As time moves forward, so will the overall sentiment of customers staying there increase and become positive. </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470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9E5F-0BFD-FAB5-2F50-94882E547CAC}"/>
              </a:ext>
            </a:extLst>
          </p:cNvPr>
          <p:cNvSpPr>
            <a:spLocks noGrp="1"/>
          </p:cNvSpPr>
          <p:nvPr>
            <p:ph type="title"/>
          </p:nvPr>
        </p:nvSpPr>
        <p:spPr>
          <a:xfrm>
            <a:off x="1141413" y="618518"/>
            <a:ext cx="9905998" cy="1478570"/>
          </a:xfrm>
        </p:spPr>
        <p:txBody>
          <a:bodyPr>
            <a:normAutofit/>
          </a:bodyPr>
          <a:lstStyle/>
          <a:p>
            <a:r>
              <a:rPr lang="en-US" sz="4000" b="1" dirty="0">
                <a:latin typeface="ACADEMY ENGRAVED LET PLAIN:1.0" panose="02000000000000000000" pitchFamily="2" charset="0"/>
              </a:rPr>
              <a:t>Code flow :</a:t>
            </a:r>
          </a:p>
        </p:txBody>
      </p:sp>
      <p:sp>
        <p:nvSpPr>
          <p:cNvPr id="3" name="Content Placeholder 2">
            <a:extLst>
              <a:ext uri="{FF2B5EF4-FFF2-40B4-BE49-F238E27FC236}">
                <a16:creationId xmlns:a16="http://schemas.microsoft.com/office/drawing/2014/main" id="{529940C6-346C-C5AC-4084-23B5050CDAA5}"/>
              </a:ext>
            </a:extLst>
          </p:cNvPr>
          <p:cNvSpPr>
            <a:spLocks noGrp="1"/>
          </p:cNvSpPr>
          <p:nvPr>
            <p:ph idx="1"/>
          </p:nvPr>
        </p:nvSpPr>
        <p:spPr>
          <a:xfrm>
            <a:off x="1119947" y="1658143"/>
            <a:ext cx="9905999" cy="3541714"/>
          </a:xfrm>
        </p:spPr>
        <p:txBody>
          <a:bodyPr>
            <a:noAutofit/>
          </a:bodyPr>
          <a:lstStyle/>
          <a:p>
            <a:r>
              <a:rPr lang="en-US" dirty="0">
                <a:latin typeface="Times New Roman" panose="02020603050405020304" pitchFamily="18" charset="0"/>
                <a:cs typeface="Times New Roman" panose="02020603050405020304" pitchFamily="18" charset="0"/>
              </a:rPr>
              <a:t>Connect to Google Collab </a:t>
            </a:r>
          </a:p>
          <a:p>
            <a:r>
              <a:rPr lang="en-US" dirty="0">
                <a:latin typeface="Times New Roman" panose="02020603050405020304" pitchFamily="18" charset="0"/>
                <a:cs typeface="Times New Roman" panose="02020603050405020304" pitchFamily="18" charset="0"/>
              </a:rPr>
              <a:t>Install </a:t>
            </a:r>
            <a:r>
              <a:rPr lang="en-US" dirty="0" err="1">
                <a:latin typeface="Times New Roman" panose="02020603050405020304" pitchFamily="18" charset="0"/>
                <a:cs typeface="Times New Roman" panose="02020603050405020304" pitchFamily="18" charset="0"/>
              </a:rPr>
              <a:t>PySpark</a:t>
            </a:r>
            <a:r>
              <a:rPr lang="en-US" dirty="0">
                <a:latin typeface="Times New Roman" panose="02020603050405020304" pitchFamily="18" charset="0"/>
                <a:cs typeface="Times New Roman" panose="02020603050405020304" pitchFamily="18" charset="0"/>
              </a:rPr>
              <a:t> on Google Collab .</a:t>
            </a:r>
          </a:p>
          <a:p>
            <a:r>
              <a:rPr lang="en-US" dirty="0">
                <a:latin typeface="Times New Roman" panose="02020603050405020304" pitchFamily="18" charset="0"/>
                <a:cs typeface="Times New Roman" panose="02020603050405020304" pitchFamily="18" charset="0"/>
              </a:rPr>
              <a:t>Load Dataset </a:t>
            </a:r>
          </a:p>
          <a:p>
            <a:r>
              <a:rPr lang="en-US" dirty="0">
                <a:latin typeface="Times New Roman" panose="02020603050405020304" pitchFamily="18" charset="0"/>
                <a:cs typeface="Times New Roman" panose="02020603050405020304" pitchFamily="18" charset="0"/>
              </a:rPr>
              <a:t>Importing libraries and packages</a:t>
            </a:r>
          </a:p>
          <a:p>
            <a:r>
              <a:rPr lang="en-US" dirty="0">
                <a:latin typeface="Times New Roman" panose="02020603050405020304" pitchFamily="18" charset="0"/>
                <a:cs typeface="Times New Roman" panose="02020603050405020304" pitchFamily="18" charset="0"/>
              </a:rPr>
              <a:t>Create Spark object </a:t>
            </a:r>
          </a:p>
          <a:p>
            <a:r>
              <a:rPr lang="en-US" dirty="0">
                <a:latin typeface="Times New Roman" panose="02020603050405020304" pitchFamily="18" charset="0"/>
                <a:cs typeface="Times New Roman" panose="02020603050405020304" pitchFamily="18" charset="0"/>
              </a:rPr>
              <a:t>Pre-processing Data.</a:t>
            </a:r>
          </a:p>
          <a:p>
            <a:r>
              <a:rPr lang="en-US" dirty="0">
                <a:latin typeface="Times New Roman" panose="02020603050405020304" pitchFamily="18" charset="0"/>
                <a:cs typeface="Times New Roman" panose="02020603050405020304" pitchFamily="18" charset="0"/>
              </a:rPr>
              <a:t>Sentiments Analysis.</a:t>
            </a:r>
          </a:p>
          <a:p>
            <a:r>
              <a:rPr lang="en-US" dirty="0">
                <a:latin typeface="Times New Roman" panose="02020603050405020304" pitchFamily="18" charset="0"/>
                <a:cs typeface="Times New Roman" panose="02020603050405020304" pitchFamily="18" charset="0"/>
              </a:rPr>
              <a:t>Predictions.</a:t>
            </a:r>
          </a:p>
        </p:txBody>
      </p:sp>
    </p:spTree>
    <p:extLst>
      <p:ext uri="{BB962C8B-B14F-4D97-AF65-F5344CB8AC3E}">
        <p14:creationId xmlns:p14="http://schemas.microsoft.com/office/powerpoint/2010/main" val="149520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AC87-6207-7C2A-3FD1-ADD7DC3BDBEE}"/>
              </a:ext>
            </a:extLst>
          </p:cNvPr>
          <p:cNvSpPr>
            <a:spLocks noGrp="1"/>
          </p:cNvSpPr>
          <p:nvPr>
            <p:ph type="title"/>
          </p:nvPr>
        </p:nvSpPr>
        <p:spPr>
          <a:xfrm>
            <a:off x="1067483" y="491197"/>
            <a:ext cx="9905998" cy="1478570"/>
          </a:xfrm>
        </p:spPr>
        <p:txBody>
          <a:bodyPr>
            <a:normAutofit/>
          </a:bodyPr>
          <a:lstStyle/>
          <a:p>
            <a:r>
              <a:rPr lang="en-US" sz="4000" b="0" i="0" dirty="0">
                <a:effectLst/>
                <a:latin typeface="ACADEMY ENGRAVED LET PLAIN:1.0" panose="02000000000000000000" pitchFamily="2" charset="0"/>
                <a:cs typeface="Times New Roman" panose="02020603050405020304" pitchFamily="18" charset="0"/>
              </a:rPr>
              <a:t>apply sentiment score</a:t>
            </a:r>
            <a:endParaRPr lang="en-US" sz="4000" dirty="0">
              <a:latin typeface="ACADEMY ENGRAVED LET PLAIN:1.0" panose="02000000000000000000" pitchFamily="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A14697-8C65-9D8B-B369-654CB85FD941}"/>
              </a:ext>
            </a:extLst>
          </p:cNvPr>
          <p:cNvSpPr>
            <a:spLocks noGrp="1"/>
          </p:cNvSpPr>
          <p:nvPr>
            <p:ph idx="1"/>
          </p:nvPr>
        </p:nvSpPr>
        <p:spPr/>
        <p:txBody>
          <a:bodyPr>
            <a:normAutofit/>
          </a:bodyPr>
          <a:lstStyle/>
          <a:p>
            <a:r>
              <a:rPr lang="en-US" b="1" i="0" dirty="0" err="1">
                <a:effectLst/>
                <a:latin typeface="Times New Roman" panose="02020603050405020304" pitchFamily="18" charset="0"/>
                <a:cs typeface="Times New Roman" panose="02020603050405020304" pitchFamily="18" charset="0"/>
              </a:rPr>
              <a:t>Textblob</a:t>
            </a:r>
            <a:r>
              <a:rPr lang="en-US" b="0" i="0" dirty="0">
                <a:effectLst/>
                <a:latin typeface="Times New Roman" panose="02020603050405020304" pitchFamily="18" charset="0"/>
                <a:cs typeface="Times New Roman" panose="02020603050405020304" pitchFamily="18" charset="0"/>
              </a:rPr>
              <a:t> is a sentiment analysis library in Python. It can calculate the sentiment score from a method called </a:t>
            </a:r>
            <a:r>
              <a:rPr lang="en-US" b="0" i="0" dirty="0" err="1">
                <a:effectLst/>
                <a:latin typeface="Times New Roman" panose="02020603050405020304" pitchFamily="18" charset="0"/>
                <a:cs typeface="Times New Roman" panose="02020603050405020304" pitchFamily="18" charset="0"/>
              </a:rPr>
              <a:t>sentiment.polarity</a:t>
            </a:r>
            <a:r>
              <a:rPr lang="en-US" b="0" i="0" dirty="0">
                <a:effectLst/>
                <a:latin typeface="Times New Roman" panose="02020603050405020304" pitchFamily="18" charset="0"/>
                <a:cs typeface="Times New Roman" panose="02020603050405020304" pitchFamily="18" charset="0"/>
              </a:rPr>
              <a:t> that is scored from -1 (very nega</a:t>
            </a:r>
            <a:r>
              <a:rPr lang="en-US" dirty="0">
                <a:latin typeface="Times New Roman" panose="02020603050405020304" pitchFamily="18" charset="0"/>
                <a:cs typeface="Times New Roman" panose="02020603050405020304" pitchFamily="18" charset="0"/>
              </a:rPr>
              <a:t>tiv</a:t>
            </a:r>
            <a:r>
              <a:rPr lang="en-US" b="0" i="0" dirty="0">
                <a:effectLst/>
                <a:latin typeface="Times New Roman" panose="02020603050405020304" pitchFamily="18" charset="0"/>
                <a:cs typeface="Times New Roman" panose="02020603050405020304" pitchFamily="18" charset="0"/>
              </a:rPr>
              <a:t>e) to +1 (very positive) with 0 being neutral. </a:t>
            </a:r>
          </a:p>
          <a:p>
            <a:r>
              <a:rPr lang="en-US" dirty="0" err="1">
                <a:latin typeface="Times New Roman" panose="02020603050405020304" pitchFamily="18" charset="0"/>
                <a:cs typeface="Times New Roman" panose="02020603050405020304" pitchFamily="18" charset="0"/>
              </a:rPr>
              <a:t>Textblob</a:t>
            </a:r>
            <a:r>
              <a:rPr lang="en-US" dirty="0">
                <a:latin typeface="Times New Roman" panose="02020603050405020304" pitchFamily="18" charset="0"/>
                <a:cs typeface="Times New Roman" panose="02020603050405020304" pitchFamily="18" charset="0"/>
              </a:rPr>
              <a:t> is imported and a function called </a:t>
            </a:r>
            <a:r>
              <a:rPr lang="en-US" dirty="0" err="1">
                <a:latin typeface="Times New Roman" panose="02020603050405020304" pitchFamily="18" charset="0"/>
                <a:cs typeface="Times New Roman" panose="02020603050405020304" pitchFamily="18" charset="0"/>
              </a:rPr>
              <a:t>sentiment_score</a:t>
            </a:r>
            <a:r>
              <a:rPr lang="en-US" dirty="0">
                <a:latin typeface="Times New Roman" panose="02020603050405020304" pitchFamily="18" charset="0"/>
                <a:cs typeface="Times New Roman" panose="02020603050405020304" pitchFamily="18" charset="0"/>
              </a:rPr>
              <a:t> is applied to the customer feedback column to generate the sentiment polarity of each customer conversation in a new column, also called </a:t>
            </a:r>
            <a:r>
              <a:rPr lang="en-US" dirty="0" err="1">
                <a:latin typeface="Times New Roman" panose="02020603050405020304" pitchFamily="18" charset="0"/>
                <a:cs typeface="Times New Roman" panose="02020603050405020304" pitchFamily="18" charset="0"/>
              </a:rPr>
              <a:t>sentiment_score</a:t>
            </a:r>
            <a:r>
              <a:rPr lang="en-US" b="0" i="0" dirty="0">
                <a:solidFill>
                  <a:srgbClr val="6D737D"/>
                </a:solidFill>
                <a:effectLst/>
                <a:latin typeface="walsheim"/>
              </a:rPr>
              <a:t>.</a:t>
            </a:r>
          </a:p>
          <a:p>
            <a:endParaRPr lang="en-US" dirty="0"/>
          </a:p>
        </p:txBody>
      </p:sp>
    </p:spTree>
    <p:extLst>
      <p:ext uri="{BB962C8B-B14F-4D97-AF65-F5344CB8AC3E}">
        <p14:creationId xmlns:p14="http://schemas.microsoft.com/office/powerpoint/2010/main" val="3603626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7ECFA-EAD6-8D5F-9902-5C0F629FB640}"/>
              </a:ext>
            </a:extLst>
          </p:cNvPr>
          <p:cNvSpPr>
            <a:spLocks noGrp="1"/>
          </p:cNvSpPr>
          <p:nvPr>
            <p:ph type="title"/>
          </p:nvPr>
        </p:nvSpPr>
        <p:spPr>
          <a:xfrm>
            <a:off x="1141413" y="618518"/>
            <a:ext cx="9905998" cy="928481"/>
          </a:xfrm>
        </p:spPr>
        <p:txBody>
          <a:bodyPr>
            <a:normAutofit fontScale="90000"/>
          </a:bodyPr>
          <a:lstStyle/>
          <a:p>
            <a:br>
              <a:rPr lang="en-US" b="0" i="0" dirty="0">
                <a:effectLst/>
                <a:latin typeface="Times New Roman" panose="02020603050405020304" pitchFamily="18" charset="0"/>
                <a:cs typeface="Times New Roman" panose="02020603050405020304" pitchFamily="18" charset="0"/>
              </a:rPr>
            </a:br>
            <a:r>
              <a:rPr lang="en-US" dirty="0">
                <a:latin typeface="ACADEMY ENGRAVED LET PLAIN:1.0" panose="02000000000000000000" pitchFamily="2" charset="0"/>
              </a:rPr>
              <a:t>How to do it...</a:t>
            </a:r>
            <a:br>
              <a:rPr lang="en-US" dirty="0">
                <a:latin typeface="ACADEMY ENGRAVED LET PLAIN:1.0" panose="02000000000000000000" pitchFamily="2"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DE11F11-C155-4B54-235A-0B7CF8F8F30F}"/>
              </a:ext>
            </a:extLst>
          </p:cNvPr>
          <p:cNvSpPr>
            <a:spLocks noGrp="1"/>
          </p:cNvSpPr>
          <p:nvPr>
            <p:ph idx="1"/>
          </p:nvPr>
        </p:nvSpPr>
        <p:spPr>
          <a:xfrm>
            <a:off x="1924843" y="4717929"/>
            <a:ext cx="7522368" cy="933572"/>
          </a:xfrm>
        </p:spPr>
        <p:txBody>
          <a:bodyPr>
            <a:normAutofit lnSpcReduction="10000"/>
          </a:bodyPr>
          <a:lstStyle/>
          <a:p>
            <a:pPr marL="0" indent="0" algn="l">
              <a:buNone/>
            </a:pPr>
            <a:br>
              <a:rPr lang="en-US" b="0" i="0" dirty="0">
                <a:solidFill>
                  <a:srgbClr val="6D737D"/>
                </a:solidFill>
                <a:effectLst/>
                <a:latin typeface="walsheim"/>
              </a:rPr>
            </a:br>
            <a:endParaRPr lang="en-US" b="0" i="0" dirty="0">
              <a:solidFill>
                <a:srgbClr val="6D737D"/>
              </a:solidFill>
              <a:effectLst/>
              <a:latin typeface="walsheim"/>
            </a:endParaRPr>
          </a:p>
          <a:p>
            <a:endParaRPr lang="en-US"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EACB87D5-39D1-0F03-C604-8E431290A4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014" b="29207"/>
          <a:stretch/>
        </p:blipFill>
        <p:spPr bwMode="auto">
          <a:xfrm>
            <a:off x="1270000" y="2965329"/>
            <a:ext cx="10121900" cy="23178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2025D5A-BB22-8697-C108-5E857EA3FA1B}"/>
              </a:ext>
            </a:extLst>
          </p:cNvPr>
          <p:cNvSpPr txBox="1"/>
          <p:nvPr/>
        </p:nvSpPr>
        <p:spPr>
          <a:xfrm>
            <a:off x="1141413" y="2135363"/>
            <a:ext cx="9461500" cy="523220"/>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Create a sentiment function, sentiment_score as below:</a:t>
            </a:r>
          </a:p>
        </p:txBody>
      </p:sp>
    </p:spTree>
    <p:extLst>
      <p:ext uri="{BB962C8B-B14F-4D97-AF65-F5344CB8AC3E}">
        <p14:creationId xmlns:p14="http://schemas.microsoft.com/office/powerpoint/2010/main" val="4030009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239CF9-6BAC-E090-14B1-FB6508F5E73F}"/>
              </a:ext>
            </a:extLst>
          </p:cNvPr>
          <p:cNvSpPr>
            <a:spLocks noGrp="1"/>
          </p:cNvSpPr>
          <p:nvPr>
            <p:ph idx="1"/>
          </p:nvPr>
        </p:nvSpPr>
        <p:spPr>
          <a:xfrm>
            <a:off x="1141412" y="312516"/>
            <a:ext cx="9905999" cy="5478685"/>
          </a:xfrm>
        </p:spPr>
        <p:txBody>
          <a:bodyPr/>
          <a:lstStyle/>
          <a:p>
            <a:r>
              <a:rPr lang="en-US" b="0" i="0" dirty="0">
                <a:effectLst/>
                <a:latin typeface="walsheim"/>
              </a:rPr>
              <a:t>Create a lambda function, called sentiment_score_udf, that maps sentiment_score into a user-defined function within Spark, udf, to each transaction and specifies the output type of FloatType() as below:</a:t>
            </a:r>
          </a:p>
          <a:p>
            <a:endParaRPr lang="en-US" dirty="0">
              <a:latin typeface="walsheim"/>
            </a:endParaRPr>
          </a:p>
          <a:p>
            <a:endParaRPr lang="en-US" b="0" i="0" dirty="0">
              <a:effectLst/>
              <a:latin typeface="walsheim"/>
            </a:endParaRPr>
          </a:p>
          <a:p>
            <a:pPr marL="0" indent="0">
              <a:buNone/>
            </a:pPr>
            <a:endParaRPr lang="en-US" dirty="0"/>
          </a:p>
          <a:p>
            <a:pPr marL="0" indent="0">
              <a:buNone/>
            </a:pPr>
            <a:endParaRPr lang="en-US" dirty="0"/>
          </a:p>
          <a:p>
            <a:endParaRPr lang="en-US" dirty="0"/>
          </a:p>
        </p:txBody>
      </p:sp>
      <p:pic>
        <p:nvPicPr>
          <p:cNvPr id="8" name="Picture 2">
            <a:extLst>
              <a:ext uri="{FF2B5EF4-FFF2-40B4-BE49-F238E27FC236}">
                <a16:creationId xmlns:a16="http://schemas.microsoft.com/office/drawing/2014/main" id="{F429AB76-3938-0D01-4476-B1F27CB39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111" y="2139829"/>
            <a:ext cx="100203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439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7C357-F882-35E6-D6A0-1CDACFF017D4}"/>
              </a:ext>
            </a:extLst>
          </p:cNvPr>
          <p:cNvSpPr>
            <a:spLocks noGrp="1"/>
          </p:cNvSpPr>
          <p:nvPr>
            <p:ph type="title"/>
          </p:nvPr>
        </p:nvSpPr>
        <p:spPr/>
        <p:txBody>
          <a:bodyPr>
            <a:normAutofit/>
          </a:bodyPr>
          <a:lstStyle/>
          <a:p>
            <a:pPr algn="ctr"/>
            <a:r>
              <a:rPr lang="en-US" sz="4000" dirty="0">
                <a:latin typeface="ACADEMY ENGRAVED LET PLAIN:1.0" panose="02000000000000000000" pitchFamily="2" charset="0"/>
                <a:cs typeface="Times New Roman" panose="02020603050405020304" pitchFamily="18" charset="0"/>
              </a:rPr>
              <a:t>Loading the DATA </a:t>
            </a:r>
          </a:p>
        </p:txBody>
      </p:sp>
      <p:pic>
        <p:nvPicPr>
          <p:cNvPr id="9" name="Content Placeholder 8">
            <a:extLst>
              <a:ext uri="{FF2B5EF4-FFF2-40B4-BE49-F238E27FC236}">
                <a16:creationId xmlns:a16="http://schemas.microsoft.com/office/drawing/2014/main" id="{1DA4411A-C093-A732-8325-EB8743B43E59}"/>
              </a:ext>
            </a:extLst>
          </p:cNvPr>
          <p:cNvPicPr>
            <a:picLocks noGrp="1" noChangeAspect="1"/>
          </p:cNvPicPr>
          <p:nvPr>
            <p:ph idx="1"/>
          </p:nvPr>
        </p:nvPicPr>
        <p:blipFill>
          <a:blip r:embed="rId2"/>
          <a:stretch>
            <a:fillRect/>
          </a:stretch>
        </p:blipFill>
        <p:spPr>
          <a:xfrm>
            <a:off x="526685" y="2302564"/>
            <a:ext cx="5569315" cy="3132740"/>
          </a:xfrm>
        </p:spPr>
      </p:pic>
      <p:pic>
        <p:nvPicPr>
          <p:cNvPr id="11" name="Picture 10">
            <a:extLst>
              <a:ext uri="{FF2B5EF4-FFF2-40B4-BE49-F238E27FC236}">
                <a16:creationId xmlns:a16="http://schemas.microsoft.com/office/drawing/2014/main" id="{75E8242D-3394-A206-0CF3-4673EE2AED83}"/>
              </a:ext>
            </a:extLst>
          </p:cNvPr>
          <p:cNvPicPr>
            <a:picLocks noChangeAspect="1"/>
          </p:cNvPicPr>
          <p:nvPr/>
        </p:nvPicPr>
        <p:blipFill>
          <a:blip r:embed="rId3"/>
          <a:stretch>
            <a:fillRect/>
          </a:stretch>
        </p:blipFill>
        <p:spPr>
          <a:xfrm>
            <a:off x="6308201" y="2302563"/>
            <a:ext cx="5569314" cy="3132739"/>
          </a:xfrm>
          <a:prstGeom prst="rect">
            <a:avLst/>
          </a:prstGeom>
        </p:spPr>
      </p:pic>
      <p:sp>
        <p:nvSpPr>
          <p:cNvPr id="12" name="TextBox 11">
            <a:extLst>
              <a:ext uri="{FF2B5EF4-FFF2-40B4-BE49-F238E27FC236}">
                <a16:creationId xmlns:a16="http://schemas.microsoft.com/office/drawing/2014/main" id="{02D452F1-8377-9E80-6A46-E4CF2B0C2A3D}"/>
              </a:ext>
            </a:extLst>
          </p:cNvPr>
          <p:cNvSpPr txBox="1"/>
          <p:nvPr/>
        </p:nvSpPr>
        <p:spPr>
          <a:xfrm>
            <a:off x="1841500" y="5787341"/>
            <a:ext cx="258002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Creating Spark Session</a:t>
            </a:r>
          </a:p>
        </p:txBody>
      </p:sp>
    </p:spTree>
    <p:extLst>
      <p:ext uri="{BB962C8B-B14F-4D97-AF65-F5344CB8AC3E}">
        <p14:creationId xmlns:p14="http://schemas.microsoft.com/office/powerpoint/2010/main" val="41952849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1083</TotalTime>
  <Words>703</Words>
  <Application>Microsoft Office PowerPoint</Application>
  <PresentationFormat>Widescreen</PresentationFormat>
  <Paragraphs>59</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ACADEMY ENGRAVED LET PLAIN:1.0</vt:lpstr>
      <vt:lpstr>Arial</vt:lpstr>
      <vt:lpstr>Calibri</vt:lpstr>
      <vt:lpstr>Open Sans</vt:lpstr>
      <vt:lpstr>Times New Roman</vt:lpstr>
      <vt:lpstr>Tw Cen MT</vt:lpstr>
      <vt:lpstr>walsheim</vt:lpstr>
      <vt:lpstr>Circuit</vt:lpstr>
      <vt:lpstr>What Is pyspark ?</vt:lpstr>
      <vt:lpstr>PySpark modules </vt:lpstr>
      <vt:lpstr>WHY PYSPARK ?</vt:lpstr>
      <vt:lpstr>Project description :</vt:lpstr>
      <vt:lpstr>Code flow :</vt:lpstr>
      <vt:lpstr>apply sentiment score</vt:lpstr>
      <vt:lpstr> How to do it... </vt:lpstr>
      <vt:lpstr>PowerPoint Presentation</vt:lpstr>
      <vt:lpstr>Loading the DATA </vt:lpstr>
      <vt:lpstr>Data Cleaning</vt:lpstr>
      <vt:lpstr>Sentiment Analysis by using NLP in Pyspark:</vt:lpstr>
      <vt:lpstr>Visualizations with DATA</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nameS : </dc:title>
  <dc:creator>Kaoutar Assah</dc:creator>
  <cp:lastModifiedBy>Arpita Shrivas</cp:lastModifiedBy>
  <cp:revision>24</cp:revision>
  <cp:lastPrinted>2022-11-28T16:40:48Z</cp:lastPrinted>
  <dcterms:created xsi:type="dcterms:W3CDTF">2022-11-28T01:27:40Z</dcterms:created>
  <dcterms:modified xsi:type="dcterms:W3CDTF">2023-08-17T23:11:41Z</dcterms:modified>
</cp:coreProperties>
</file>