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383" y="847089"/>
            <a:ext cx="10873232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42275" y="453390"/>
            <a:ext cx="3703320" cy="98425"/>
          </a:xfrm>
          <a:custGeom>
            <a:avLst/>
            <a:gdLst/>
            <a:ahLst/>
            <a:cxnLst/>
            <a:rect l="l" t="t" r="r" b="b"/>
            <a:pathLst>
              <a:path w="3703320" h="98425">
                <a:moveTo>
                  <a:pt x="3703320" y="0"/>
                </a:moveTo>
                <a:lnTo>
                  <a:pt x="0" y="0"/>
                </a:lnTo>
                <a:lnTo>
                  <a:pt x="0" y="98425"/>
                </a:lnTo>
                <a:lnTo>
                  <a:pt x="3703320" y="98425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6405" y="457200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5250"/>
                </a:lnTo>
                <a:lnTo>
                  <a:pt x="3703320" y="95250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712" y="647445"/>
            <a:ext cx="586740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2049907"/>
            <a:ext cx="11419205" cy="405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IMAGE</a:t>
            </a:r>
            <a:r>
              <a:rPr spc="-80" dirty="0"/>
              <a:t> </a:t>
            </a:r>
            <a:r>
              <a:rPr dirty="0"/>
              <a:t>COLORIZATION</a:t>
            </a:r>
            <a:r>
              <a:rPr spc="-50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DEEP</a:t>
            </a:r>
            <a:r>
              <a:rPr spc="-55" dirty="0"/>
              <a:t> </a:t>
            </a:r>
            <a:r>
              <a:rPr dirty="0"/>
              <a:t>NEURAL</a:t>
            </a:r>
            <a:r>
              <a:rPr spc="-6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724913"/>
            <a:ext cx="5183632" cy="9630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85470" marR="5080" indent="-573405">
              <a:lnSpc>
                <a:spcPct val="99600"/>
              </a:lnSpc>
              <a:spcBef>
                <a:spcPts val="110"/>
              </a:spcBef>
              <a:tabLst>
                <a:tab pos="570230" algn="l"/>
              </a:tabLst>
            </a:pPr>
            <a:r>
              <a:rPr sz="2000" spc="-25" dirty="0">
                <a:solidFill>
                  <a:srgbClr val="1CACE3"/>
                </a:solidFill>
                <a:latin typeface="Calibri"/>
                <a:cs typeface="Calibri"/>
              </a:rPr>
              <a:t>BY:</a:t>
            </a:r>
            <a:r>
              <a:rPr lang="en-US" sz="2000" spc="-2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1CACE3"/>
                </a:solidFill>
                <a:latin typeface="Calibri"/>
                <a:cs typeface="Calibri"/>
              </a:rPr>
              <a:t>ARPITHA</a:t>
            </a:r>
            <a:r>
              <a:rPr lang="en-US" sz="2000" spc="-3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1CACE3"/>
                </a:solidFill>
                <a:latin typeface="Calibri"/>
                <a:cs typeface="Calibri"/>
              </a:rPr>
              <a:t>KOLAR</a:t>
            </a:r>
            <a:r>
              <a:rPr lang="en-US" sz="2000" spc="-1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1CACE3"/>
                </a:solidFill>
                <a:latin typeface="Calibri"/>
                <a:cs typeface="Calibri"/>
              </a:rPr>
              <a:t>ANAND </a:t>
            </a:r>
            <a:r>
              <a:rPr sz="2000" dirty="0">
                <a:solidFill>
                  <a:srgbClr val="1CACE3"/>
                </a:solidFill>
                <a:latin typeface="Calibri"/>
                <a:cs typeface="Calibri"/>
              </a:rPr>
              <a:t>	</a:t>
            </a:r>
            <a:endParaRPr lang="en-US" sz="2000" dirty="0">
              <a:solidFill>
                <a:srgbClr val="1CACE3"/>
              </a:solidFill>
              <a:latin typeface="Calibri"/>
              <a:cs typeface="Calibri"/>
            </a:endParaRPr>
          </a:p>
          <a:p>
            <a:pPr marL="585470" marR="5080" indent="-573405">
              <a:lnSpc>
                <a:spcPct val="99600"/>
              </a:lnSpc>
              <a:spcBef>
                <a:spcPts val="110"/>
              </a:spcBef>
              <a:tabLst>
                <a:tab pos="570230" algn="l"/>
              </a:tabLst>
            </a:pPr>
            <a:r>
              <a:rPr lang="en-US" sz="2000" spc="-10" dirty="0">
                <a:solidFill>
                  <a:srgbClr val="1CACE3"/>
                </a:solidFill>
                <a:latin typeface="Calibri"/>
                <a:cs typeface="Calibri"/>
              </a:rPr>
              <a:t>      </a:t>
            </a:r>
            <a:r>
              <a:rPr sz="2000" spc="-10" dirty="0">
                <a:solidFill>
                  <a:srgbClr val="1CACE3"/>
                </a:solidFill>
                <a:latin typeface="Calibri"/>
                <a:cs typeface="Calibri"/>
              </a:rPr>
              <a:t>MANISHA</a:t>
            </a:r>
            <a:r>
              <a:rPr sz="2000" spc="-9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CACE3"/>
                </a:solidFill>
                <a:latin typeface="Calibri"/>
                <a:cs typeface="Calibri"/>
              </a:rPr>
              <a:t>MANVI</a:t>
            </a:r>
            <a:r>
              <a:rPr sz="2000" spc="-8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CACE3"/>
                </a:solidFill>
                <a:latin typeface="Calibri"/>
                <a:cs typeface="Calibri"/>
              </a:rPr>
              <a:t>CHALLARAPU</a:t>
            </a:r>
            <a:endParaRPr lang="en-US" sz="2000" spc="-10" dirty="0">
              <a:solidFill>
                <a:srgbClr val="1CACE3"/>
              </a:solidFill>
              <a:latin typeface="Calibri"/>
              <a:cs typeface="Calibri"/>
            </a:endParaRPr>
          </a:p>
          <a:p>
            <a:pPr marL="585470" marR="5080" indent="-573405">
              <a:lnSpc>
                <a:spcPct val="99600"/>
              </a:lnSpc>
              <a:spcBef>
                <a:spcPts val="110"/>
              </a:spcBef>
              <a:tabLst>
                <a:tab pos="570230" algn="l"/>
              </a:tabLst>
            </a:pPr>
            <a:r>
              <a:rPr lang="en-US" sz="2000" spc="-10" dirty="0">
                <a:solidFill>
                  <a:srgbClr val="1CACE3"/>
                </a:solidFill>
                <a:latin typeface="Calibri"/>
                <a:cs typeface="Calibri"/>
              </a:rPr>
              <a:t>      </a:t>
            </a:r>
            <a:r>
              <a:rPr sz="2000" spc="-10" dirty="0">
                <a:solidFill>
                  <a:srgbClr val="1CACE3"/>
                </a:solidFill>
                <a:latin typeface="Calibri"/>
                <a:cs typeface="Calibri"/>
              </a:rPr>
              <a:t>SRIKANTH</a:t>
            </a:r>
            <a:r>
              <a:rPr sz="2000" spc="-7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CACE3"/>
                </a:solidFill>
                <a:latin typeface="Calibri"/>
                <a:cs typeface="Calibri"/>
              </a:rPr>
              <a:t>REDDY</a:t>
            </a:r>
            <a:r>
              <a:rPr sz="2000" spc="-4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CACE3"/>
                </a:solidFill>
                <a:latin typeface="Calibri"/>
                <a:cs typeface="Calibri"/>
              </a:rPr>
              <a:t>PULLAGURLA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00" y="3073996"/>
            <a:ext cx="11112500" cy="32669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969009"/>
            <a:ext cx="11417300" cy="9512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2000" dirty="0">
                <a:solidFill>
                  <a:srgbClr val="000000"/>
                </a:solidFill>
              </a:rPr>
              <a:t>This</a:t>
            </a:r>
            <a:r>
              <a:rPr sz="2000" spc="49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project</a:t>
            </a:r>
            <a:r>
              <a:rPr sz="2000" spc="25" dirty="0">
                <a:solidFill>
                  <a:srgbClr val="000000"/>
                </a:solidFill>
              </a:rPr>
              <a:t>  </a:t>
            </a:r>
            <a:r>
              <a:rPr sz="2000" dirty="0">
                <a:solidFill>
                  <a:srgbClr val="000000"/>
                </a:solidFill>
              </a:rPr>
              <a:t>validates</a:t>
            </a:r>
            <a:r>
              <a:rPr sz="2000" spc="49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that</a:t>
            </a:r>
            <a:r>
              <a:rPr sz="2000" spc="49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an</a:t>
            </a:r>
            <a:r>
              <a:rPr sz="2000" spc="25" dirty="0">
                <a:solidFill>
                  <a:srgbClr val="000000"/>
                </a:solidFill>
              </a:rPr>
              <a:t>  </a:t>
            </a:r>
            <a:r>
              <a:rPr sz="2000" dirty="0">
                <a:solidFill>
                  <a:srgbClr val="000000"/>
                </a:solidFill>
              </a:rPr>
              <a:t>end-</a:t>
            </a:r>
            <a:r>
              <a:rPr sz="2000" spc="-10" dirty="0">
                <a:solidFill>
                  <a:srgbClr val="000000"/>
                </a:solidFill>
              </a:rPr>
              <a:t>to-</a:t>
            </a:r>
            <a:r>
              <a:rPr sz="2000" dirty="0">
                <a:solidFill>
                  <a:srgbClr val="000000"/>
                </a:solidFill>
              </a:rPr>
              <a:t>end</a:t>
            </a:r>
            <a:r>
              <a:rPr sz="2000" spc="49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deep</a:t>
            </a:r>
            <a:r>
              <a:rPr sz="2000" spc="25" dirty="0">
                <a:solidFill>
                  <a:srgbClr val="000000"/>
                </a:solidFill>
              </a:rPr>
              <a:t>  </a:t>
            </a:r>
            <a:r>
              <a:rPr sz="2000" dirty="0">
                <a:solidFill>
                  <a:srgbClr val="000000"/>
                </a:solidFill>
              </a:rPr>
              <a:t>learning</a:t>
            </a:r>
            <a:r>
              <a:rPr sz="2000" spc="25" dirty="0">
                <a:solidFill>
                  <a:srgbClr val="000000"/>
                </a:solidFill>
              </a:rPr>
              <a:t>  </a:t>
            </a:r>
            <a:r>
              <a:rPr sz="2000" dirty="0">
                <a:solidFill>
                  <a:srgbClr val="000000"/>
                </a:solidFill>
              </a:rPr>
              <a:t>architecture</a:t>
            </a:r>
            <a:r>
              <a:rPr sz="2000" spc="49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could</a:t>
            </a:r>
            <a:r>
              <a:rPr sz="2000" spc="484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be</a:t>
            </a:r>
            <a:r>
              <a:rPr sz="2000" spc="25" dirty="0">
                <a:solidFill>
                  <a:srgbClr val="000000"/>
                </a:solidFill>
              </a:rPr>
              <a:t>  </a:t>
            </a:r>
            <a:r>
              <a:rPr sz="2000" dirty="0">
                <a:solidFill>
                  <a:srgbClr val="000000"/>
                </a:solidFill>
              </a:rPr>
              <a:t>suitable</a:t>
            </a:r>
            <a:r>
              <a:rPr sz="2000" spc="49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for</a:t>
            </a:r>
            <a:r>
              <a:rPr sz="2000" spc="49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some</a:t>
            </a:r>
            <a:r>
              <a:rPr sz="2000" spc="25" dirty="0">
                <a:solidFill>
                  <a:srgbClr val="000000"/>
                </a:solidFill>
              </a:rPr>
              <a:t>  </a:t>
            </a:r>
            <a:r>
              <a:rPr sz="2000" spc="-10" dirty="0">
                <a:solidFill>
                  <a:srgbClr val="000000"/>
                </a:solidFill>
              </a:rPr>
              <a:t>image </a:t>
            </a:r>
            <a:r>
              <a:rPr sz="2000" dirty="0">
                <a:solidFill>
                  <a:srgbClr val="000000"/>
                </a:solidFill>
              </a:rPr>
              <a:t>colorization</a:t>
            </a:r>
            <a:r>
              <a:rPr sz="2000" spc="26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tasks.</a:t>
            </a:r>
            <a:r>
              <a:rPr sz="2000" spc="28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Overall,</a:t>
            </a:r>
            <a:r>
              <a:rPr sz="2000" spc="2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we</a:t>
            </a:r>
            <a:r>
              <a:rPr sz="2000" spc="2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believe</a:t>
            </a:r>
            <a:r>
              <a:rPr sz="2000" spc="2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that</a:t>
            </a:r>
            <a:r>
              <a:rPr sz="2000" spc="2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while</a:t>
            </a:r>
            <a:r>
              <a:rPr sz="2000" spc="28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image</a:t>
            </a:r>
            <a:r>
              <a:rPr sz="2000" spc="28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colorization</a:t>
            </a:r>
            <a:r>
              <a:rPr sz="2000" spc="28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might</a:t>
            </a:r>
            <a:r>
              <a:rPr sz="2000" spc="28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require</a:t>
            </a:r>
            <a:r>
              <a:rPr sz="2000" spc="2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some</a:t>
            </a:r>
            <a:r>
              <a:rPr sz="2000" spc="2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degree</a:t>
            </a:r>
            <a:r>
              <a:rPr sz="2000" spc="2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of</a:t>
            </a:r>
            <a:r>
              <a:rPr sz="2000" spc="28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human </a:t>
            </a:r>
            <a:r>
              <a:rPr sz="2000" dirty="0">
                <a:solidFill>
                  <a:srgbClr val="000000"/>
                </a:solidFill>
              </a:rPr>
              <a:t>intervention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it</a:t>
            </a:r>
            <a:r>
              <a:rPr sz="2000" spc="-3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still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huge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potential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in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the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future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and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could</a:t>
            </a:r>
            <a:r>
              <a:rPr sz="2000" spc="-3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eventually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reduce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hours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of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supervised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0415" y="1232661"/>
            <a:ext cx="2615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THANK</a:t>
            </a:r>
            <a:r>
              <a:rPr sz="4200" spc="-40" dirty="0"/>
              <a:t> </a:t>
            </a:r>
            <a:r>
              <a:rPr sz="4200" spc="-25" dirty="0"/>
              <a:t>YOU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134" y="2798445"/>
            <a:ext cx="11112500" cy="2527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3" y="735838"/>
            <a:ext cx="7372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24262"/>
                </a:solidFill>
              </a:rPr>
              <a:t>STATEMENT</a:t>
            </a:r>
            <a:r>
              <a:rPr spc="-70" dirty="0">
                <a:solidFill>
                  <a:srgbClr val="124262"/>
                </a:solidFill>
              </a:rPr>
              <a:t> </a:t>
            </a:r>
            <a:r>
              <a:rPr dirty="0">
                <a:solidFill>
                  <a:srgbClr val="124262"/>
                </a:solidFill>
              </a:rPr>
              <a:t>OF</a:t>
            </a:r>
            <a:r>
              <a:rPr spc="-50" dirty="0">
                <a:solidFill>
                  <a:srgbClr val="124262"/>
                </a:solidFill>
              </a:rPr>
              <a:t> </a:t>
            </a:r>
            <a:r>
              <a:rPr dirty="0">
                <a:solidFill>
                  <a:srgbClr val="124262"/>
                </a:solidFill>
              </a:rPr>
              <a:t>PROJECT</a:t>
            </a:r>
            <a:r>
              <a:rPr spc="-35" dirty="0">
                <a:solidFill>
                  <a:srgbClr val="124262"/>
                </a:solidFill>
              </a:rPr>
              <a:t> </a:t>
            </a:r>
            <a:r>
              <a:rPr spc="-10" dirty="0">
                <a:solidFill>
                  <a:srgbClr val="124262"/>
                </a:solidFill>
              </a:rPr>
              <a:t>(OBJECTIVE)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383" y="1391157"/>
            <a:ext cx="10809605" cy="4744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8770" marR="5080" indent="-306705" algn="just">
              <a:lnSpc>
                <a:spcPct val="109800"/>
              </a:lnSpc>
              <a:spcBef>
                <a:spcPts val="9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9405" algn="l"/>
              </a:tabLst>
            </a:pPr>
            <a:r>
              <a:rPr sz="2400" dirty="0">
                <a:latin typeface="Calibri"/>
                <a:cs typeface="Calibri"/>
              </a:rPr>
              <a:t>Image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colorization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assigning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grayscale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aesthetically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appealing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perceptually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meaningful.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recognized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sophisticated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manual </a:t>
            </a:r>
            <a:r>
              <a:rPr sz="2400" dirty="0">
                <a:latin typeface="Calibri"/>
                <a:cs typeface="Calibri"/>
              </a:rPr>
              <a:t>adjustments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achieve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artifact-free</a:t>
            </a:r>
            <a:r>
              <a:rPr sz="2400" spc="-10" dirty="0">
                <a:latin typeface="Calibri"/>
                <a:cs typeface="Calibri"/>
              </a:rPr>
              <a:t> quality.</a:t>
            </a:r>
            <a:endParaRPr sz="2400">
              <a:latin typeface="Calibri"/>
              <a:cs typeface="Calibri"/>
            </a:endParaRPr>
          </a:p>
          <a:p>
            <a:pPr marL="318770" marR="6985" indent="-306705" algn="just">
              <a:lnSpc>
                <a:spcPct val="109700"/>
              </a:lnSpc>
              <a:spcBef>
                <a:spcPts val="120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9405" algn="l"/>
              </a:tabLst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pixels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image,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 </a:t>
            </a:r>
            <a:r>
              <a:rPr sz="2400" dirty="0">
                <a:latin typeface="Calibri"/>
                <a:cs typeface="Calibri"/>
              </a:rPr>
              <a:t>Nowadays,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colorization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Photoshop.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However,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Photoshop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purpose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energy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time.</a:t>
            </a:r>
            <a:endParaRPr sz="2400">
              <a:latin typeface="Calibri"/>
              <a:cs typeface="Calibri"/>
            </a:endParaRPr>
          </a:p>
          <a:p>
            <a:pPr marL="318770" marR="15240" indent="-306705" algn="just">
              <a:lnSpc>
                <a:spcPct val="109600"/>
              </a:lnSpc>
              <a:spcBef>
                <a:spcPts val="121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9405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techniques.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neural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proved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recently.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Therefore,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image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colorization</a:t>
            </a:r>
            <a:r>
              <a:rPr sz="2400" spc="-10" dirty="0">
                <a:latin typeface="Calibri"/>
                <a:cs typeface="Calibri"/>
              </a:rPr>
              <a:t> problem.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796" y="732789"/>
            <a:ext cx="22129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796" y="1458823"/>
            <a:ext cx="10570845" cy="285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31750" algn="just">
              <a:lnSpc>
                <a:spcPct val="109900"/>
              </a:lnSpc>
              <a:spcBef>
                <a:spcPts val="100"/>
              </a:spcBef>
              <a:buClr>
                <a:srgbClr val="1CACE3"/>
              </a:buClr>
              <a:buSzPct val="112500"/>
              <a:buFont typeface="Wingdings"/>
              <a:buChar char=""/>
              <a:tabLst>
                <a:tab pos="636270" algn="l"/>
              </a:tabLst>
            </a:pPr>
            <a:r>
              <a:rPr sz="2000" dirty="0">
                <a:latin typeface="Calibri"/>
                <a:cs typeface="Calibri"/>
              </a:rPr>
              <a:t>Recently,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deep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gained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increasing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attention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among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researchers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vision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processing.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typical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technique,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convolutional</a:t>
            </a:r>
            <a:r>
              <a:rPr sz="2000" b="1" spc="4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neural</a:t>
            </a:r>
            <a:r>
              <a:rPr sz="2000" b="1" spc="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network </a:t>
            </a:r>
            <a:r>
              <a:rPr sz="2000" b="1" dirty="0">
                <a:latin typeface="Calibri"/>
                <a:cs typeface="Calibri"/>
              </a:rPr>
              <a:t>(CNNs)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well-</a:t>
            </a:r>
            <a:r>
              <a:rPr sz="2000" dirty="0">
                <a:latin typeface="Calibri"/>
                <a:cs typeface="Calibri"/>
              </a:rPr>
              <a:t>studied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successfully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recognition,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reconstruction,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generation,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18770" marR="6985" indent="-306705" algn="just">
              <a:lnSpc>
                <a:spcPct val="109900"/>
              </a:lnSpc>
              <a:spcBef>
                <a:spcPts val="1200"/>
              </a:spcBef>
              <a:buClr>
                <a:srgbClr val="1CACE3"/>
              </a:buClr>
              <a:buSzPct val="112500"/>
              <a:buFont typeface="Wingdings"/>
              <a:buChar char=""/>
              <a:tabLst>
                <a:tab pos="31940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consists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computational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portions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feed-</a:t>
            </a:r>
            <a:r>
              <a:rPr sz="2000" dirty="0">
                <a:latin typeface="Calibri"/>
                <a:cs typeface="Calibri"/>
              </a:rPr>
              <a:t>forward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fashion.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applying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filters,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extracts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certain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feature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previous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Thus,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layer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useful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abstraction.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796" y="1418589"/>
            <a:ext cx="1058989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9600"/>
              </a:lnSpc>
              <a:spcBef>
                <a:spcPts val="10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colorization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 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photographs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black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white.</a:t>
            </a:r>
            <a:endParaRPr sz="2400">
              <a:latin typeface="Calibri"/>
              <a:cs typeface="Calibri"/>
            </a:endParaRPr>
          </a:p>
          <a:p>
            <a:pPr marL="318770" indent="-30670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colorize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styles.</a:t>
            </a:r>
            <a:endParaRPr sz="2400">
              <a:latin typeface="Calibri"/>
              <a:cs typeface="Calibri"/>
            </a:endParaRPr>
          </a:p>
          <a:p>
            <a:pPr marL="318770" marR="361315" indent="-306705">
              <a:lnSpc>
                <a:spcPct val="109600"/>
              </a:lnSpc>
              <a:spcBef>
                <a:spcPts val="120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grayscale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clarities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ECCV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17.</a:t>
            </a:r>
            <a:endParaRPr sz="2400">
              <a:latin typeface="Calibri"/>
              <a:cs typeface="Calibri"/>
            </a:endParaRPr>
          </a:p>
          <a:p>
            <a:pPr marL="318770" marR="800100" indent="-306705">
              <a:lnSpc>
                <a:spcPct val="109600"/>
              </a:lnSpc>
              <a:spcBef>
                <a:spcPts val="120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2400" dirty="0">
                <a:latin typeface="Calibri"/>
                <a:cs typeface="Calibri"/>
              </a:rPr>
              <a:t>ECCV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SIGGRAPH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17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pretrained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image clarity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color.</a:t>
            </a:r>
            <a:endParaRPr sz="2400">
              <a:latin typeface="Calibri"/>
              <a:cs typeface="Calibri"/>
            </a:endParaRPr>
          </a:p>
          <a:p>
            <a:pPr marL="318770" marR="327660" indent="-306705">
              <a:lnSpc>
                <a:spcPct val="109700"/>
              </a:lnSpc>
              <a:spcBef>
                <a:spcPts val="1185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  <a:tab pos="52571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preprocess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postprocess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steps:</a:t>
            </a:r>
            <a:r>
              <a:rPr sz="2400" dirty="0">
                <a:latin typeface="Calibri"/>
                <a:cs typeface="Calibri"/>
              </a:rPr>
              <a:t>	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resizes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256x256,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colorize,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concatenate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resolution,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RGB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34060"/>
                </a:solidFill>
              </a:rPr>
              <a:t>PACKAGES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6712" y="1494790"/>
            <a:ext cx="10829925" cy="41141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Torch: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Torch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open-source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ML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neural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networks.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scripting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language. </a:t>
            </a:r>
            <a:r>
              <a:rPr sz="2400" dirty="0">
                <a:latin typeface="Calibri"/>
                <a:cs typeface="Calibri"/>
              </a:rPr>
              <a:t>It's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preferred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platforms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12700" marR="12065">
              <a:lnSpc>
                <a:spcPct val="101699"/>
              </a:lnSpc>
            </a:pPr>
            <a:r>
              <a:rPr sz="2400" dirty="0">
                <a:latin typeface="Calibri"/>
                <a:cs typeface="Calibri"/>
              </a:rPr>
              <a:t>Skimage: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Skimage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open-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Sub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Color: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10" dirty="0">
                <a:latin typeface="Calibri"/>
                <a:cs typeface="Calibri"/>
              </a:rPr>
              <a:t> conversion.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Data: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12700" marR="1721485">
              <a:lnSpc>
                <a:spcPct val="1018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Draw: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primitives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(lines,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etc.)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NumPy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arrays. </a:t>
            </a:r>
            <a:r>
              <a:rPr sz="2400" dirty="0">
                <a:latin typeface="Calibri"/>
                <a:cs typeface="Calibri"/>
              </a:rPr>
              <a:t>Exposure: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intensity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adjustment,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histogram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equalization,</a:t>
            </a:r>
            <a:r>
              <a:rPr sz="2400" spc="-20" dirty="0">
                <a:latin typeface="Calibri"/>
                <a:cs typeface="Calibri"/>
              </a:rPr>
              <a:t> 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712" y="1029970"/>
            <a:ext cx="10828020" cy="44856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NumPy: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NumPy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open-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library </a:t>
            </a:r>
            <a:r>
              <a:rPr sz="2400" dirty="0">
                <a:latin typeface="Calibri"/>
                <a:cs typeface="Calibri"/>
              </a:rPr>
              <a:t>that’s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almost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engineering.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universal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Python.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NumPy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extensively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Pandas,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SciPy,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Matplotlib,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scikit-</a:t>
            </a:r>
            <a:r>
              <a:rPr sz="2400" dirty="0">
                <a:latin typeface="Calibri"/>
                <a:cs typeface="Calibri"/>
              </a:rPr>
              <a:t>learn,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scikit-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scientific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packages.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powerful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guarantee </a:t>
            </a:r>
            <a:r>
              <a:rPr sz="2400" dirty="0">
                <a:latin typeface="Calibri"/>
                <a:cs typeface="Calibri"/>
              </a:rPr>
              <a:t>efficient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calculations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supplies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enormous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high-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mathematical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operate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matrices.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Calibri"/>
              <a:cs typeface="Calibri"/>
            </a:endParaRPr>
          </a:p>
          <a:p>
            <a:pPr marL="12700" marR="5715" algn="just">
              <a:lnSpc>
                <a:spcPct val="101800"/>
              </a:lnSpc>
            </a:pPr>
            <a:r>
              <a:rPr sz="2400" dirty="0">
                <a:latin typeface="Calibri"/>
                <a:cs typeface="Calibri"/>
              </a:rPr>
              <a:t>Matplotlib: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Matplotlib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comprehensive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static,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animated,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interactive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visualizations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Python.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Matplotlib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extremely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powerful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numerous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diverse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types.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variety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interfaces.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EVALUATION</a:t>
            </a:r>
            <a:r>
              <a:rPr spc="-110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796" y="1471930"/>
            <a:ext cx="9893300" cy="354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977900" indent="-30670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colorization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convinced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viewer.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methodical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subjective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quality.</a:t>
            </a:r>
            <a:endParaRPr sz="2400">
              <a:latin typeface="Calibri"/>
              <a:cs typeface="Calibri"/>
            </a:endParaRPr>
          </a:p>
          <a:p>
            <a:pPr marL="318770" marR="756285" indent="-306705">
              <a:lnSpc>
                <a:spcPct val="109800"/>
              </a:lnSpc>
              <a:spcBef>
                <a:spcPts val="1185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contribution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observation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natural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pixels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desaturated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color values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orders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magnitude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pixels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saturated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values.</a:t>
            </a:r>
            <a:endParaRPr sz="2400">
              <a:latin typeface="Calibri"/>
              <a:cs typeface="Calibri"/>
            </a:endParaRPr>
          </a:p>
          <a:p>
            <a:pPr marL="318770" marR="5080" indent="-306705">
              <a:lnSpc>
                <a:spcPct val="109600"/>
              </a:lnSpc>
              <a:spcBef>
                <a:spcPts val="1200"/>
              </a:spcBef>
              <a:buClr>
                <a:srgbClr val="1CACE3"/>
              </a:buClr>
              <a:buSzPct val="93750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adjustment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performed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saturated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desaturated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pixels.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reweighted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training phase.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308860"/>
            <a:ext cx="886904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01370"/>
            <a:ext cx="2533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Conclusion: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20" dirty="0"/>
              <a:t> </a:t>
            </a:r>
            <a:r>
              <a:rPr dirty="0"/>
              <a:t>want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conclude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overall</a:t>
            </a:r>
            <a:r>
              <a:rPr spc="-35" dirty="0"/>
              <a:t> </a:t>
            </a:r>
            <a:r>
              <a:rPr dirty="0"/>
              <a:t>flow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uses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image</a:t>
            </a:r>
            <a:r>
              <a:rPr spc="15" dirty="0"/>
              <a:t> </a:t>
            </a:r>
            <a:r>
              <a:rPr spc="-10" dirty="0"/>
              <a:t>colorization: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pc="-10" dirty="0"/>
          </a:p>
          <a:p>
            <a:pPr marL="12700" marR="8255" algn="just">
              <a:lnSpc>
                <a:spcPct val="101499"/>
              </a:lnSpc>
            </a:pPr>
            <a:r>
              <a:rPr dirty="0"/>
              <a:t>Colorization</a:t>
            </a:r>
            <a:r>
              <a:rPr spc="125" dirty="0"/>
              <a:t> </a:t>
            </a:r>
            <a:r>
              <a:rPr dirty="0"/>
              <a:t>is</a:t>
            </a:r>
            <a:r>
              <a:rPr spc="120" dirty="0"/>
              <a:t> </a:t>
            </a:r>
            <a:r>
              <a:rPr dirty="0"/>
              <a:t>a</a:t>
            </a:r>
            <a:r>
              <a:rPr spc="125" dirty="0"/>
              <a:t> </a:t>
            </a:r>
            <a:r>
              <a:rPr dirty="0"/>
              <a:t>process</a:t>
            </a:r>
            <a:r>
              <a:rPr spc="120" dirty="0"/>
              <a:t> </a:t>
            </a:r>
            <a:r>
              <a:rPr dirty="0"/>
              <a:t>of</a:t>
            </a:r>
            <a:r>
              <a:rPr spc="125" dirty="0"/>
              <a:t> </a:t>
            </a:r>
            <a:r>
              <a:rPr dirty="0"/>
              <a:t>converting</a:t>
            </a:r>
            <a:r>
              <a:rPr spc="120" dirty="0"/>
              <a:t> </a:t>
            </a:r>
            <a:r>
              <a:rPr dirty="0"/>
              <a:t>grayscale</a:t>
            </a:r>
            <a:r>
              <a:rPr spc="120" dirty="0"/>
              <a:t> </a:t>
            </a:r>
            <a:r>
              <a:rPr dirty="0"/>
              <a:t>images</a:t>
            </a:r>
            <a:r>
              <a:rPr spc="125" dirty="0"/>
              <a:t> </a:t>
            </a:r>
            <a:r>
              <a:rPr dirty="0"/>
              <a:t>into</a:t>
            </a:r>
            <a:r>
              <a:rPr spc="125" dirty="0"/>
              <a:t> </a:t>
            </a:r>
            <a:r>
              <a:rPr dirty="0"/>
              <a:t>visually</a:t>
            </a:r>
            <a:r>
              <a:rPr spc="130" dirty="0"/>
              <a:t> </a:t>
            </a:r>
            <a:r>
              <a:rPr dirty="0"/>
              <a:t>acceptable</a:t>
            </a:r>
            <a:r>
              <a:rPr spc="125" dirty="0"/>
              <a:t> </a:t>
            </a:r>
            <a:r>
              <a:rPr dirty="0"/>
              <a:t>color</a:t>
            </a:r>
            <a:r>
              <a:rPr spc="110" dirty="0"/>
              <a:t> </a:t>
            </a:r>
            <a:r>
              <a:rPr dirty="0"/>
              <a:t>images.</a:t>
            </a:r>
            <a:r>
              <a:rPr spc="120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main</a:t>
            </a:r>
            <a:r>
              <a:rPr spc="130" dirty="0"/>
              <a:t> </a:t>
            </a:r>
            <a:r>
              <a:rPr spc="-20" dirty="0"/>
              <a:t>goal </a:t>
            </a:r>
            <a:r>
              <a:rPr dirty="0"/>
              <a:t>is</a:t>
            </a:r>
            <a:r>
              <a:rPr spc="-10" dirty="0"/>
              <a:t> </a:t>
            </a:r>
            <a:r>
              <a:rPr b="1" dirty="0">
                <a:latin typeface="Calibri"/>
                <a:cs typeface="Calibri"/>
              </a:rPr>
              <a:t>to</a:t>
            </a:r>
            <a:r>
              <a:rPr b="1" spc="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convince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viewer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authenticity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result</a:t>
            </a:r>
            <a:r>
              <a:rPr dirty="0"/>
              <a:t>.</a:t>
            </a:r>
            <a:r>
              <a:rPr spc="45" dirty="0"/>
              <a:t> </a:t>
            </a:r>
            <a:r>
              <a:rPr dirty="0"/>
              <a:t>Grayscale</a:t>
            </a:r>
            <a:r>
              <a:rPr spc="50" dirty="0"/>
              <a:t> </a:t>
            </a:r>
            <a:r>
              <a:rPr dirty="0"/>
              <a:t>images</a:t>
            </a:r>
            <a:r>
              <a:rPr spc="50" dirty="0"/>
              <a:t> </a:t>
            </a:r>
            <a:r>
              <a:rPr dirty="0"/>
              <a:t>that</a:t>
            </a:r>
            <a:r>
              <a:rPr spc="45" dirty="0"/>
              <a:t> </a:t>
            </a:r>
            <a:r>
              <a:rPr dirty="0"/>
              <a:t>need</a:t>
            </a:r>
            <a:r>
              <a:rPr spc="4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be</a:t>
            </a:r>
            <a:r>
              <a:rPr spc="50" dirty="0"/>
              <a:t> </a:t>
            </a:r>
            <a:r>
              <a:rPr dirty="0"/>
              <a:t>colorized</a:t>
            </a:r>
            <a:r>
              <a:rPr spc="50" dirty="0"/>
              <a:t> </a:t>
            </a:r>
            <a:r>
              <a:rPr dirty="0"/>
              <a:t>are,</a:t>
            </a:r>
            <a:r>
              <a:rPr spc="45" dirty="0"/>
              <a:t> </a:t>
            </a:r>
            <a:r>
              <a:rPr spc="-25" dirty="0"/>
              <a:t>in </a:t>
            </a:r>
            <a:r>
              <a:rPr dirty="0"/>
              <a:t>most</a:t>
            </a:r>
            <a:r>
              <a:rPr spc="-20" dirty="0"/>
              <a:t> </a:t>
            </a:r>
            <a:r>
              <a:rPr dirty="0"/>
              <a:t>cases,</a:t>
            </a:r>
            <a:r>
              <a:rPr spc="-10" dirty="0"/>
              <a:t> </a:t>
            </a:r>
            <a:r>
              <a:rPr dirty="0"/>
              <a:t>images</a:t>
            </a:r>
            <a:r>
              <a:rPr spc="-2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natural</a:t>
            </a:r>
            <a:r>
              <a:rPr spc="-25" dirty="0"/>
              <a:t> </a:t>
            </a:r>
            <a:r>
              <a:rPr spc="-10" dirty="0"/>
              <a:t>scenes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 marL="12700" marR="10795" algn="just">
              <a:lnSpc>
                <a:spcPct val="101800"/>
              </a:lnSpc>
            </a:pPr>
            <a:r>
              <a:rPr dirty="0"/>
              <a:t>Computer</a:t>
            </a:r>
            <a:r>
              <a:rPr spc="290" dirty="0"/>
              <a:t> </a:t>
            </a:r>
            <a:r>
              <a:rPr dirty="0"/>
              <a:t>vision</a:t>
            </a:r>
            <a:r>
              <a:rPr spc="310" dirty="0"/>
              <a:t> </a:t>
            </a:r>
            <a:r>
              <a:rPr dirty="0"/>
              <a:t>algorithms</a:t>
            </a:r>
            <a:r>
              <a:rPr spc="300" dirty="0"/>
              <a:t> </a:t>
            </a:r>
            <a:r>
              <a:rPr dirty="0"/>
              <a:t>often</a:t>
            </a:r>
            <a:r>
              <a:rPr spc="310" dirty="0"/>
              <a:t> </a:t>
            </a:r>
            <a:r>
              <a:rPr dirty="0"/>
              <a:t>work</a:t>
            </a:r>
            <a:r>
              <a:rPr spc="295" dirty="0"/>
              <a:t> </a:t>
            </a:r>
            <a:r>
              <a:rPr dirty="0"/>
              <a:t>well</a:t>
            </a:r>
            <a:r>
              <a:rPr spc="295" dirty="0"/>
              <a:t> </a:t>
            </a:r>
            <a:r>
              <a:rPr dirty="0"/>
              <a:t>on</a:t>
            </a:r>
            <a:r>
              <a:rPr spc="310" dirty="0"/>
              <a:t> </a:t>
            </a:r>
            <a:r>
              <a:rPr dirty="0"/>
              <a:t>some</a:t>
            </a:r>
            <a:r>
              <a:rPr spc="305" dirty="0"/>
              <a:t> </a:t>
            </a:r>
            <a:r>
              <a:rPr dirty="0"/>
              <a:t>images</a:t>
            </a:r>
            <a:r>
              <a:rPr spc="300" dirty="0"/>
              <a:t> </a:t>
            </a:r>
            <a:r>
              <a:rPr dirty="0"/>
              <a:t>but</a:t>
            </a:r>
            <a:r>
              <a:rPr spc="300" dirty="0"/>
              <a:t> </a:t>
            </a:r>
            <a:r>
              <a:rPr dirty="0"/>
              <a:t>fail</a:t>
            </a:r>
            <a:r>
              <a:rPr spc="285" dirty="0"/>
              <a:t> </a:t>
            </a:r>
            <a:r>
              <a:rPr dirty="0"/>
              <a:t>on</a:t>
            </a:r>
            <a:r>
              <a:rPr spc="310" dirty="0"/>
              <a:t> </a:t>
            </a:r>
            <a:r>
              <a:rPr dirty="0"/>
              <a:t>others.</a:t>
            </a:r>
            <a:r>
              <a:rPr spc="300" dirty="0"/>
              <a:t> </a:t>
            </a:r>
            <a:r>
              <a:rPr dirty="0"/>
              <a:t>Ours</a:t>
            </a:r>
            <a:r>
              <a:rPr spc="300" dirty="0"/>
              <a:t> </a:t>
            </a:r>
            <a:r>
              <a:rPr dirty="0"/>
              <a:t>is</a:t>
            </a:r>
            <a:r>
              <a:rPr spc="300" dirty="0"/>
              <a:t> </a:t>
            </a:r>
            <a:r>
              <a:rPr dirty="0"/>
              <a:t>like</a:t>
            </a:r>
            <a:r>
              <a:rPr spc="305" dirty="0"/>
              <a:t> </a:t>
            </a:r>
            <a:r>
              <a:rPr dirty="0"/>
              <a:t>this</a:t>
            </a:r>
            <a:r>
              <a:rPr spc="300" dirty="0"/>
              <a:t> </a:t>
            </a:r>
            <a:r>
              <a:rPr dirty="0"/>
              <a:t>too.</a:t>
            </a:r>
            <a:r>
              <a:rPr spc="305" dirty="0"/>
              <a:t> </a:t>
            </a:r>
            <a:r>
              <a:rPr spc="-25" dirty="0"/>
              <a:t>We </a:t>
            </a:r>
            <a:r>
              <a:rPr dirty="0"/>
              <a:t>believe</a:t>
            </a:r>
            <a:r>
              <a:rPr spc="254" dirty="0"/>
              <a:t> </a:t>
            </a:r>
            <a:r>
              <a:rPr dirty="0"/>
              <a:t>our</a:t>
            </a:r>
            <a:r>
              <a:rPr spc="270" dirty="0"/>
              <a:t> </a:t>
            </a:r>
            <a:r>
              <a:rPr dirty="0"/>
              <a:t>work</a:t>
            </a:r>
            <a:r>
              <a:rPr spc="265" dirty="0"/>
              <a:t> </a:t>
            </a:r>
            <a:r>
              <a:rPr dirty="0"/>
              <a:t>is</a:t>
            </a:r>
            <a:r>
              <a:rPr spc="260" dirty="0"/>
              <a:t> </a:t>
            </a:r>
            <a:r>
              <a:rPr dirty="0"/>
              <a:t>a</a:t>
            </a:r>
            <a:r>
              <a:rPr spc="265" dirty="0"/>
              <a:t> </a:t>
            </a:r>
            <a:r>
              <a:rPr dirty="0"/>
              <a:t>significant</a:t>
            </a:r>
            <a:r>
              <a:rPr spc="285" dirty="0"/>
              <a:t> </a:t>
            </a:r>
            <a:r>
              <a:rPr dirty="0"/>
              <a:t>step</a:t>
            </a:r>
            <a:r>
              <a:rPr spc="270" dirty="0"/>
              <a:t> </a:t>
            </a:r>
            <a:r>
              <a:rPr dirty="0"/>
              <a:t>forward</a:t>
            </a:r>
            <a:r>
              <a:rPr spc="265" dirty="0"/>
              <a:t> </a:t>
            </a:r>
            <a:r>
              <a:rPr dirty="0"/>
              <a:t>in</a:t>
            </a:r>
            <a:r>
              <a:rPr spc="270" dirty="0"/>
              <a:t> </a:t>
            </a:r>
            <a:r>
              <a:rPr dirty="0"/>
              <a:t>solving</a:t>
            </a:r>
            <a:r>
              <a:rPr spc="270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colorization</a:t>
            </a:r>
            <a:r>
              <a:rPr spc="265" dirty="0"/>
              <a:t> </a:t>
            </a:r>
            <a:r>
              <a:rPr dirty="0"/>
              <a:t>problem.</a:t>
            </a:r>
            <a:r>
              <a:rPr spc="254" dirty="0"/>
              <a:t> </a:t>
            </a:r>
            <a:r>
              <a:rPr dirty="0"/>
              <a:t>However,</a:t>
            </a:r>
            <a:r>
              <a:rPr spc="265" dirty="0"/>
              <a:t> </a:t>
            </a:r>
            <a:r>
              <a:rPr dirty="0"/>
              <a:t>there</a:t>
            </a:r>
            <a:r>
              <a:rPr spc="270" dirty="0"/>
              <a:t> </a:t>
            </a:r>
            <a:r>
              <a:rPr dirty="0"/>
              <a:t>are</a:t>
            </a:r>
            <a:r>
              <a:rPr spc="265" dirty="0"/>
              <a:t> </a:t>
            </a:r>
            <a:r>
              <a:rPr spc="-10" dirty="0"/>
              <a:t>still </a:t>
            </a:r>
            <a:r>
              <a:rPr dirty="0"/>
              <a:t>many</a:t>
            </a:r>
            <a:r>
              <a:rPr spc="-25" dirty="0"/>
              <a:t> </a:t>
            </a:r>
            <a:r>
              <a:rPr dirty="0"/>
              <a:t>hard</a:t>
            </a:r>
            <a:r>
              <a:rPr spc="-25" dirty="0"/>
              <a:t> </a:t>
            </a:r>
            <a:r>
              <a:rPr dirty="0"/>
              <a:t>cases,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no</a:t>
            </a:r>
            <a:r>
              <a:rPr spc="-10" dirty="0"/>
              <a:t> </a:t>
            </a:r>
            <a:r>
              <a:rPr dirty="0"/>
              <a:t>means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solved</a:t>
            </a:r>
            <a:r>
              <a:rPr spc="-10" dirty="0"/>
              <a:t> problem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pc="-10" dirty="0"/>
          </a:p>
          <a:p>
            <a:pPr marL="12700" marR="5080" algn="just">
              <a:lnSpc>
                <a:spcPct val="101699"/>
              </a:lnSpc>
            </a:pPr>
            <a:r>
              <a:rPr dirty="0"/>
              <a:t>The</a:t>
            </a:r>
            <a:r>
              <a:rPr spc="130" dirty="0"/>
              <a:t> </a:t>
            </a:r>
            <a:r>
              <a:rPr dirty="0"/>
              <a:t>image</a:t>
            </a:r>
            <a:r>
              <a:rPr spc="130" dirty="0"/>
              <a:t> </a:t>
            </a:r>
            <a:r>
              <a:rPr dirty="0"/>
              <a:t>colorization</a:t>
            </a:r>
            <a:r>
              <a:rPr spc="135" dirty="0"/>
              <a:t> </a:t>
            </a:r>
            <a:r>
              <a:rPr dirty="0"/>
              <a:t>systems</a:t>
            </a:r>
            <a:r>
              <a:rPr spc="130" dirty="0"/>
              <a:t> </a:t>
            </a:r>
            <a:r>
              <a:rPr dirty="0"/>
              <a:t>find</a:t>
            </a:r>
            <a:r>
              <a:rPr spc="125" dirty="0"/>
              <a:t> </a:t>
            </a:r>
            <a:r>
              <a:rPr dirty="0"/>
              <a:t>their</a:t>
            </a:r>
            <a:r>
              <a:rPr spc="120" dirty="0"/>
              <a:t> </a:t>
            </a:r>
            <a:r>
              <a:rPr dirty="0"/>
              <a:t>applications</a:t>
            </a:r>
            <a:r>
              <a:rPr spc="12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b="1" dirty="0">
                <a:latin typeface="Calibri"/>
                <a:cs typeface="Calibri"/>
              </a:rPr>
              <a:t>astronomical</a:t>
            </a:r>
            <a:r>
              <a:rPr b="1" spc="114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photography,</a:t>
            </a:r>
            <a:r>
              <a:rPr b="1" spc="1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CCTV</a:t>
            </a:r>
            <a:r>
              <a:rPr b="1" spc="1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footage,</a:t>
            </a:r>
            <a:r>
              <a:rPr b="1" spc="1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electron </a:t>
            </a:r>
            <a:r>
              <a:rPr b="1" dirty="0">
                <a:latin typeface="Calibri"/>
                <a:cs typeface="Calibri"/>
              </a:rPr>
              <a:t>microscopy</a:t>
            </a:r>
            <a:r>
              <a:rPr dirty="0"/>
              <a:t>,</a:t>
            </a:r>
            <a:r>
              <a:rPr spc="140" dirty="0"/>
              <a:t> </a:t>
            </a:r>
            <a:r>
              <a:rPr dirty="0"/>
              <a:t>etc.</a:t>
            </a:r>
            <a:r>
              <a:rPr spc="150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dirty="0"/>
              <a:t>various</a:t>
            </a:r>
            <a:r>
              <a:rPr spc="120" dirty="0"/>
              <a:t> </a:t>
            </a:r>
            <a:r>
              <a:rPr dirty="0"/>
              <a:t>approaches</a:t>
            </a:r>
            <a:r>
              <a:rPr spc="135" dirty="0"/>
              <a:t> </a:t>
            </a:r>
            <a:r>
              <a:rPr dirty="0"/>
              <a:t>combine</a:t>
            </a:r>
            <a:r>
              <a:rPr spc="135" dirty="0"/>
              <a:t> </a:t>
            </a:r>
            <a:r>
              <a:rPr dirty="0"/>
              <a:t>color</a:t>
            </a:r>
            <a:r>
              <a:rPr spc="135" dirty="0"/>
              <a:t> </a:t>
            </a:r>
            <a:r>
              <a:rPr dirty="0"/>
              <a:t>data</a:t>
            </a:r>
            <a:r>
              <a:rPr spc="150" dirty="0"/>
              <a:t> </a:t>
            </a:r>
            <a:r>
              <a:rPr dirty="0"/>
              <a:t>from</a:t>
            </a:r>
            <a:r>
              <a:rPr spc="125" dirty="0"/>
              <a:t> </a:t>
            </a:r>
            <a:r>
              <a:rPr dirty="0"/>
              <a:t>large</a:t>
            </a:r>
            <a:r>
              <a:rPr spc="140" dirty="0"/>
              <a:t> </a:t>
            </a:r>
            <a:r>
              <a:rPr dirty="0"/>
              <a:t>data</a:t>
            </a:r>
            <a:r>
              <a:rPr spc="145" dirty="0"/>
              <a:t> </a:t>
            </a:r>
            <a:r>
              <a:rPr dirty="0"/>
              <a:t>sets</a:t>
            </a:r>
            <a:r>
              <a:rPr spc="130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dirty="0"/>
              <a:t>user</a:t>
            </a:r>
            <a:r>
              <a:rPr spc="135" dirty="0"/>
              <a:t> </a:t>
            </a:r>
            <a:r>
              <a:rPr dirty="0"/>
              <a:t>inputs</a:t>
            </a:r>
            <a:r>
              <a:rPr spc="135" dirty="0"/>
              <a:t> </a:t>
            </a:r>
            <a:r>
              <a:rPr dirty="0"/>
              <a:t>provide</a:t>
            </a:r>
            <a:r>
              <a:rPr spc="150" dirty="0"/>
              <a:t> </a:t>
            </a:r>
            <a:r>
              <a:rPr spc="-50" dirty="0"/>
              <a:t>a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accurate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efficient</a:t>
            </a:r>
            <a:r>
              <a:rPr spc="-15" dirty="0"/>
              <a:t> </a:t>
            </a:r>
            <a:r>
              <a:rPr dirty="0"/>
              <a:t>colorization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grey-</a:t>
            </a:r>
            <a:r>
              <a:rPr dirty="0"/>
              <a:t>scale</a:t>
            </a:r>
            <a:r>
              <a:rPr spc="-15" dirty="0"/>
              <a:t> </a:t>
            </a:r>
            <a:r>
              <a:rPr dirty="0"/>
              <a:t>images</a:t>
            </a:r>
            <a:r>
              <a:rPr spc="-1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we</a:t>
            </a:r>
            <a:r>
              <a:rPr spc="-10" dirty="0"/>
              <a:t> </a:t>
            </a:r>
            <a:r>
              <a:rPr dirty="0"/>
              <a:t>seen</a:t>
            </a:r>
            <a:r>
              <a:rPr spc="-10" dirty="0"/>
              <a:t> earlier.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Office Theme</vt:lpstr>
      <vt:lpstr>IMAGE COLORIZATION WITH DEEP NEURAL NETWORKS</vt:lpstr>
      <vt:lpstr>STATEMENT OF PROJECT (OBJECTIVE)</vt:lpstr>
      <vt:lpstr>APPROACH</vt:lpstr>
      <vt:lpstr>DELIVERABLES</vt:lpstr>
      <vt:lpstr>PACKAGES</vt:lpstr>
      <vt:lpstr>PowerPoint Presentation</vt:lpstr>
      <vt:lpstr>EVALUATION METHODOLOGY</vt:lpstr>
      <vt:lpstr>PowerPoint Presentation</vt:lpstr>
      <vt:lpstr>Conclusion:</vt:lpstr>
      <vt:lpstr>This project  validates that an  end-to-end deep  learning  architecture could be  suitable for some  image colorization tasks. Overall, we believe that while image colorization might require some degree of human intervention it still a huge potential in the future and could eventually reduce hours of supervised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 WITH DEEP NEURAL NETWORKS</dc:title>
  <dc:creator>Kolar Anand, Arpitha</dc:creator>
  <cp:lastModifiedBy>Kolar Anand, Arpitha</cp:lastModifiedBy>
  <cp:revision>1</cp:revision>
  <dcterms:created xsi:type="dcterms:W3CDTF">2022-12-13T03:08:21Z</dcterms:created>
  <dcterms:modified xsi:type="dcterms:W3CDTF">2022-12-13T03:11:29Z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2022-12-13T00:00:00Z</vt:filetime>
  </property>
  <property fmtid="{D5CDD505-2E9C-101B-9397-08002B2CF9AE}" pid="5" name="Producer">
    <vt:lpwstr>Microsoft® Word for Microsoft 365</vt:lpwstr>
  </property>
</Properties>
</file>