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4"/>
  </p:sldMasterIdLst>
  <p:notesMasterIdLst>
    <p:notesMasterId r:id="rId17"/>
  </p:notesMasterIdLst>
  <p:handoutMasterIdLst>
    <p:handoutMasterId r:id="rId18"/>
  </p:handoutMasterIdLst>
  <p:sldIdLst>
    <p:sldId id="256" r:id="rId5"/>
    <p:sldId id="257" r:id="rId6"/>
    <p:sldId id="328" r:id="rId7"/>
    <p:sldId id="329" r:id="rId8"/>
    <p:sldId id="330" r:id="rId9"/>
    <p:sldId id="313" r:id="rId10"/>
    <p:sldId id="322" r:id="rId11"/>
    <p:sldId id="331" r:id="rId12"/>
    <p:sldId id="332" r:id="rId13"/>
    <p:sldId id="333" r:id="rId14"/>
    <p:sldId id="334" r:id="rId15"/>
    <p:sldId id="32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60" autoAdjust="0"/>
  </p:normalViewPr>
  <p:slideViewPr>
    <p:cSldViewPr snapToGrid="0">
      <p:cViewPr varScale="1">
        <p:scale>
          <a:sx n="82" d="100"/>
          <a:sy n="82" d="100"/>
        </p:scale>
        <p:origin x="720" y="72"/>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9/27/2024</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9/27/2024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a:t>
            </a:fld>
            <a:endParaRPr lang="en-US" dirty="0"/>
          </a:p>
        </p:txBody>
      </p:sp>
    </p:spTree>
    <p:extLst>
      <p:ext uri="{BB962C8B-B14F-4D97-AF65-F5344CB8AC3E}">
        <p14:creationId xmlns:p14="http://schemas.microsoft.com/office/powerpoint/2010/main" val="336416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6</a:t>
            </a:fld>
            <a:endParaRPr lang="en-US" dirty="0"/>
          </a:p>
        </p:txBody>
      </p:sp>
    </p:spTree>
    <p:extLst>
      <p:ext uri="{BB962C8B-B14F-4D97-AF65-F5344CB8AC3E}">
        <p14:creationId xmlns:p14="http://schemas.microsoft.com/office/powerpoint/2010/main" val="3899098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785251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18381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31844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ubtitle Pict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F9E50B4-1616-9029-9FC0-901DDF9BF608}"/>
              </a:ext>
              <a:ext uri="{C183D7F6-B498-43B3-948B-1728B52AA6E4}">
                <adec:decorative xmlns:adec="http://schemas.microsoft.com/office/drawing/2017/decorative" val="1"/>
              </a:ext>
            </a:extLst>
          </p:cNvPr>
          <p:cNvSpPr/>
          <p:nvPr userDrawn="1"/>
        </p:nvSpPr>
        <p:spPr>
          <a:xfrm>
            <a:off x="4449680" y="0"/>
            <a:ext cx="774232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430521"/>
            <a:ext cx="3389065" cy="1847528"/>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1954839" y="2511829"/>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74FFBCF-911F-5818-60FE-B018CA677353}"/>
              </a:ext>
            </a:extLst>
          </p:cNvPr>
          <p:cNvSpPr>
            <a:spLocks noGrp="1"/>
          </p:cNvSpPr>
          <p:nvPr>
            <p:ph sz="quarter" idx="15" hasCustomPrompt="1"/>
          </p:nvPr>
        </p:nvSpPr>
        <p:spPr>
          <a:xfrm>
            <a:off x="530307" y="2745610"/>
            <a:ext cx="3389065" cy="3499611"/>
          </a:xfrm>
        </p:spPr>
        <p:txBody>
          <a:bodyPr>
            <a:normAutofit/>
          </a:bodyPr>
          <a:lstStyle>
            <a:lvl1pPr marL="0" indent="0" algn="ctr">
              <a:buNone/>
              <a:defRPr lang="en-US" sz="2000" kern="1200" spc="50" dirty="0">
                <a:solidFill>
                  <a:schemeClr val="tx1">
                    <a:alpha val="60000"/>
                  </a:schemeClr>
                </a:solidFill>
                <a:latin typeface="+mn-lt"/>
                <a:ea typeface="+mn-ea"/>
                <a:cs typeface="+mn-cs"/>
              </a:defRPr>
            </a:lvl1pPr>
            <a:lvl2pPr marL="360000" indent="0">
              <a:buNone/>
              <a:defRPr/>
            </a:lvl2pPr>
            <a:lvl3pPr marL="720000" indent="0">
              <a:buNone/>
              <a:defRPr/>
            </a:lvl3pPr>
            <a:lvl4pPr marL="1080000" indent="0">
              <a:buNone/>
              <a:defRPr/>
            </a:lvl4pPr>
            <a:lvl5pPr marL="1440000" indent="0">
              <a:buNone/>
              <a:defRPr/>
            </a:lvl5pPr>
          </a:lstStyle>
          <a:p>
            <a:pPr marL="0" indent="0" algn="ctr">
              <a:buNone/>
            </a:pPr>
            <a:r>
              <a:rPr lang="en-US" dirty="0"/>
              <a:t>Click to add text</a:t>
            </a:r>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8" y="430521"/>
            <a:ext cx="6681704" cy="6019264"/>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1052376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78445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624494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4504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725271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552302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9/27/2024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17004688-7200-27A0-AED2-FDEA0C50E2E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0962AE0E-CD08-E4A3-B4FB-58E3FB6095C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942343E8-72A7-5457-2C99-D033A36FF0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1C19E638-91EB-75DC-9458-EA0229C044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6E02EB3D-A45E-B4B7-9E49-65E6921C6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46ED0F2C-33C6-33F8-D25A-653073FA8F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76C992DF-7C76-80E6-220E-5545B437E8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532E4B2-6FAE-2363-8842-E08A265B0FB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D7AE19E9-E19F-29AF-639C-44EB5FB5E3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FC6B75DA-401A-8C4D-421A-4A0230030C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83B7B7D8-FAE1-EF25-3177-C597CA2855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D8189C2B-39BF-F3AD-761F-3EC5A41393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9B3C11E0-E220-6347-106F-7361EEF4B7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79AAD932-DEE5-826A-1B8E-BF1B2B2BB3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A9BA9C23-F16A-423E-DB70-2BBBE58B0C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237FA726-DD02-A25D-C698-4FB16B377C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A0991B4B-EDB7-1AEE-679D-75A7958333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198D13E0-51CA-CC43-BFAD-752CD4E5ED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979DDC47-298E-AFD7-CE86-9F24018FCB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FDF6497C-C9D8-77C1-9EC1-AA3DC693FD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F94954A5-B504-9802-E8A3-D92A434B21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26CA4C70-E5AD-FFC4-4F64-9029A88E16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C2F66C97-233E-069E-842E-FC7DD613F3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AA0F3696-6B0D-543A-4D40-8B145249C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29D21825-8498-CADF-8EB5-D08C5C4348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D1EBC7BA-66A7-56E5-19F7-65B9A2BE6E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41A6EA28-930F-EBBA-43EE-6CB627294A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5297B34D-B81D-6350-4194-484D7EC282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DD7C599E-910F-8D88-3AA0-B24C9A79E1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E663B789-16D2-7968-1AB9-E036E4D428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EBE4D28C-9D5D-2CDF-4E98-5D046F140C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9D439ED-096C-BC38-ECCB-78B2B5178F8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E820AB2-DB7A-A79D-FAE4-35AC3D677C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88E5C4B-5B7B-FDA4-A576-7854A9D159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E3C02BC9-4E4F-3743-8563-808D6A0B43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D0EF96EA-252F-062A-E566-42ABC6B903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58DCE928-965C-EA85-F5C1-24E19E45854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B5B70EF0-D01D-E5DD-0234-6B93EE439E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0351E2-397A-7FC9-6BE5-A3018AAB2BD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9EE4DD70-FCD0-DFFE-52A6-0DE9BC2331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466F87F-6F35-E28C-1556-6383A82F7F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D4FD8A8E-2B46-F940-BD0E-086FCF7666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7532BE26-5B7C-EE9E-4191-8A54CDBBD6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BFC8ECE6-D59A-9EE4-CB81-D6162F00D8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15080BC2-EE72-5D70-6666-DEBC4916533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393AA0A3-2A8A-2332-F348-F88D6E1F3B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54355255-9D4E-147B-DA9E-4FFB14E7C1B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0C229BCD-A083-BC81-2151-41E4947E04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F138DCEE-5B8D-D5E5-54B6-6B0BA01F6E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F00BD61F-0747-E748-6BFB-CB875F4942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7C45B1B-92EA-5E82-24D1-931DB8AF99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11B1265-0119-731D-E758-7C0BAFE4B5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35056C9E-95B1-E743-9A73-5A39803B74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873B7450-9F65-5384-2976-127FD87757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3FE1A96-9FB8-DD4B-5EB8-26A91007B6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07C997E7-D2EC-2533-34E1-ADA752DD0A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CDFD69D0-D4F6-6990-4E0A-C6FEB0CE49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825CB36E-9726-A54C-5717-F6A428FED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F8184497-7251-D4E9-F39C-EE556E4B10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835D68A6-6C40-806B-C58A-25B22D6BC6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E36097E1-57E6-7188-7C0D-36C56EF55F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9C1BAB2A-BA9C-8C5A-13B8-CE9C056AE65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F8DCA4A-A0D6-514F-47BB-541F133C69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0BEDD737-7AD9-32AF-DA50-AE940D883A1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361792E-BF11-44DD-3900-9EE92815F3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EF08723B-66BF-73AE-106A-58DBBBABFA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866A6C7D-739E-6ED2-8DC9-F62F969772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CAE0274-E38E-54A4-13C4-FFD1A9DDC6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7561DEAF-B810-94D1-71BB-2116BFFFA7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323C31A5-9409-F839-90BA-3883DC53230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42742EC4-5A1C-631E-398C-F3C5A9C4A2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D2C0A335-0DBB-9CDA-7CB6-64689BB782A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1B6FD8-0F3F-70F9-2457-87BB8AAB793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44ACA065-23B9-0399-85C9-8821480A7D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360F78FE-550E-F182-27C9-8D0D0411F4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2BEC42F-0A94-4DB3-9210-90D9BA7610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4639297D-A086-3111-DE35-3ADFC63EC5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0A57F373-E650-007D-EF3A-125835724B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F7AA1C2-3BC9-2CC2-246C-891EEAAAAAD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8095730D-9E3D-CB3A-4FF1-D9B51A162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FDC9A03-E7DE-3D3E-74F8-C2990A5082F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3B430687-A11D-CFC5-B7C6-AF9A479146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F9EEDCBB-CCC4-61BB-3480-8D21A3D2F1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0038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9105187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4021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808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819990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9" r:id="rId13"/>
    <p:sldLayoutId id="2147483672" r:id="rId14"/>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2295332" y="1436914"/>
            <a:ext cx="8151488" cy="1992086"/>
          </a:xfrm>
        </p:spPr>
        <p:txBody>
          <a:bodyPr>
            <a:noAutofit/>
          </a:bodyPr>
          <a:lstStyle/>
          <a:p>
            <a:br>
              <a:rPr lang="en-US" sz="4800" dirty="0"/>
            </a:br>
            <a:r>
              <a:rPr lang="en-US" sz="4800" dirty="0"/>
              <a:t>                 </a:t>
            </a:r>
            <a:r>
              <a:rPr lang="en-US" sz="4000" dirty="0"/>
              <a:t>Project on</a:t>
            </a:r>
            <a:br>
              <a:rPr lang="en-US" sz="4000" dirty="0"/>
            </a:br>
            <a:r>
              <a:rPr lang="en-US" sz="4800" dirty="0"/>
              <a:t>Employee Attendance System</a:t>
            </a:r>
          </a:p>
        </p:txBody>
      </p:sp>
      <p:sp>
        <p:nvSpPr>
          <p:cNvPr id="4" name="Content Placeholder 3">
            <a:extLst>
              <a:ext uri="{FF2B5EF4-FFF2-40B4-BE49-F238E27FC236}">
                <a16:creationId xmlns:a16="http://schemas.microsoft.com/office/drawing/2014/main" id="{6B6C5613-3433-E274-A60E-08888AB81D51}"/>
              </a:ext>
            </a:extLst>
          </p:cNvPr>
          <p:cNvSpPr>
            <a:spLocks noGrp="1"/>
          </p:cNvSpPr>
          <p:nvPr>
            <p:ph idx="1"/>
          </p:nvPr>
        </p:nvSpPr>
        <p:spPr>
          <a:xfrm>
            <a:off x="8276252" y="4497354"/>
            <a:ext cx="3915747" cy="2360645"/>
          </a:xfrm>
        </p:spPr>
        <p:txBody>
          <a:bodyPr>
            <a:normAutofit fontScale="85000" lnSpcReduction="20000"/>
          </a:bodyPr>
          <a:lstStyle/>
          <a:p>
            <a:r>
              <a:rPr lang="en-IN" dirty="0"/>
              <a:t>Ankita S           3BR23A1011</a:t>
            </a:r>
          </a:p>
          <a:p>
            <a:r>
              <a:rPr lang="en-IN" dirty="0" err="1"/>
              <a:t>Arpitha</a:t>
            </a:r>
            <a:r>
              <a:rPr lang="en-IN" dirty="0"/>
              <a:t> BN      3BR23AI012</a:t>
            </a:r>
          </a:p>
          <a:p>
            <a:r>
              <a:rPr lang="en-IN" dirty="0" err="1"/>
              <a:t>Jyothika</a:t>
            </a:r>
            <a:r>
              <a:rPr lang="en-IN" dirty="0"/>
              <a:t>           3BR23AI063</a:t>
            </a:r>
          </a:p>
          <a:p>
            <a:r>
              <a:rPr lang="en-IN" dirty="0"/>
              <a:t>Jyothi               3BR23AI062</a:t>
            </a:r>
          </a:p>
          <a:p>
            <a:r>
              <a:rPr lang="en-IN" dirty="0" err="1"/>
              <a:t>G.Aruna</a:t>
            </a:r>
            <a:r>
              <a:rPr lang="en-IN" dirty="0"/>
              <a:t>            3BR23AI043</a:t>
            </a:r>
          </a:p>
          <a:p>
            <a:endParaRPr lang="en-IN" dirty="0"/>
          </a:p>
        </p:txBody>
      </p:sp>
      <p:sp>
        <p:nvSpPr>
          <p:cNvPr id="5" name="TextBox 4">
            <a:extLst>
              <a:ext uri="{FF2B5EF4-FFF2-40B4-BE49-F238E27FC236}">
                <a16:creationId xmlns:a16="http://schemas.microsoft.com/office/drawing/2014/main" id="{E5FE3C3C-42EC-5E32-378B-A13942552467}"/>
              </a:ext>
            </a:extLst>
          </p:cNvPr>
          <p:cNvSpPr txBox="1"/>
          <p:nvPr/>
        </p:nvSpPr>
        <p:spPr>
          <a:xfrm>
            <a:off x="1240971" y="522515"/>
            <a:ext cx="10151707" cy="523220"/>
          </a:xfrm>
          <a:prstGeom prst="rect">
            <a:avLst/>
          </a:prstGeom>
          <a:noFill/>
        </p:spPr>
        <p:txBody>
          <a:bodyPr wrap="square" rtlCol="0">
            <a:spAutoFit/>
          </a:bodyPr>
          <a:lstStyle/>
          <a:p>
            <a:r>
              <a:rPr lang="en-IN" sz="2800" dirty="0"/>
              <a:t>BALLARI INSTITUTE OF TECHNOLOGY AND MANAGEMENT</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E750AB-BAC7-6F93-3340-5F6707F376DD}"/>
              </a:ext>
            </a:extLst>
          </p:cNvPr>
          <p:cNvPicPr>
            <a:picLocks noChangeAspect="1"/>
          </p:cNvPicPr>
          <p:nvPr/>
        </p:nvPicPr>
        <p:blipFill>
          <a:blip r:embed="rId2"/>
          <a:stretch>
            <a:fillRect/>
          </a:stretch>
        </p:blipFill>
        <p:spPr>
          <a:xfrm>
            <a:off x="-1907458" y="0"/>
            <a:ext cx="14709058" cy="7472516"/>
          </a:xfrm>
          <a:prstGeom prst="rect">
            <a:avLst/>
          </a:prstGeom>
        </p:spPr>
      </p:pic>
    </p:spTree>
    <p:extLst>
      <p:ext uri="{BB962C8B-B14F-4D97-AF65-F5344CB8AC3E}">
        <p14:creationId xmlns:p14="http://schemas.microsoft.com/office/powerpoint/2010/main" val="3767836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060119-EBF4-1320-5265-DEE1F6391847}"/>
              </a:ext>
            </a:extLst>
          </p:cNvPr>
          <p:cNvPicPr>
            <a:picLocks noChangeAspect="1"/>
          </p:cNvPicPr>
          <p:nvPr/>
        </p:nvPicPr>
        <p:blipFill>
          <a:blip r:embed="rId2"/>
          <a:stretch>
            <a:fillRect/>
          </a:stretch>
        </p:blipFill>
        <p:spPr>
          <a:xfrm>
            <a:off x="-1483567" y="-559837"/>
            <a:ext cx="13977257" cy="8061649"/>
          </a:xfrm>
          <a:prstGeom prst="rect">
            <a:avLst/>
          </a:prstGeom>
        </p:spPr>
      </p:pic>
    </p:spTree>
    <p:extLst>
      <p:ext uri="{BB962C8B-B14F-4D97-AF65-F5344CB8AC3E}">
        <p14:creationId xmlns:p14="http://schemas.microsoft.com/office/powerpoint/2010/main" val="1023080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4F9D3-1312-F7FC-4579-A977BAB7BFED}"/>
              </a:ext>
            </a:extLst>
          </p:cNvPr>
          <p:cNvSpPr>
            <a:spLocks noGrp="1"/>
          </p:cNvSpPr>
          <p:nvPr>
            <p:ph type="title"/>
          </p:nvPr>
        </p:nvSpPr>
        <p:spPr/>
        <p:txBody>
          <a:bodyPr>
            <a:normAutofit/>
          </a:bodyPr>
          <a:lstStyle/>
          <a:p>
            <a:r>
              <a:rPr lang="en-IN" sz="4000" dirty="0"/>
              <a:t>CONCLUSION</a:t>
            </a:r>
          </a:p>
        </p:txBody>
      </p:sp>
      <p:sp>
        <p:nvSpPr>
          <p:cNvPr id="3" name="Content Placeholder 2">
            <a:extLst>
              <a:ext uri="{FF2B5EF4-FFF2-40B4-BE49-F238E27FC236}">
                <a16:creationId xmlns:a16="http://schemas.microsoft.com/office/drawing/2014/main" id="{D1CF536D-78EC-F846-BC90-47944163A5FA}"/>
              </a:ext>
            </a:extLst>
          </p:cNvPr>
          <p:cNvSpPr>
            <a:spLocks noGrp="1"/>
          </p:cNvSpPr>
          <p:nvPr>
            <p:ph idx="10"/>
          </p:nvPr>
        </p:nvSpPr>
        <p:spPr/>
        <p:txBody>
          <a:bodyPr>
            <a:normAutofit/>
          </a:bodyPr>
          <a:lstStyle/>
          <a:p>
            <a:pPr>
              <a:buFont typeface="Wingdings" panose="05000000000000000000" pitchFamily="2" charset="2"/>
              <a:buChar char="v"/>
            </a:pPr>
            <a:r>
              <a:rPr lang="en-IN" sz="2400" dirty="0"/>
              <a:t>The project entitled ” Online Employee Attendance Management system ” is developed using HTML , CSS AND Bootstrap as front end and Python language and </a:t>
            </a:r>
            <a:r>
              <a:rPr lang="en-IN" sz="2400"/>
              <a:t>Sqlite </a:t>
            </a:r>
            <a:r>
              <a:rPr lang="en-IN" sz="2400" dirty="0"/>
              <a:t>database in back end to computerize the process of online attendance management of employees. This project covers only the basic features required.</a:t>
            </a:r>
          </a:p>
        </p:txBody>
      </p:sp>
    </p:spTree>
    <p:extLst>
      <p:ext uri="{BB962C8B-B14F-4D97-AF65-F5344CB8AC3E}">
        <p14:creationId xmlns:p14="http://schemas.microsoft.com/office/powerpoint/2010/main" val="3897633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530307" y="430521"/>
            <a:ext cx="3389065" cy="1103311"/>
          </a:xfrm>
        </p:spPr>
        <p:txBody>
          <a:bodyPr wrap="square" anchor="b">
            <a:normAutofit/>
          </a:bodyPr>
          <a:lstStyle/>
          <a:p>
            <a:r>
              <a:rPr lang="en-US" sz="4000" dirty="0"/>
              <a:t>Introduction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15"/>
          </p:nvPr>
        </p:nvSpPr>
        <p:spPr>
          <a:xfrm>
            <a:off x="530307" y="1533832"/>
            <a:ext cx="3389065" cy="4711389"/>
          </a:xfrm>
        </p:spPr>
        <p:txBody>
          <a:bodyPr>
            <a:normAutofit/>
          </a:bodyPr>
          <a:lstStyle/>
          <a:p>
            <a:r>
              <a:rPr lang="en-US" sz="1800" dirty="0"/>
              <a:t>An employee attendance system is a tool used by organizations to track the presence or absence of employees during working hours. It helps businesses monitor the attendance patterns of their employees, manage work schedules, calculate payroll and ensure compliance with labor laws.  </a:t>
            </a:r>
          </a:p>
        </p:txBody>
      </p:sp>
      <p:sp>
        <p:nvSpPr>
          <p:cNvPr id="14" name="Picture Placeholder 13">
            <a:extLst>
              <a:ext uri="{FF2B5EF4-FFF2-40B4-BE49-F238E27FC236}">
                <a16:creationId xmlns:a16="http://schemas.microsoft.com/office/drawing/2014/main" id="{481F3862-2936-5FCE-3071-15C7723E7B9E}"/>
              </a:ext>
            </a:extLst>
          </p:cNvPr>
          <p:cNvSpPr>
            <a:spLocks noGrp="1"/>
          </p:cNvSpPr>
          <p:nvPr>
            <p:ph type="pic" sz="quarter" idx="14"/>
          </p:nvPr>
        </p:nvSpPr>
        <p:spPr/>
      </p:sp>
      <p:pic>
        <p:nvPicPr>
          <p:cNvPr id="15" name="Picture 14">
            <a:extLst>
              <a:ext uri="{FF2B5EF4-FFF2-40B4-BE49-F238E27FC236}">
                <a16:creationId xmlns:a16="http://schemas.microsoft.com/office/drawing/2014/main" id="{E7E8604A-0926-66EE-1F3F-EF587F803193}"/>
              </a:ext>
            </a:extLst>
          </p:cNvPr>
          <p:cNvPicPr>
            <a:picLocks noChangeAspect="1"/>
          </p:cNvPicPr>
          <p:nvPr/>
        </p:nvPicPr>
        <p:blipFill>
          <a:blip r:embed="rId3"/>
          <a:stretch>
            <a:fillRect/>
          </a:stretch>
        </p:blipFill>
        <p:spPr>
          <a:xfrm>
            <a:off x="4979988" y="323849"/>
            <a:ext cx="6897380" cy="6125935"/>
          </a:xfrm>
          <a:prstGeom prst="rect">
            <a:avLst/>
          </a:prstGeom>
        </p:spPr>
      </p:pic>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68D1D-72A9-70E0-8547-3B087529D062}"/>
              </a:ext>
            </a:extLst>
          </p:cNvPr>
          <p:cNvSpPr>
            <a:spLocks noGrp="1"/>
          </p:cNvSpPr>
          <p:nvPr>
            <p:ph type="ctrTitle"/>
          </p:nvPr>
        </p:nvSpPr>
        <p:spPr>
          <a:xfrm>
            <a:off x="2107200" y="1"/>
            <a:ext cx="7977600" cy="1111044"/>
          </a:xfrm>
        </p:spPr>
        <p:txBody>
          <a:bodyPr/>
          <a:lstStyle/>
          <a:p>
            <a:r>
              <a:rPr lang="en-IN" dirty="0"/>
              <a:t>PROBLEM STATEMENT</a:t>
            </a:r>
          </a:p>
        </p:txBody>
      </p:sp>
      <p:sp>
        <p:nvSpPr>
          <p:cNvPr id="3" name="Subtitle 2">
            <a:extLst>
              <a:ext uri="{FF2B5EF4-FFF2-40B4-BE49-F238E27FC236}">
                <a16:creationId xmlns:a16="http://schemas.microsoft.com/office/drawing/2014/main" id="{DD6D8750-C8C7-CD96-A225-DC027B5416A8}"/>
              </a:ext>
            </a:extLst>
          </p:cNvPr>
          <p:cNvSpPr>
            <a:spLocks noGrp="1"/>
          </p:cNvSpPr>
          <p:nvPr>
            <p:ph type="subTitle" idx="1"/>
          </p:nvPr>
        </p:nvSpPr>
        <p:spPr>
          <a:xfrm>
            <a:off x="235974" y="1376516"/>
            <a:ext cx="11238272" cy="4267200"/>
          </a:xfrm>
        </p:spPr>
        <p:txBody>
          <a:bodyPr/>
          <a:lstStyle/>
          <a:p>
            <a:r>
              <a:rPr lang="en-US" dirty="0"/>
              <a:t>Attendance Management System is software developed for daily student attendance in schools, colleges and institutes. It facilitates to access the attendance information of a particular student in a particular class. This system will also help in evaluating attendance eligibility criteria of a student. By just a click on the mouse, the system will be able to produce the students' attendance report thus reducing the need for manual </a:t>
            </a:r>
            <a:r>
              <a:rPr lang="en-US" dirty="0" err="1"/>
              <a:t>labour</a:t>
            </a:r>
            <a:r>
              <a:rPr lang="en-US" dirty="0"/>
              <a:t> which is prone to human errors and time consuming.</a:t>
            </a:r>
            <a:endParaRPr lang="en-IN" dirty="0"/>
          </a:p>
        </p:txBody>
      </p:sp>
    </p:spTree>
    <p:extLst>
      <p:ext uri="{BB962C8B-B14F-4D97-AF65-F5344CB8AC3E}">
        <p14:creationId xmlns:p14="http://schemas.microsoft.com/office/powerpoint/2010/main" val="1227947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DB117-3A0F-0944-6A49-0D2CCBEC2D88}"/>
              </a:ext>
            </a:extLst>
          </p:cNvPr>
          <p:cNvSpPr>
            <a:spLocks noGrp="1"/>
          </p:cNvSpPr>
          <p:nvPr>
            <p:ph type="ctrTitle"/>
          </p:nvPr>
        </p:nvSpPr>
        <p:spPr>
          <a:xfrm>
            <a:off x="2107200" y="-88489"/>
            <a:ext cx="7977600" cy="1081548"/>
          </a:xfrm>
        </p:spPr>
        <p:txBody>
          <a:bodyPr/>
          <a:lstStyle/>
          <a:p>
            <a:r>
              <a:rPr lang="en-IN" dirty="0"/>
              <a:t>OBJECTIVES</a:t>
            </a:r>
          </a:p>
        </p:txBody>
      </p:sp>
      <p:sp>
        <p:nvSpPr>
          <p:cNvPr id="3" name="Subtitle 2">
            <a:extLst>
              <a:ext uri="{FF2B5EF4-FFF2-40B4-BE49-F238E27FC236}">
                <a16:creationId xmlns:a16="http://schemas.microsoft.com/office/drawing/2014/main" id="{A342286A-CFBB-BFEC-5257-968CB366AE96}"/>
              </a:ext>
            </a:extLst>
          </p:cNvPr>
          <p:cNvSpPr>
            <a:spLocks noGrp="1"/>
          </p:cNvSpPr>
          <p:nvPr>
            <p:ph type="subTitle" idx="1"/>
          </p:nvPr>
        </p:nvSpPr>
        <p:spPr>
          <a:xfrm>
            <a:off x="698090" y="1536290"/>
            <a:ext cx="9537290" cy="3785419"/>
          </a:xfrm>
        </p:spPr>
        <p:txBody>
          <a:bodyPr>
            <a:normAutofit fontScale="85000" lnSpcReduction="20000"/>
          </a:bodyPr>
          <a:lstStyle/>
          <a:p>
            <a:r>
              <a:rPr lang="en-US" dirty="0"/>
              <a:t>1.User-Friendly Interface: Easy navigation for employees to clock in/out, request leave, and view attendance history.</a:t>
            </a:r>
          </a:p>
          <a:p>
            <a:r>
              <a:rPr lang="en-US" dirty="0"/>
              <a:t>2. Mobile Accessibility: Allow employees to clock in/out and access attendance data via mobile devices.</a:t>
            </a:r>
          </a:p>
          <a:p>
            <a:r>
              <a:rPr lang="en-US" dirty="0"/>
              <a:t>3. Integration: Seamlessly integrate with existing HR, payroll, and time-off management systems.</a:t>
            </a:r>
          </a:p>
          <a:p>
            <a:r>
              <a:rPr lang="en-US" dirty="0"/>
              <a:t>4. Leave Management: Automate leave approval workflows and track leave balances.</a:t>
            </a:r>
          </a:p>
          <a:p>
            <a:r>
              <a:rPr lang="en-US" dirty="0"/>
              <a:t>5. Customizable Settings: Allow administrators to configure attendance policies, rules, and notifications.</a:t>
            </a:r>
            <a:endParaRPr lang="en-IN" dirty="0"/>
          </a:p>
        </p:txBody>
      </p:sp>
    </p:spTree>
    <p:extLst>
      <p:ext uri="{BB962C8B-B14F-4D97-AF65-F5344CB8AC3E}">
        <p14:creationId xmlns:p14="http://schemas.microsoft.com/office/powerpoint/2010/main" val="3507881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5BBD0-ACF4-EA7C-1ADB-90FCDC21E520}"/>
              </a:ext>
            </a:extLst>
          </p:cNvPr>
          <p:cNvSpPr>
            <a:spLocks noGrp="1"/>
          </p:cNvSpPr>
          <p:nvPr>
            <p:ph type="ctrTitle"/>
          </p:nvPr>
        </p:nvSpPr>
        <p:spPr>
          <a:xfrm>
            <a:off x="2107200" y="1096965"/>
            <a:ext cx="7977600" cy="1075964"/>
          </a:xfrm>
        </p:spPr>
        <p:txBody>
          <a:bodyPr/>
          <a:lstStyle/>
          <a:p>
            <a:r>
              <a:rPr lang="en-IN" dirty="0"/>
              <a:t>PURPOSE</a:t>
            </a:r>
          </a:p>
        </p:txBody>
      </p:sp>
      <p:sp>
        <p:nvSpPr>
          <p:cNvPr id="3" name="Subtitle 2">
            <a:extLst>
              <a:ext uri="{FF2B5EF4-FFF2-40B4-BE49-F238E27FC236}">
                <a16:creationId xmlns:a16="http://schemas.microsoft.com/office/drawing/2014/main" id="{24B7A19F-FB3E-6A3C-C560-39BB4B9275EB}"/>
              </a:ext>
            </a:extLst>
          </p:cNvPr>
          <p:cNvSpPr>
            <a:spLocks noGrp="1"/>
          </p:cNvSpPr>
          <p:nvPr>
            <p:ph type="subTitle" idx="1"/>
          </p:nvPr>
        </p:nvSpPr>
        <p:spPr>
          <a:xfrm>
            <a:off x="2536723" y="2684206"/>
            <a:ext cx="7548077" cy="3094295"/>
          </a:xfrm>
        </p:spPr>
        <p:txBody>
          <a:bodyPr>
            <a:normAutofit/>
          </a:bodyPr>
          <a:lstStyle/>
          <a:p>
            <a:pPr marL="342900" indent="-342900">
              <a:buFont typeface="Wingdings" panose="05000000000000000000" pitchFamily="2" charset="2"/>
              <a:buChar char="v"/>
            </a:pPr>
            <a:r>
              <a:rPr lang="en-IN" dirty="0">
                <a:solidFill>
                  <a:srgbClr val="001D35"/>
                </a:solidFill>
                <a:latin typeface="Google Sans"/>
              </a:rPr>
              <a:t>Improve productivity and engagement</a:t>
            </a:r>
          </a:p>
          <a:p>
            <a:pPr marL="342900" indent="-342900">
              <a:buFont typeface="Wingdings" panose="05000000000000000000" pitchFamily="2" charset="2"/>
              <a:buChar char="v"/>
            </a:pPr>
            <a:r>
              <a:rPr lang="en-IN" dirty="0">
                <a:solidFill>
                  <a:srgbClr val="001D35"/>
                </a:solidFill>
                <a:latin typeface="Google Sans"/>
              </a:rPr>
              <a:t>Reduce administrative burdens</a:t>
            </a:r>
          </a:p>
          <a:p>
            <a:pPr marL="342900" indent="-342900">
              <a:buFont typeface="Wingdings" panose="05000000000000000000" pitchFamily="2" charset="2"/>
              <a:buChar char="v"/>
            </a:pPr>
            <a:r>
              <a:rPr lang="en-US" b="0" i="0" dirty="0">
                <a:solidFill>
                  <a:srgbClr val="001D35"/>
                </a:solidFill>
                <a:effectLst/>
                <a:latin typeface="Google Sans"/>
              </a:rPr>
              <a:t>Control costs and compliance risks</a:t>
            </a:r>
            <a:endParaRPr lang="en-IN" b="0" i="0" dirty="0">
              <a:solidFill>
                <a:srgbClr val="001D35"/>
              </a:solidFill>
              <a:effectLst/>
              <a:latin typeface="Google Sans"/>
            </a:endParaRPr>
          </a:p>
          <a:p>
            <a:pPr marL="342900" indent="-342900">
              <a:buFont typeface="Wingdings" panose="05000000000000000000" pitchFamily="2" charset="2"/>
              <a:buChar char="v"/>
            </a:pPr>
            <a:r>
              <a:rPr lang="en-IN" b="0" i="0" dirty="0">
                <a:solidFill>
                  <a:srgbClr val="001D35"/>
                </a:solidFill>
                <a:effectLst/>
                <a:latin typeface="Google Sans"/>
              </a:rPr>
              <a:t>Track attendance</a:t>
            </a:r>
          </a:p>
          <a:p>
            <a:pPr marL="342900" indent="-342900">
              <a:buFont typeface="Wingdings" panose="05000000000000000000" pitchFamily="2" charset="2"/>
              <a:buChar char="v"/>
            </a:pPr>
            <a:r>
              <a:rPr lang="en-IN" b="0" i="0" dirty="0">
                <a:solidFill>
                  <a:srgbClr val="001D35"/>
                </a:solidFill>
                <a:effectLst/>
                <a:latin typeface="Google Sans"/>
              </a:rPr>
              <a:t>Centralize employee data</a:t>
            </a:r>
            <a:endParaRPr lang="en-IN" dirty="0">
              <a:solidFill>
                <a:srgbClr val="001D35"/>
              </a:solidFill>
              <a:latin typeface="Google Sans"/>
            </a:endParaRPr>
          </a:p>
        </p:txBody>
      </p:sp>
    </p:spTree>
    <p:extLst>
      <p:ext uri="{BB962C8B-B14F-4D97-AF65-F5344CB8AC3E}">
        <p14:creationId xmlns:p14="http://schemas.microsoft.com/office/powerpoint/2010/main" val="316958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4031226" y="291894"/>
            <a:ext cx="6108889" cy="1185045"/>
          </a:xfrm>
        </p:spPr>
        <p:txBody>
          <a:bodyPr>
            <a:normAutofit/>
          </a:bodyPr>
          <a:lstStyle/>
          <a:p>
            <a:r>
              <a:rPr lang="en-US" sz="4000" dirty="0"/>
              <a:t>MODULES</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981118" y="1770990"/>
            <a:ext cx="8652793" cy="4619978"/>
          </a:xfrm>
        </p:spPr>
        <p:txBody>
          <a:bodyPr>
            <a:normAutofit/>
          </a:bodyPr>
          <a:lstStyle/>
          <a:p>
            <a:pPr marL="0" indent="0">
              <a:buNone/>
            </a:pPr>
            <a:r>
              <a:rPr lang="en-US" sz="3600" dirty="0"/>
              <a:t>Administrative module:</a:t>
            </a:r>
          </a:p>
          <a:p>
            <a:pPr>
              <a:buFont typeface="Wingdings" panose="05000000000000000000" pitchFamily="2" charset="2"/>
              <a:buChar char="v"/>
            </a:pPr>
            <a:r>
              <a:rPr lang="en-US" sz="2000" dirty="0"/>
              <a:t>Admin can add new employee</a:t>
            </a:r>
          </a:p>
          <a:p>
            <a:pPr>
              <a:buFont typeface="Wingdings" panose="05000000000000000000" pitchFamily="2" charset="2"/>
              <a:buChar char="v"/>
            </a:pPr>
            <a:r>
              <a:rPr lang="en-US" sz="2000" dirty="0"/>
              <a:t>Admin can see the list of employee details</a:t>
            </a:r>
          </a:p>
          <a:p>
            <a:pPr>
              <a:buFont typeface="Wingdings" panose="05000000000000000000" pitchFamily="2" charset="2"/>
              <a:buChar char="v"/>
            </a:pPr>
            <a:r>
              <a:rPr lang="en-US" sz="2000" dirty="0"/>
              <a:t>Only admin can edit the record of the employee</a:t>
            </a:r>
          </a:p>
          <a:p>
            <a:pPr>
              <a:buFont typeface="Wingdings" panose="05000000000000000000" pitchFamily="2" charset="2"/>
              <a:buChar char="v"/>
            </a:pPr>
            <a:r>
              <a:rPr lang="en-US" sz="2000" dirty="0"/>
              <a:t>Admin will be able to delete the records of the employee </a:t>
            </a:r>
          </a:p>
          <a:p>
            <a:pPr>
              <a:buFont typeface="Wingdings" panose="05000000000000000000" pitchFamily="2" charset="2"/>
              <a:buChar char="v"/>
            </a:pPr>
            <a:r>
              <a:rPr lang="en-US" sz="2000" dirty="0"/>
              <a:t>Admin can add employee attendance details</a:t>
            </a:r>
          </a:p>
          <a:p>
            <a:pPr>
              <a:buFont typeface="Wingdings" panose="05000000000000000000" pitchFamily="2" charset="2"/>
              <a:buChar char="v"/>
            </a:pPr>
            <a:r>
              <a:rPr lang="en-US" sz="2000" dirty="0"/>
              <a:t>Edit the existing employee attendance details</a:t>
            </a:r>
          </a:p>
          <a:p>
            <a:pPr>
              <a:buFont typeface="Wingdings" panose="05000000000000000000" pitchFamily="2" charset="2"/>
              <a:buChar char="v"/>
            </a:pPr>
            <a:r>
              <a:rPr lang="en-US" sz="2000" dirty="0"/>
              <a:t>View all the details of the employee attendance</a:t>
            </a:r>
          </a:p>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944867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AAB38-668E-0C6C-8FDE-9D53C08E1093}"/>
              </a:ext>
            </a:extLst>
          </p:cNvPr>
          <p:cNvSpPr>
            <a:spLocks noGrp="1"/>
          </p:cNvSpPr>
          <p:nvPr>
            <p:ph type="title"/>
          </p:nvPr>
        </p:nvSpPr>
        <p:spPr/>
        <p:txBody>
          <a:bodyPr>
            <a:normAutofit/>
          </a:bodyPr>
          <a:lstStyle/>
          <a:p>
            <a:r>
              <a:rPr lang="en-US" sz="4400" dirty="0"/>
              <a:t>Advantages and Disadvantages:</a:t>
            </a:r>
            <a:endParaRPr lang="en-IN" sz="4400" dirty="0"/>
          </a:p>
        </p:txBody>
      </p:sp>
      <p:sp>
        <p:nvSpPr>
          <p:cNvPr id="3" name="Content Placeholder 2">
            <a:extLst>
              <a:ext uri="{FF2B5EF4-FFF2-40B4-BE49-F238E27FC236}">
                <a16:creationId xmlns:a16="http://schemas.microsoft.com/office/drawing/2014/main" id="{1AEB5101-109E-B664-F906-E6875A22DC1F}"/>
              </a:ext>
            </a:extLst>
          </p:cNvPr>
          <p:cNvSpPr>
            <a:spLocks noGrp="1"/>
          </p:cNvSpPr>
          <p:nvPr>
            <p:ph sz="half" idx="1"/>
          </p:nvPr>
        </p:nvSpPr>
        <p:spPr/>
        <p:txBody>
          <a:bodyPr>
            <a:normAutofit/>
          </a:bodyPr>
          <a:lstStyle/>
          <a:p>
            <a:pPr marL="0" indent="0">
              <a:buNone/>
            </a:pPr>
            <a:r>
              <a:rPr lang="en-US" sz="2400" dirty="0"/>
              <a:t>Advantages:</a:t>
            </a:r>
          </a:p>
          <a:p>
            <a:pPr>
              <a:buFont typeface="Wingdings" panose="05000000000000000000" pitchFamily="2" charset="2"/>
              <a:buChar char="v"/>
            </a:pPr>
            <a:r>
              <a:rPr lang="en-US" sz="2400" dirty="0"/>
              <a:t>Time and cost efficiency</a:t>
            </a:r>
          </a:p>
          <a:p>
            <a:pPr>
              <a:buFont typeface="Wingdings" panose="05000000000000000000" pitchFamily="2" charset="2"/>
              <a:buChar char="v"/>
            </a:pPr>
            <a:r>
              <a:rPr lang="en-US" sz="2400" dirty="0"/>
              <a:t>Data and analytics</a:t>
            </a:r>
          </a:p>
          <a:p>
            <a:pPr>
              <a:buFont typeface="Wingdings" panose="05000000000000000000" pitchFamily="2" charset="2"/>
              <a:buChar char="v"/>
            </a:pPr>
            <a:r>
              <a:rPr lang="en-US" sz="2400" dirty="0"/>
              <a:t>Employee accountability</a:t>
            </a:r>
          </a:p>
          <a:p>
            <a:pPr>
              <a:buFont typeface="Wingdings" panose="05000000000000000000" pitchFamily="2" charset="2"/>
              <a:buChar char="v"/>
            </a:pPr>
            <a:r>
              <a:rPr lang="en-US" sz="2400" dirty="0"/>
              <a:t>Remote and flexible work monitoring</a:t>
            </a:r>
            <a:endParaRPr lang="en-IN" sz="2400" dirty="0"/>
          </a:p>
        </p:txBody>
      </p:sp>
      <p:sp>
        <p:nvSpPr>
          <p:cNvPr id="4" name="Content Placeholder 3">
            <a:extLst>
              <a:ext uri="{FF2B5EF4-FFF2-40B4-BE49-F238E27FC236}">
                <a16:creationId xmlns:a16="http://schemas.microsoft.com/office/drawing/2014/main" id="{B15955AD-8568-7F97-F5D0-4562CFC16659}"/>
              </a:ext>
            </a:extLst>
          </p:cNvPr>
          <p:cNvSpPr>
            <a:spLocks noGrp="1"/>
          </p:cNvSpPr>
          <p:nvPr>
            <p:ph sz="half" idx="2"/>
          </p:nvPr>
        </p:nvSpPr>
        <p:spPr/>
        <p:txBody>
          <a:bodyPr/>
          <a:lstStyle/>
          <a:p>
            <a:r>
              <a:rPr lang="en-IN" sz="2400" dirty="0"/>
              <a:t>Disadvantages:</a:t>
            </a:r>
          </a:p>
          <a:p>
            <a:pPr>
              <a:buFont typeface="Wingdings" panose="05000000000000000000" pitchFamily="2" charset="2"/>
              <a:buChar char="v"/>
            </a:pPr>
            <a:r>
              <a:rPr lang="en-IN" sz="2400" dirty="0"/>
              <a:t>Cost</a:t>
            </a:r>
          </a:p>
          <a:p>
            <a:pPr>
              <a:buFont typeface="Wingdings" panose="05000000000000000000" pitchFamily="2" charset="2"/>
              <a:buChar char="v"/>
            </a:pPr>
            <a:r>
              <a:rPr lang="en-IN" sz="2400" dirty="0"/>
              <a:t>Technical issues</a:t>
            </a:r>
          </a:p>
          <a:p>
            <a:pPr>
              <a:buFont typeface="Wingdings" panose="05000000000000000000" pitchFamily="2" charset="2"/>
              <a:buChar char="v"/>
            </a:pPr>
            <a:r>
              <a:rPr lang="en-IN" sz="2400" dirty="0"/>
              <a:t>Employee resistance</a:t>
            </a:r>
          </a:p>
          <a:p>
            <a:pPr>
              <a:buFont typeface="Wingdings" panose="05000000000000000000" pitchFamily="2" charset="2"/>
              <a:buChar char="v"/>
            </a:pPr>
            <a:r>
              <a:rPr lang="en-IN" sz="2400" dirty="0"/>
              <a:t>Dependence on technology</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2134884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AE1B61-5D57-4C34-4893-C317B2BCF657}"/>
              </a:ext>
            </a:extLst>
          </p:cNvPr>
          <p:cNvPicPr>
            <a:picLocks noChangeAspect="1"/>
          </p:cNvPicPr>
          <p:nvPr/>
        </p:nvPicPr>
        <p:blipFill>
          <a:blip r:embed="rId2"/>
          <a:stretch>
            <a:fillRect/>
          </a:stretch>
        </p:blipFill>
        <p:spPr>
          <a:xfrm>
            <a:off x="-1" y="-1"/>
            <a:ext cx="12300155" cy="7197213"/>
          </a:xfrm>
          <a:prstGeom prst="rect">
            <a:avLst/>
          </a:prstGeom>
        </p:spPr>
      </p:pic>
    </p:spTree>
    <p:extLst>
      <p:ext uri="{BB962C8B-B14F-4D97-AF65-F5344CB8AC3E}">
        <p14:creationId xmlns:p14="http://schemas.microsoft.com/office/powerpoint/2010/main" val="2368223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823A14-884A-913E-C846-CBA8E06E4C9D}"/>
              </a:ext>
            </a:extLst>
          </p:cNvPr>
          <p:cNvPicPr>
            <a:picLocks noChangeAspect="1"/>
          </p:cNvPicPr>
          <p:nvPr/>
        </p:nvPicPr>
        <p:blipFill>
          <a:blip r:embed="rId2"/>
          <a:stretch>
            <a:fillRect/>
          </a:stretch>
        </p:blipFill>
        <p:spPr>
          <a:xfrm>
            <a:off x="-1317523" y="212296"/>
            <a:ext cx="13735664" cy="7447936"/>
          </a:xfrm>
          <a:prstGeom prst="rect">
            <a:avLst/>
          </a:prstGeom>
        </p:spPr>
      </p:pic>
    </p:spTree>
    <p:extLst>
      <p:ext uri="{BB962C8B-B14F-4D97-AF65-F5344CB8AC3E}">
        <p14:creationId xmlns:p14="http://schemas.microsoft.com/office/powerpoint/2010/main" val="523436616"/>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EDA63D-DE73-4ED5-BDF0-D3D9FD35E1ED}">
  <ds:schemaRefs>
    <ds:schemaRef ds:uri="http://schemas.microsoft.com/sharepoint/v3/contenttype/forms"/>
  </ds:schemaRefs>
</ds:datastoreItem>
</file>

<file path=customXml/itemProps2.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Frosty design</Template>
  <TotalTime>173</TotalTime>
  <Words>412</Words>
  <Application>Microsoft Office PowerPoint</Application>
  <PresentationFormat>Widescreen</PresentationFormat>
  <Paragraphs>48</Paragraphs>
  <Slides>12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Avenir Next LT Pro</vt:lpstr>
      <vt:lpstr>Calibri</vt:lpstr>
      <vt:lpstr>Google Sans</vt:lpstr>
      <vt:lpstr>Goudy Old Style</vt:lpstr>
      <vt:lpstr>Wingdings</vt:lpstr>
      <vt:lpstr>FrostyVTI</vt:lpstr>
      <vt:lpstr>                  Project on Employee Attendance System</vt:lpstr>
      <vt:lpstr>Introduction</vt:lpstr>
      <vt:lpstr>PROBLEM STATEMENT</vt:lpstr>
      <vt:lpstr>OBJECTIVES</vt:lpstr>
      <vt:lpstr>PURPOSE</vt:lpstr>
      <vt:lpstr>MODULES</vt:lpstr>
      <vt:lpstr>Advantages and Disadvantages:</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Jyothika durga neelam</dc:creator>
  <cp:lastModifiedBy>Ankita Sasimath</cp:lastModifiedBy>
  <cp:revision>7</cp:revision>
  <dcterms:created xsi:type="dcterms:W3CDTF">2024-09-26T09:17:03Z</dcterms:created>
  <dcterms:modified xsi:type="dcterms:W3CDTF">2024-09-27T09:14:43Z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