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6" r:id="rId21"/>
    <p:sldId id="275" r:id="rId22"/>
    <p:sldId id="280" r:id="rId23"/>
    <p:sldId id="278" r:id="rId24"/>
    <p:sldId id="282" r:id="rId25"/>
    <p:sldId id="283" r:id="rId26"/>
    <p:sldId id="284" r:id="rId27"/>
    <p:sldId id="285" r:id="rId28"/>
    <p:sldId id="286" r:id="rId29"/>
    <p:sldId id="287" r:id="rId30"/>
  </p:sldIdLst>
  <p:sldSz cx="9144000" cy="5143500" type="screen16x9"/>
  <p:notesSz cx="6858000" cy="9144000"/>
  <p:embeddedFontLst>
    <p:embeddedFont>
      <p:font typeface="Economica" panose="020B0604020202020204" charset="0"/>
      <p:regular r:id="rId32"/>
      <p:bold r:id="rId33"/>
      <p:italic r:id="rId34"/>
      <p:boldItalic r:id="rId35"/>
    </p:embeddedFont>
    <p:embeddedFont>
      <p:font typeface="Lato" panose="020B0604020202020204" charset="0"/>
      <p:regular r:id="rId36"/>
      <p:bold r:id="rId37"/>
      <p:italic r:id="rId38"/>
      <p:boldItalic r:id="rId39"/>
    </p:embeddedFont>
    <p:embeddedFont>
      <p:font typeface="Open Sans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88" autoAdjust="0"/>
  </p:normalViewPr>
  <p:slideViewPr>
    <p:cSldViewPr snapToGrid="0">
      <p:cViewPr varScale="1">
        <p:scale>
          <a:sx n="73" d="100"/>
          <a:sy n="73" d="100"/>
        </p:scale>
        <p:origin x="108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56e0e0dac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56e0e0dac_0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56e0e0dac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56e0e0dac_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56e0e0dac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56e0e0dac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56e0e0dac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56e0e0dac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56e0e0dac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56e0e0dac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56e0e0dac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56e0e0dac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18820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51991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87961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94645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4672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56e0e0dac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56e0e0dac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56e0e0dac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56e0e0dac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566700" y="1801950"/>
            <a:ext cx="8010600" cy="15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200" b="1"/>
              <a:t>Implementing and comparing the in-order and out-of-order instruction execution for a two-level on-chip cache optimized for matrix multiplication operation. </a:t>
            </a:r>
            <a:endParaRPr sz="32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763799" y="1340724"/>
            <a:ext cx="8132227" cy="250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Associativity and block size are kept constant; number of sets is varied.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Here, we vary the cache size by varying the number of sets.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( 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cache size= 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800" b="1" dirty="0" err="1">
                <a:latin typeface="Courier New"/>
                <a:ea typeface="Courier New"/>
                <a:cs typeface="Courier New"/>
                <a:sym typeface="Courier New"/>
              </a:rPr>
              <a:t>nsets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&gt; * &lt;</a:t>
            </a:r>
            <a:r>
              <a:rPr lang="en-US" sz="1800" b="1" dirty="0" err="1">
                <a:latin typeface="Courier New"/>
                <a:ea typeface="Courier New"/>
                <a:cs typeface="Courier New"/>
                <a:sym typeface="Courier New"/>
              </a:rPr>
              <a:t>bsize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&gt; * &lt;</a:t>
            </a:r>
            <a:r>
              <a:rPr lang="en-US" sz="1800" b="1" dirty="0" err="1">
                <a:latin typeface="Courier New"/>
                <a:ea typeface="Courier New"/>
                <a:cs typeface="Courier New"/>
                <a:sym typeface="Courier New"/>
              </a:rPr>
              <a:t>assoc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800" dirty="0">
                <a:solidFill>
                  <a:schemeClr val="dk1"/>
                </a:solidFill>
              </a:rPr>
              <a:t>)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As the cache size increases, miss rate decreases. 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There is no performance gain if we increase the cache size more than 32 KB.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dirty="0"/>
          </a:p>
        </p:txBody>
      </p:sp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907849" y="499631"/>
            <a:ext cx="761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000" b="1"/>
              <a:t>Cache size for Level – 1 Data Cache</a:t>
            </a:r>
            <a:endParaRPr sz="3000" b="1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E806E37D-27E0-4BE3-9FF1-D8681E0E855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3256312"/>
                  </p:ext>
                </p:extLst>
              </p:nvPr>
            </p:nvGraphicFramePr>
            <p:xfrm>
              <a:off x="-2630837" y="2827376"/>
              <a:ext cx="2286000" cy="1285875"/>
            </p:xfrm>
            <a:graphic>
              <a:graphicData uri="http://schemas.microsoft.com/office/powerpoint/2016/slidezoom">
                <pslz:sldZm>
                  <pslz:sldZmObj sldId="265" cId="0">
                    <pslz:zmPr id="{84BC0202-AF20-4A93-8C2E-098D44FA89A3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806E37D-27E0-4BE3-9FF1-D8681E0E85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630837" y="2827376"/>
                <a:ext cx="2286000" cy="1285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699" y="190181"/>
            <a:ext cx="761822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000" b="1"/>
              <a:t>Replacement policies for Level – 1 Data Cache</a:t>
            </a:r>
            <a:endParaRPr sz="3000" b="1"/>
          </a:p>
        </p:txBody>
      </p:sp>
      <p:pic>
        <p:nvPicPr>
          <p:cNvPr id="115" name="Google Shape;115;p22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6515"/>
          <a:stretch/>
        </p:blipFill>
        <p:spPr>
          <a:xfrm>
            <a:off x="1844325" y="1211350"/>
            <a:ext cx="5109202" cy="359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780450" y="1429275"/>
            <a:ext cx="7792200" cy="26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dirty="0">
                <a:solidFill>
                  <a:schemeClr val="dk1"/>
                </a:solidFill>
              </a:rPr>
              <a:t>Number of sets and block size are kept constant; the replacement policies are varied along with  associativity.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dirty="0">
                <a:solidFill>
                  <a:schemeClr val="dk1"/>
                </a:solidFill>
              </a:rPr>
              <a:t>LRU replacement policy is the best policy for cache optimizations in our case.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dirty="0">
                <a:solidFill>
                  <a:schemeClr val="dk1"/>
                </a:solidFill>
              </a:rPr>
              <a:t>Since LRU is based on principle of temporal locality, it is a good replacement policy for programs  such as multiplication.</a:t>
            </a:r>
            <a:endParaRPr dirty="0"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1149899" y="190181"/>
            <a:ext cx="6250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000" b="1"/>
              <a:t>Associativity for Level – 2 Data Cache</a:t>
            </a:r>
            <a:endParaRPr sz="3000" b="1"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93" y="809944"/>
            <a:ext cx="7914200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717825" y="354125"/>
            <a:ext cx="7490400" cy="30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Cache size is kept constant (8KB) 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From our observations, the miss rate for L2 cache is minimum for n way associative cache</a:t>
            </a:r>
            <a:endParaRPr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1446761" y="112506"/>
            <a:ext cx="6250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000" b="1"/>
              <a:t>Block size for Level – 2 Data Cache</a:t>
            </a:r>
            <a:endParaRPr sz="3000" b="1"/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 t="10968"/>
          <a:stretch/>
        </p:blipFill>
        <p:spPr>
          <a:xfrm>
            <a:off x="920425" y="1162050"/>
            <a:ext cx="6787676" cy="38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751950" y="1481100"/>
            <a:ext cx="7705500" cy="22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chemeClr val="dk1"/>
                </a:solidFill>
              </a:rPr>
              <a:t>Associativity is kept constant; block size is varied along with the number of sets to keep the cache size constant.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chemeClr val="dk1"/>
                </a:solidFill>
              </a:rPr>
              <a:t>Miss rate decreases as the block size is increased. 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1360761" y="171131"/>
            <a:ext cx="6250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000" b="1"/>
              <a:t>Cache size for Level – 2 Data Cache</a:t>
            </a:r>
            <a:endParaRPr sz="3000" b="1"/>
          </a:p>
        </p:txBody>
      </p:sp>
      <p:pic>
        <p:nvPicPr>
          <p:cNvPr id="148" name="Google Shape;148;p28"/>
          <p:cNvPicPr preferRelativeResize="0"/>
          <p:nvPr/>
        </p:nvPicPr>
        <p:blipFill rotWithShape="1">
          <a:blip r:embed="rId3">
            <a:alphaModFix/>
          </a:blip>
          <a:srcRect t="12743" b="9314"/>
          <a:stretch/>
        </p:blipFill>
        <p:spPr>
          <a:xfrm>
            <a:off x="311697" y="1057275"/>
            <a:ext cx="8348627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 txBox="1"/>
          <p:nvPr/>
        </p:nvSpPr>
        <p:spPr>
          <a:xfrm>
            <a:off x="1343100" y="4276724"/>
            <a:ext cx="6457800" cy="372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latin typeface="Lato"/>
                <a:ea typeface="Lato"/>
                <a:cs typeface="Lato"/>
                <a:sym typeface="Lato"/>
              </a:rPr>
              <a:t>                    8KB 	16KB                     32KB	                  64KB                     128KB                     256KB                   512KB                     1MB                          2MB                          4MB     </a:t>
            </a:r>
            <a:endParaRPr sz="7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body" idx="1"/>
          </p:nvPr>
        </p:nvSpPr>
        <p:spPr>
          <a:xfrm>
            <a:off x="568343" y="1421400"/>
            <a:ext cx="8007300" cy="2088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chemeClr val="dk1"/>
                </a:solidFill>
              </a:rPr>
              <a:t>Associativity and block size are kept constant; number of sets is varied.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chemeClr val="dk1"/>
                </a:solidFill>
              </a:rPr>
              <a:t>As the number of sets increases, miss rate decreases. 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>
            <a:spLocks noGrp="1"/>
          </p:cNvSpPr>
          <p:nvPr>
            <p:ph type="title"/>
          </p:nvPr>
        </p:nvSpPr>
        <p:spPr>
          <a:xfrm>
            <a:off x="304015" y="138008"/>
            <a:ext cx="761822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000" b="1" dirty="0"/>
              <a:t>Replacement policy for Level – 2 Data Cache</a:t>
            </a:r>
            <a:endParaRPr sz="3000" b="1" dirty="0"/>
          </a:p>
        </p:txBody>
      </p:sp>
      <p:sp>
        <p:nvSpPr>
          <p:cNvPr id="160" name="Google Shape;160;p30"/>
          <p:cNvSpPr txBox="1">
            <a:spLocks noGrp="1"/>
          </p:cNvSpPr>
          <p:nvPr>
            <p:ph type="body" idx="1"/>
          </p:nvPr>
        </p:nvSpPr>
        <p:spPr>
          <a:xfrm>
            <a:off x="6116491" y="997057"/>
            <a:ext cx="2620238" cy="3722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Number of sets and block size are kept constant; the replacement policies are varied along with  associativity.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161" name="Google Shape;161;p30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7338"/>
          <a:stretch/>
        </p:blipFill>
        <p:spPr>
          <a:xfrm>
            <a:off x="84600" y="960017"/>
            <a:ext cx="6216375" cy="404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52075" y="5778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000" b="1"/>
              <a:t>Progress made so far:</a:t>
            </a:r>
            <a:endParaRPr sz="3000" b="1"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352075" y="1243951"/>
            <a:ext cx="8294400" cy="3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chemeClr val="dk1"/>
                </a:solidFill>
              </a:rPr>
              <a:t>We have implemented the </a:t>
            </a:r>
            <a:r>
              <a:rPr lang="en-US" b="1" dirty="0">
                <a:solidFill>
                  <a:schemeClr val="dk1"/>
                </a:solidFill>
              </a:rPr>
              <a:t>in-order</a:t>
            </a:r>
            <a:r>
              <a:rPr lang="en-US" dirty="0">
                <a:solidFill>
                  <a:schemeClr val="dk1"/>
                </a:solidFill>
              </a:rPr>
              <a:t> instruction execution by varying the following 4 fields in the cache configuration of the </a:t>
            </a:r>
            <a:r>
              <a:rPr lang="en-US" b="1" dirty="0">
                <a:solidFill>
                  <a:schemeClr val="dk1"/>
                </a:solidFill>
              </a:rPr>
              <a:t>sim-cache</a:t>
            </a:r>
            <a:r>
              <a:rPr lang="en-US" dirty="0">
                <a:solidFill>
                  <a:schemeClr val="dk1"/>
                </a:solidFill>
              </a:rPr>
              <a:t> simulator: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&lt;name&gt;:&lt;</a:t>
            </a:r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nsets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&gt;:&lt;</a:t>
            </a:r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bsize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&gt;:&lt;</a:t>
            </a:r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assoc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&gt;:&lt;</a:t>
            </a:r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repl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&lt;</a:t>
            </a:r>
            <a:r>
              <a:rPr lang="en-US" dirty="0" err="1">
                <a:solidFill>
                  <a:schemeClr val="dk1"/>
                </a:solidFill>
              </a:rPr>
              <a:t>nsets</a:t>
            </a:r>
            <a:r>
              <a:rPr lang="en-US" dirty="0">
                <a:solidFill>
                  <a:schemeClr val="dk1"/>
                </a:solidFill>
              </a:rPr>
              <a:t>&gt; Number of sets in the cache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&lt;</a:t>
            </a:r>
            <a:r>
              <a:rPr lang="en-US" dirty="0" err="1">
                <a:solidFill>
                  <a:schemeClr val="dk1"/>
                </a:solidFill>
              </a:rPr>
              <a:t>bsize</a:t>
            </a:r>
            <a:r>
              <a:rPr lang="en-US" dirty="0">
                <a:solidFill>
                  <a:schemeClr val="dk1"/>
                </a:solidFill>
              </a:rPr>
              <a:t>&gt; Block size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&lt;</a:t>
            </a:r>
            <a:r>
              <a:rPr lang="en-US" dirty="0" err="1">
                <a:solidFill>
                  <a:schemeClr val="dk1"/>
                </a:solidFill>
              </a:rPr>
              <a:t>assoc</a:t>
            </a:r>
            <a:r>
              <a:rPr lang="en-US" dirty="0">
                <a:solidFill>
                  <a:schemeClr val="dk1"/>
                </a:solidFill>
              </a:rPr>
              <a:t>&gt; Associativity (power of two)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>
                <a:solidFill>
                  <a:schemeClr val="dk1"/>
                </a:solidFill>
              </a:rPr>
              <a:t>&lt;</a:t>
            </a:r>
            <a:r>
              <a:rPr lang="en-US" dirty="0" err="1">
                <a:solidFill>
                  <a:schemeClr val="dk1"/>
                </a:solidFill>
              </a:rPr>
              <a:t>repl</a:t>
            </a:r>
            <a:r>
              <a:rPr lang="en-US" dirty="0">
                <a:solidFill>
                  <a:schemeClr val="dk1"/>
                </a:solidFill>
              </a:rPr>
              <a:t>&gt; Replacement policy (l | f | r), where l = LRU, f = FIFO, r = random replacement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645350" y="6179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000" b="1">
                <a:solidFill>
                  <a:srgbClr val="000000"/>
                </a:solidFill>
              </a:rPr>
              <a:t>Conclusion:</a:t>
            </a:r>
            <a:endParaRPr sz="3000" b="1"/>
          </a:p>
        </p:txBody>
      </p:sp>
      <p:sp>
        <p:nvSpPr>
          <p:cNvPr id="178" name="Google Shape;178;p33"/>
          <p:cNvSpPr txBox="1">
            <a:spLocks noGrp="1"/>
          </p:cNvSpPr>
          <p:nvPr>
            <p:ph type="body" idx="1"/>
          </p:nvPr>
        </p:nvSpPr>
        <p:spPr>
          <a:xfrm>
            <a:off x="727650" y="1203299"/>
            <a:ext cx="7606400" cy="3682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Observations for miss rates of L1 Data cache:</a:t>
            </a:r>
            <a:endParaRPr b="1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●Block size –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●Cache size - Larger cache size </a:t>
            </a:r>
            <a:endParaRPr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●Associativity - 4 provides best performance to complexity ratio </a:t>
            </a:r>
            <a:endParaRPr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●Replacement policy - LRU is the most efficient</a:t>
            </a:r>
            <a:endParaRPr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Observations for miss rates of L2 Data cache:</a:t>
            </a:r>
            <a:endParaRPr b="1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●Block size - Larger block size </a:t>
            </a:r>
            <a:endParaRPr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●Cache size - Larger cache size</a:t>
            </a:r>
            <a:endParaRPr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●Associativity - N-way associative</a:t>
            </a:r>
            <a:endParaRPr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●Replacement Policy - Independent of replacement policy</a:t>
            </a:r>
            <a:r>
              <a:rPr lang="en-US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sets and block size are kept constant; the replacement policies are varied along with  associativity.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compared the different replacement policies for all the matrix multiplication codes. 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Miss rates are independent of replacement policy for data level 2 cache 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F9DD9-CC1A-4E1F-BF67-47C723FEE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/>
              <a:t>Out of order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A3700-EE17-4862-BDA5-62690B00D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73575"/>
            <a:ext cx="8520600" cy="33540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We have implemented the </a:t>
            </a:r>
            <a:r>
              <a:rPr lang="en-US" b="1" dirty="0"/>
              <a:t>out of order</a:t>
            </a:r>
            <a:r>
              <a:rPr lang="en-US" dirty="0"/>
              <a:t> instruction execution by varying the following fields in the cache configuration of the </a:t>
            </a:r>
            <a:r>
              <a:rPr lang="en-US" b="1" dirty="0"/>
              <a:t>sim-</a:t>
            </a:r>
            <a:r>
              <a:rPr lang="en-US" b="1" dirty="0" err="1"/>
              <a:t>outorder</a:t>
            </a:r>
            <a:r>
              <a:rPr lang="en-US" dirty="0"/>
              <a:t> simulator:</a:t>
            </a:r>
          </a:p>
          <a:p>
            <a:pPr marL="11430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&lt;name&gt;:&lt;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nsets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&gt;:&lt;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&gt;:&lt;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&gt;:&lt;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ruu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lsq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bpred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14300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400" i="1" dirty="0"/>
              <a:t>&lt;</a:t>
            </a:r>
            <a:r>
              <a:rPr lang="en-US" sz="1400" i="1" dirty="0" err="1"/>
              <a:t>bpred</a:t>
            </a:r>
            <a:r>
              <a:rPr lang="en-US" sz="1400" i="1" dirty="0"/>
              <a:t>&gt;</a:t>
            </a:r>
            <a:r>
              <a:rPr lang="en-US" sz="1400" b="1" dirty="0"/>
              <a:t> </a:t>
            </a:r>
            <a:r>
              <a:rPr lang="en-US" sz="1400" dirty="0"/>
              <a:t>Branch prediction is specified as taken or not taken</a:t>
            </a:r>
          </a:p>
          <a:p>
            <a:pPr marL="114300" indent="0">
              <a:buNone/>
            </a:pPr>
            <a:r>
              <a:rPr lang="en-US" sz="1400" i="1" dirty="0"/>
              <a:t>&lt;</a:t>
            </a:r>
            <a:r>
              <a:rPr lang="en-US" sz="1400" i="1" dirty="0" err="1"/>
              <a:t>ruu</a:t>
            </a:r>
            <a:r>
              <a:rPr lang="en-US" sz="1400" i="1" dirty="0"/>
              <a:t>&gt;</a:t>
            </a:r>
            <a:r>
              <a:rPr lang="en-US" sz="1400" dirty="0"/>
              <a:t>    capacity of the RUU (in instructions) The Default for RUU is 16</a:t>
            </a:r>
          </a:p>
          <a:p>
            <a:pPr marL="114300" indent="0">
              <a:buNone/>
            </a:pPr>
            <a:r>
              <a:rPr lang="en-US" sz="1400" i="1" dirty="0"/>
              <a:t>&lt;</a:t>
            </a:r>
            <a:r>
              <a:rPr lang="en-US" sz="1400" i="1" dirty="0" err="1"/>
              <a:t>lsq</a:t>
            </a:r>
            <a:r>
              <a:rPr lang="en-US" sz="1400" i="1" dirty="0"/>
              <a:t>&gt; </a:t>
            </a:r>
            <a:r>
              <a:rPr lang="en-US" sz="1400" dirty="0"/>
              <a:t>capacity of the load/store queue (in instructions). The default is 8.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010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931817" y="0"/>
            <a:ext cx="6250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>
              <a:buSzPts val="2800"/>
            </a:pPr>
            <a:r>
              <a:rPr lang="en-US" i="1" dirty="0"/>
              <a:t>Comparison between O and N</a:t>
            </a:r>
            <a:endParaRPr sz="3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F04E9F-DD77-43E2-9C85-11588725A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17" y="795201"/>
            <a:ext cx="5974080" cy="390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495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AD0A63A-EAAC-43F5-8B31-1FA4C1F90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721" y="1452971"/>
            <a:ext cx="4250192" cy="297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79;p16">
            <a:extLst>
              <a:ext uri="{FF2B5EF4-FFF2-40B4-BE49-F238E27FC236}">
                <a16:creationId xmlns:a16="http://schemas.microsoft.com/office/drawing/2014/main" id="{5FEA513E-9D3B-4EA0-A888-BA6DDA7F16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4352" y="618315"/>
            <a:ext cx="6250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>
              <a:buSzPts val="2800"/>
            </a:pPr>
            <a:r>
              <a:rPr lang="en-US" i="1" dirty="0"/>
              <a:t>CPI for different sizes of RUU</a:t>
            </a:r>
            <a:endParaRPr sz="3000" b="1" dirty="0"/>
          </a:p>
        </p:txBody>
      </p:sp>
    </p:spTree>
    <p:extLst>
      <p:ext uri="{BB962C8B-B14F-4D97-AF65-F5344CB8AC3E}">
        <p14:creationId xmlns:p14="http://schemas.microsoft.com/office/powerpoint/2010/main" val="1168653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>
            <a:spLocks noGrp="1"/>
          </p:cNvSpPr>
          <p:nvPr>
            <p:ph type="title"/>
          </p:nvPr>
        </p:nvSpPr>
        <p:spPr>
          <a:xfrm>
            <a:off x="304015" y="399265"/>
            <a:ext cx="761822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2800"/>
            </a:pPr>
            <a:r>
              <a:rPr lang="en-US" i="1" dirty="0"/>
              <a:t>CPI for different sizes of LSQ</a:t>
            </a:r>
            <a:endParaRPr sz="3000" b="1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0A424A4-795F-47EF-94C8-921C66CCA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88" y="1227910"/>
            <a:ext cx="6278881" cy="377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409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7BFC56-3516-463F-98F2-06651CBDD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CPI for in-order and out of order execution 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FB53F57-D111-45E6-BF82-A5193BB2D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953" y="1271451"/>
            <a:ext cx="5016137" cy="331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519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7BFC56-3516-463F-98F2-06651CBDD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Miss rate for in order and out of order execution 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6A93432-953C-4FAA-8201-7E3EDDE36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20" y="1314995"/>
            <a:ext cx="4526280" cy="332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983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7BFC56-3516-463F-98F2-06651CBDD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Miss rate for in order and out of order execution 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6A93432-953C-4FAA-8201-7E3EDDE36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20" y="1314995"/>
            <a:ext cx="4526280" cy="332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620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F5105-5B42-4D2F-9CE8-4B662089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D3DEB-938D-4023-846D-85774DD76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5225"/>
            <a:ext cx="7421511" cy="3764786"/>
          </a:xfrm>
        </p:spPr>
        <p:txBody>
          <a:bodyPr/>
          <a:lstStyle/>
          <a:p>
            <a:pPr marL="114300" indent="0">
              <a:buNone/>
            </a:pPr>
            <a:r>
              <a:rPr lang="en-US" sz="1600" dirty="0"/>
              <a:t>Finally, we can conclude the following:</a:t>
            </a:r>
          </a:p>
          <a:p>
            <a:pPr marL="114300" indent="0" fontAlgn="base">
              <a:buNone/>
            </a:pPr>
            <a:r>
              <a:rPr lang="en-US" sz="1600" dirty="0"/>
              <a:t>For minimizing the miss rate:</a:t>
            </a:r>
          </a:p>
          <a:p>
            <a:pPr fontAlgn="base"/>
            <a:r>
              <a:rPr lang="en-US" sz="1600" dirty="0"/>
              <a:t>32KB and 128KB are the best for dl1 and dl2 respectively.</a:t>
            </a:r>
          </a:p>
          <a:p>
            <a:pPr fontAlgn="base"/>
            <a:r>
              <a:rPr lang="en-US" sz="1600" dirty="0"/>
              <a:t>Keeping the associativity at 4 and 8 for dl1 and dl2 respectively.</a:t>
            </a:r>
          </a:p>
          <a:p>
            <a:pPr fontAlgn="base"/>
            <a:r>
              <a:rPr lang="en-US" sz="1600" dirty="0"/>
              <a:t>The LRU is the best replacement policy.</a:t>
            </a:r>
          </a:p>
          <a:p>
            <a:pPr marL="114300" indent="0" fontAlgn="base">
              <a:buNone/>
            </a:pPr>
            <a:r>
              <a:rPr lang="en-US" sz="1600" dirty="0"/>
              <a:t>This gives us the best optimized cache. Further, in out of order execution, the best values to reduce the CPI are obtained by keeping</a:t>
            </a:r>
          </a:p>
          <a:p>
            <a:pPr fontAlgn="base"/>
            <a:r>
              <a:rPr lang="en-US" sz="1600" dirty="0"/>
              <a:t>RUU at 32</a:t>
            </a:r>
          </a:p>
          <a:p>
            <a:pPr fontAlgn="base"/>
            <a:r>
              <a:rPr lang="en-US" sz="1600" dirty="0"/>
              <a:t>LSQ at 16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3030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xfrm>
            <a:off x="645575" y="5778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000" b="1"/>
              <a:t>Benchmarks used:</a:t>
            </a:r>
            <a:endParaRPr sz="3000" b="1"/>
          </a:p>
        </p:txBody>
      </p:sp>
      <p:sp>
        <p:nvSpPr>
          <p:cNvPr id="167" name="Google Shape;167;p31"/>
          <p:cNvSpPr txBox="1">
            <a:spLocks noGrp="1"/>
          </p:cNvSpPr>
          <p:nvPr>
            <p:ph type="body" idx="1"/>
          </p:nvPr>
        </p:nvSpPr>
        <p:spPr>
          <a:xfrm>
            <a:off x="645575" y="1467575"/>
            <a:ext cx="7772700" cy="28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chemeClr val="dk1"/>
                </a:solidFill>
              </a:rPr>
              <a:t>We will be running the analysis on programs simulating multiplications of two 64X64 2-D matrices of integer values of 64 bits(8 bytes). We will uses three different types of matrices: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chemeClr val="dk1"/>
                </a:solidFill>
              </a:rPr>
              <a:t>1) Full matrix multiplication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chemeClr val="dk1"/>
                </a:solidFill>
              </a:rPr>
              <a:t>2) Diagonal matrix multiplication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chemeClr val="dk1"/>
                </a:solidFill>
              </a:rPr>
              <a:t>3) Sparse matrix multiplication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416600" y="3763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000" b="1"/>
              <a:t>Approach</a:t>
            </a:r>
            <a:endParaRPr sz="3000" b="1"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088150"/>
            <a:ext cx="8156100" cy="3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chemeClr val="dk1"/>
                </a:solidFill>
              </a:rPr>
              <a:t>We observed the miss rate for level 1 and level 2 data caches, by varying either one or two of the four parameters and keeping the rest constant.  </a:t>
            </a: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&lt;name&gt;:&lt;</a:t>
            </a:r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nsets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&gt;:&lt;</a:t>
            </a:r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bsize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&gt;:&lt;</a:t>
            </a:r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assoc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&gt;:&lt;</a:t>
            </a:r>
            <a:r>
              <a:rPr lang="en-US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repl</a:t>
            </a:r>
            <a:r>
              <a:rPr lang="en-US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chemeClr val="dk1"/>
                </a:solidFill>
              </a:rPr>
              <a:t>We ran number of configurations and  have inferred information related to ideal parameter values for both data cache 1 and data cache 2.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chemeClr val="dk1"/>
                </a:solidFill>
              </a:rPr>
              <a:t>we have generated graphical interpretation for better and easy understanding.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1224649" y="6"/>
            <a:ext cx="6250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000" b="1"/>
              <a:t>Associativity for Level – 1 Data Cache</a:t>
            </a:r>
            <a:endParaRPr sz="3000" b="1"/>
          </a:p>
        </p:txBody>
      </p:sp>
      <p:pic>
        <p:nvPicPr>
          <p:cNvPr id="80" name="Google Shape;80;p16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7561"/>
          <a:stretch/>
        </p:blipFill>
        <p:spPr>
          <a:xfrm>
            <a:off x="1224650" y="876300"/>
            <a:ext cx="6179252" cy="419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699950" y="458850"/>
            <a:ext cx="7411800" cy="30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Associativity is varied from 1 to 32 by keeping cache size and block size constant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 Observation- As the associativity increases, the miss rate starts to decrease.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However, no performance gain is observed for associativity more than 4.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Therefore for data level 1 cache associativity of 4 provides best performance and going beyond that will only increase circuit complexity without any further performance gain . 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1149900" y="453400"/>
            <a:ext cx="54552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000" b="1"/>
              <a:t>Block size for Level – 1 Data Cache</a:t>
            </a:r>
            <a:endParaRPr sz="3000" b="1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230" y="1151963"/>
            <a:ext cx="7955280" cy="3751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688344" y="398250"/>
            <a:ext cx="7767300" cy="24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Associativity is kept constant to 4.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Block size is varied for a constant cache size of 8KB 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The block size is varied from 16-128 bytes, and as we increase the block size the miss rate goes down.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699" y="190181"/>
            <a:ext cx="761822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000" b="1"/>
              <a:t>Cache size for Level – 1 Data Cache</a:t>
            </a:r>
            <a:endParaRPr sz="3000" b="1"/>
          </a:p>
        </p:txBody>
      </p:sp>
      <p:pic>
        <p:nvPicPr>
          <p:cNvPr id="102" name="Google Shape;102;p20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3979" b="2814"/>
          <a:stretch/>
        </p:blipFill>
        <p:spPr>
          <a:xfrm>
            <a:off x="311699" y="1083400"/>
            <a:ext cx="5804801" cy="3784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751560" y="4724964"/>
            <a:ext cx="5277282" cy="228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latin typeface="Lato"/>
                <a:ea typeface="Lato"/>
                <a:cs typeface="Lato"/>
                <a:sym typeface="Lato"/>
              </a:rPr>
              <a:t>8KB                        16KB 	            32KB                 64KB                128KB              256KB              512KB               1MB                  2MB                  4MB     </a:t>
            </a:r>
            <a:endParaRPr sz="7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2181</TotalTime>
  <Words>1012</Words>
  <Application>Microsoft Office PowerPoint</Application>
  <PresentationFormat>On-screen Show (16:9)</PresentationFormat>
  <Paragraphs>96</Paragraphs>
  <Slides>29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Open Sans</vt:lpstr>
      <vt:lpstr>Courier New</vt:lpstr>
      <vt:lpstr>Lato</vt:lpstr>
      <vt:lpstr>Arial</vt:lpstr>
      <vt:lpstr>Economica</vt:lpstr>
      <vt:lpstr>Luxe</vt:lpstr>
      <vt:lpstr>Implementing and comparing the in-order and out-of-order instruction execution for a two-level on-chip cache optimized for matrix multiplication operation. </vt:lpstr>
      <vt:lpstr>Progress made so far:</vt:lpstr>
      <vt:lpstr>Benchmarks used:</vt:lpstr>
      <vt:lpstr>Approach</vt:lpstr>
      <vt:lpstr>Associativity for Level – 1 Data Cache</vt:lpstr>
      <vt:lpstr>PowerPoint Presentation</vt:lpstr>
      <vt:lpstr>Block size for Level – 1 Data Cache</vt:lpstr>
      <vt:lpstr>PowerPoint Presentation</vt:lpstr>
      <vt:lpstr>Cache size for Level – 1 Data Cache</vt:lpstr>
      <vt:lpstr>Cache size for Level – 1 Data Cache</vt:lpstr>
      <vt:lpstr>Replacement policies for Level – 1 Data Cache</vt:lpstr>
      <vt:lpstr>PowerPoint Presentation</vt:lpstr>
      <vt:lpstr>Associativity for Level – 2 Data Cache</vt:lpstr>
      <vt:lpstr>PowerPoint Presentation</vt:lpstr>
      <vt:lpstr>Block size for Level – 2 Data Cache</vt:lpstr>
      <vt:lpstr>PowerPoint Presentation</vt:lpstr>
      <vt:lpstr>Cache size for Level – 2 Data Cache</vt:lpstr>
      <vt:lpstr>PowerPoint Presentation</vt:lpstr>
      <vt:lpstr>Replacement policy for Level – 2 Data Cache</vt:lpstr>
      <vt:lpstr>Conclusion:</vt:lpstr>
      <vt:lpstr>PowerPoint Presentation</vt:lpstr>
      <vt:lpstr>Out of order execution</vt:lpstr>
      <vt:lpstr>Comparison between O and N</vt:lpstr>
      <vt:lpstr>CPI for different sizes of RUU</vt:lpstr>
      <vt:lpstr>CPI for different sizes of LSQ</vt:lpstr>
      <vt:lpstr>CPI for in-order and out of order execution </vt:lpstr>
      <vt:lpstr>Miss rate for in order and out of order execution </vt:lpstr>
      <vt:lpstr>Miss rate for in order and out of order execution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and comparing the in-order and out-of-order instruction execution for a two-level on-chip cache optimized for matrix multiplication operation.</dc:title>
  <dc:creator>Arpitha Hegde</dc:creator>
  <cp:lastModifiedBy>Arpitha Hegde</cp:lastModifiedBy>
  <cp:revision>15</cp:revision>
  <dcterms:modified xsi:type="dcterms:W3CDTF">2019-12-07T08:41:32Z</dcterms:modified>
</cp:coreProperties>
</file>