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4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4.png" ContentType="image/png"/>
  <Override PartName="/ppt/media/image2.jpeg" ContentType="image/jpeg"/>
  <Override PartName="/ppt/media/image3.png" ContentType="image/png"/>
  <Override PartName="/ppt/media/image11.png" ContentType="image/png"/>
  <Override PartName="/ppt/media/image1.jpeg" ContentType="image/jpeg"/>
  <Override PartName="/ppt/media/image6.png" ContentType="image/png"/>
  <Override PartName="/ppt/media/image5.jpeg" ContentType="image/jpe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716400" y="5001840"/>
            <a:ext cx="3800880" cy="144216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a7b9da">
              <a:alpha val="4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-53640" y="5785200"/>
            <a:ext cx="3800880" cy="83700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401280" cy="107964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dir="5400000" dist="381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50120" cy="360"/>
          </a:xfrm>
          <a:prstGeom prst="rtTriangle">
            <a:avLst/>
          </a:prstGeom>
          <a:gradFill>
            <a:gsLst>
              <a:gs pos="0">
                <a:srgbClr val="1a4f8f"/>
              </a:gs>
              <a:gs pos="100000">
                <a:srgbClr val="5f90d8"/>
              </a:gs>
            </a:gsLst>
            <a:lin ang="3000000"/>
          </a:gradFill>
          <a:ln w="12600">
            <a:noFill/>
          </a:ln>
          <a:effectLst>
            <a:outerShdw dir="5400000" dist="381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687680" y="4952880"/>
            <a:ext cx="7455240" cy="487080"/>
          </a:xfrm>
          <a:custGeom>
            <a:avLst/>
            <a:gdLst/>
            <a:ahLst/>
            <a:rect l="l" t="t" r="r" b="b"/>
            <a:pathLst>
              <a:path w="4697" h="36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rgbClr val="a7b9da">
              <a:alpha val="4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35280" y="5237640"/>
            <a:ext cx="9107640" cy="78768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0" y="5001120"/>
            <a:ext cx="9142920" cy="1863000"/>
          </a:xfrm>
          <a:custGeom>
            <a:avLst/>
            <a:gdLst/>
            <a:ahLst/>
            <a:rect l="l" t="t" r="r" b="b"/>
            <a:pathLst>
              <a:path w="5760" h="1248">
                <a:moveTo>
                  <a:pt x="0" y="0"/>
                </a:moveTo>
                <a:lnTo>
                  <a:pt x="0" y="1248"/>
                </a:lnTo>
                <a:lnTo>
                  <a:pt x="5760" y="1248"/>
                </a:lnTo>
                <a:lnTo>
                  <a:pt x="5760" y="5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tile/>
          </a:blipFill>
          <a:ln w="12600">
            <a:noFill/>
          </a:ln>
          <a:effectLst>
            <a:outerShdw dir="5400000" dist="381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" name="Line 9"/>
          <p:cNvSpPr/>
          <p:nvPr/>
        </p:nvSpPr>
        <p:spPr>
          <a:xfrm>
            <a:off x="-3600" y="4997520"/>
            <a:ext cx="9147600" cy="79020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716400" y="5001840"/>
            <a:ext cx="3800880" cy="144216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a7b9da">
              <a:alpha val="4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-53640" y="5785200"/>
            <a:ext cx="3800880" cy="83700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-6120" y="5791320"/>
            <a:ext cx="3401280" cy="107964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dir="5400000" dist="381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85800" y="228600"/>
            <a:ext cx="7771320" cy="19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IN" sz="36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Endoscopic Capsule for Cancer Cells Detection using CMOS optical sensors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0" y="3352680"/>
            <a:ext cx="9447840" cy="21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en-IN" sz="23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3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                               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3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                                                             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7" name="Table 3"/>
          <p:cNvGraphicFramePr/>
          <p:nvPr/>
        </p:nvGraphicFramePr>
        <p:xfrm>
          <a:off x="60480" y="3120120"/>
          <a:ext cx="3763080" cy="1010160"/>
        </p:xfrm>
        <a:graphic>
          <a:graphicData uri="http://schemas.openxmlformats.org/drawingml/2006/table">
            <a:tbl>
              <a:tblPr/>
              <a:tblGrid>
                <a:gridCol w="3763440"/>
              </a:tblGrid>
              <a:tr h="505440">
                <a:tc>
                  <a:txBody>
                    <a:bodyPr lIns="90000" rIns="90000"/>
                    <a:p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Guided by: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05080">
                <a:tc>
                  <a:txBody>
                    <a:bodyPr lIns="90000" rIns="90000"/>
                    <a:p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Mrs.Mangala Kini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Table 4"/>
          <p:cNvGraphicFramePr/>
          <p:nvPr/>
        </p:nvGraphicFramePr>
        <p:xfrm>
          <a:off x="5705640" y="3089880"/>
          <a:ext cx="3417480" cy="1049040"/>
        </p:xfrm>
        <a:graphic>
          <a:graphicData uri="http://schemas.openxmlformats.org/drawingml/2006/table">
            <a:tbl>
              <a:tblPr/>
              <a:tblGrid>
                <a:gridCol w="3417840"/>
              </a:tblGrid>
              <a:tr h="428760">
                <a:tc>
                  <a:txBody>
                    <a:bodyPr lIns="90000" rIns="90000"/>
                    <a:p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By: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8760">
                <a:tc>
                  <a:txBody>
                    <a:bodyPr lIns="90000" rIns="90000"/>
                    <a:p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Arpitha 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xBody>
                    <a:bodyPr lIns="90000" rIns="90000"/>
                    <a:p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Ashritha Jain 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optical sensors should be incorporated in an EC for measuring the spectral auto fluorescence of epithelial tissue.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They should have integrated in the same die their readout circuits for converting the analog photodetectors signal into a digital signal.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economic viability of that detection system critically depends on the possibility of realizing the system in a standard microelectronic process.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3.CMOS OPTICAL SENSOR DESIGN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Picture 3" descr=""/>
          <p:cNvPicPr/>
          <p:nvPr/>
        </p:nvPicPr>
        <p:blipFill>
          <a:blip r:embed="rId1"/>
          <a:stretch/>
        </p:blipFill>
        <p:spPr>
          <a:xfrm>
            <a:off x="2743200" y="4343400"/>
            <a:ext cx="3732840" cy="203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CMOS optical sensors design involves selection of the photo detector type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deeper junction shows in general an enhanced long wavelength response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Selecting the suitable junction depth allows to set a maximum peak at a specific wavelength.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Along with the depth , spectral response is determined by thickness and material properties of the dielectric layers.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Layer arrangement forms an interference filter with the interference peak at different wavelength.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Contd…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photodetectors are pn-junction photodiodes, fabricated using the n+/p- epilayer junction</a:t>
            </a: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structure is chosen because it provides the best possible quantum efficiency in the desired spectral range, due to the different doping concentration between the n and the p side.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 increases depletion area more deeply at p side.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addition to convert analog to digital signals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Sigma- Delto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converters are used.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Contd…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This converter produces a bit stream signal and allows its use in small data-acquisition and control systems.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sigma-delta output signal is proportional to the photodiode current and hence proportional to the fluorescent light emitted by the tissue.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Small number of transistors, occupying a very small area in the device, which enables the introduction of several photodetectors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Contd…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4880">
              <a:lnSpc>
                <a:spcPct val="15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PARTS OF THE PRODUCT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7000" indent="-456120">
              <a:lnSpc>
                <a:spcPct val="150000"/>
              </a:lnSpc>
              <a:buClr>
                <a:srgbClr val="2da2bf"/>
              </a:buClr>
              <a:buSzPct val="68000"/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Optical dome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7000" indent="-456120">
              <a:lnSpc>
                <a:spcPct val="150000"/>
              </a:lnSpc>
              <a:buClr>
                <a:srgbClr val="2da2bf"/>
              </a:buClr>
              <a:buSzPct val="68000"/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Lens holder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7000" indent="-456120">
              <a:lnSpc>
                <a:spcPct val="150000"/>
              </a:lnSpc>
              <a:buClr>
                <a:srgbClr val="2da2bf"/>
              </a:buClr>
              <a:buSzPct val="68000"/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7000" indent="-456120">
              <a:lnSpc>
                <a:spcPct val="150000"/>
              </a:lnSpc>
              <a:buClr>
                <a:srgbClr val="2da2bf"/>
              </a:buClr>
              <a:buSzPct val="68000"/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Illuminating LED’’s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7000" indent="-456120">
              <a:lnSpc>
                <a:spcPct val="150000"/>
              </a:lnSpc>
              <a:buClr>
                <a:srgbClr val="2da2bf"/>
              </a:buClr>
              <a:buSzPct val="68000"/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CMOS image sensor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7000" indent="-456120">
              <a:lnSpc>
                <a:spcPct val="150000"/>
              </a:lnSpc>
              <a:buClr>
                <a:srgbClr val="2da2bf"/>
              </a:buClr>
              <a:buSzPct val="68000"/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Battery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7000" indent="-456120">
              <a:lnSpc>
                <a:spcPct val="150000"/>
              </a:lnSpc>
              <a:buClr>
                <a:srgbClr val="2da2bf"/>
              </a:buClr>
              <a:buSzPct val="68000"/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ASIC transmitter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7000" indent="-456120">
              <a:lnSpc>
                <a:spcPct val="150000"/>
              </a:lnSpc>
              <a:buClr>
                <a:srgbClr val="2da2bf"/>
              </a:buClr>
              <a:buSzPct val="68000"/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Antennae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Contd…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6" descr=""/>
          <p:cNvPicPr/>
          <p:nvPr/>
        </p:nvPicPr>
        <p:blipFill>
          <a:blip r:embed="rId1"/>
          <a:stretch/>
        </p:blipFill>
        <p:spPr>
          <a:xfrm>
            <a:off x="4419720" y="1676520"/>
            <a:ext cx="3351600" cy="34279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624240" indent="-513360">
              <a:lnSpc>
                <a:spcPct val="15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1.OPTICAL DOME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4240" indent="-513360">
              <a:lnSpc>
                <a:spcPct val="15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optical Dome contains the light receiving window. The window along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4240" indent="-513360">
              <a:lnSpc>
                <a:spcPct val="15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With container are sealed to prevent infiltration of digestive fluids inside the capsule.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4240" indent="-513360">
              <a:lnSpc>
                <a:spcPct val="15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2. LENS HOLDER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4240" indent="-513360">
              <a:lnSpc>
                <a:spcPct val="15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lens holder is that part of the capsule which accommodates the lens.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4240" indent="-513360">
              <a:lnSpc>
                <a:spcPct val="15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3. LENS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4240" indent="-513360">
              <a:lnSpc>
                <a:spcPct val="15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lens is that part of the pill camera arranged behind the Light Receving window.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4240" indent="-513360"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Contd…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4880">
              <a:lnSpc>
                <a:spcPct val="15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4. ILLUMINATING LED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Around the Lens &amp; CMOS Sensor, four LEDs are present. These plural lighting devices are arranged in donut shape.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5. CMOS IMAGE SENSOR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CMOS produces very high quality images.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6. BATTERY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Silver oxide primary batteries are used. Such a battery has a even discharge voltage, disposable.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Contd…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4880">
              <a:lnSpc>
                <a:spcPct val="15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7. ASIC TRANSMITTER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Two transmitting electrodes are connected to the outlines of ASIC Transmitter.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8. ANTENNA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dome containing the antenna is made of no conducting material which is harmless to the human body. Parylene coated on to poly ethylene or polypropylene is used.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Contd…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488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HOW IT WORKS INSIDE THE BODY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Down the Hatch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Power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Start Snapping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Spin For Close-Ups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Contd…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CMOS compatible photodetectors and readout circuits have been fabricated through a double-metal, single polysilicon, 0.7 ptm n-well CMOS process.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 is restricted to combinations of the three dielectric layers available on top the pn -junction.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 oxide layer, with a thickness around 600 nm, can increase the transmittance from 50% to 60%, but also introduces wavelength dependence.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5. CMOS OPTICAL SENSOR FABRICATION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4880">
              <a:lnSpc>
                <a:spcPct val="15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1.Introduction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2.Cancer cells and detection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3.Autofluorescence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4.CMOS optical sensor design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5.CMOS optical sensor fabrication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6.Experimental results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7.Conclusion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8.References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Content Placeholder 3" descr=""/>
          <p:cNvPicPr/>
          <p:nvPr/>
        </p:nvPicPr>
        <p:blipFill>
          <a:blip r:embed="rId1"/>
          <a:stretch/>
        </p:blipFill>
        <p:spPr>
          <a:xfrm>
            <a:off x="2828520" y="2133720"/>
            <a:ext cx="4104360" cy="342792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Contd…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spectral response and the quantum efficiency curves of the fabricated photodiodes, measured using the calibrated Hamamatsu photodiode as reference.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6. EXPERIMENTAL RESULTS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Picture 4" descr=""/>
          <p:cNvPicPr/>
          <p:nvPr/>
        </p:nvPicPr>
        <p:blipFill>
          <a:blip r:embed="rId1"/>
          <a:stretch/>
        </p:blipFill>
        <p:spPr>
          <a:xfrm>
            <a:off x="2286000" y="2590920"/>
            <a:ext cx="4875840" cy="365652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48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on-chip integrated CMOS optical sensors presented here have been developed for being integrated in an endoscopic capsule for measuring the emission spectrum of normal and cancer cells.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7. CONCLUSION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[1]   D. Fleisher, "Capsule imaging", Clinical Gastrology and Hepatology, vol. 3, pp. s30-s32, July 2005.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[2]   R.S. DaCosta, B.C. Wilson, and N.E. Marcon, "Spectroscopy and fluorescence in esophageal diseases," Best Practice &amp; Research Clinical Gastroenterology, vol. 20, pp. 41-57, February 2006.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0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8. REFERENCES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</a:t>
            </a:r>
            <a:r>
              <a:rPr b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THANK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Gastrointestinal cancer(GI) are among fifth most common cancers worldwide.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Endoscopic techniques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: The most common methods for the gastrointestinal (GI) tract evaluation in medicine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Endoscopic techniques allow visual access to different parts of the GI tract such as esophagus, stomach and intestine.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OGIB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: Some parts of the small intestine remain inaccessible and a complete and efficient diagnosis cannot be performed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1.INTRODUCTION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4880">
              <a:lnSpc>
                <a:spcPct val="10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Endoscopic capsule(EC) - To overcome OGIB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EC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- It is a pill-sized wireless swallow able camera that travels through the GI tract taking pictures.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EC comprises two batteries and an antenna through which it sends the obtained images to several sensors placed on the patient's abdomen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sensors are connected to a data recorder that is fixed to a belt carried by the patient.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At the end of the examination the data are downloaded to a workstation to produce a video.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Contd…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image is obtained with a 1400 field of view, 1:8 magnification, 1-30 mm depth of view and a minimum pixel-size of about 0.1 mm.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Advantages: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1.The patient can perform his normal daily activities.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2.Capsules are disposable, there’s no risk of infection.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 EC equipped with these improvements may avoid the traditional surgical biopsy used for removing the tumor cells.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Presently, some of the most promising methods for detecting cancer at an early stage are based on tissue's fluorescence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Contd…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Content Placeholder 4" descr=""/>
          <p:cNvPicPr/>
          <p:nvPr/>
        </p:nvPicPr>
        <p:blipFill>
          <a:blip r:embed="rId1"/>
          <a:stretch/>
        </p:blipFill>
        <p:spPr>
          <a:xfrm>
            <a:off x="1219320" y="1143000"/>
            <a:ext cx="6094800" cy="4723200"/>
          </a:xfrm>
          <a:prstGeom prst="rect">
            <a:avLst/>
          </a:prstGeom>
          <a:ln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Contd…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488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.Cells and Cancer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organs of the digestive system are covered by epithelial tissue which includes the squamous cells and the adenomatous cells.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Once these cells are at tissue surface, they are suitable for analysis by sensors or even biosensors incorporated in the EC.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spectral response of adenomatous cells in epithelial tissue in presence and absence of adenocarcinoma is studied for proper design of CMOS optical sensors.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2.CANCER CELLS AND DETECTION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Contd…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0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      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00000"/>
              </a:lnSpc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             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Fig . Adenomatous cells representation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3" descr=""/>
          <p:cNvPicPr/>
          <p:nvPr/>
        </p:nvPicPr>
        <p:blipFill>
          <a:blip r:embed="rId1"/>
          <a:stretch/>
        </p:blipFill>
        <p:spPr>
          <a:xfrm>
            <a:off x="2376000" y="1020960"/>
            <a:ext cx="4464000" cy="359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1481400"/>
            <a:ext cx="8228520" cy="491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488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 .Autofluorescence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Autofluorescence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 is the natural emission of light by biological structures.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  <a:buClr>
                <a:srgbClr val="2da2bf"/>
              </a:buClr>
              <a:buSzPct val="68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Namely mitochondria and lysosomes when they have absorbed light, and is used to distinguish the light originating from artificially added fluorescent markers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4880">
              <a:lnSpc>
                <a:spcPct val="15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Fig . Fluorescent effect of cells captured using CMOS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Contd…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5" descr=""/>
          <p:cNvPicPr/>
          <p:nvPr/>
        </p:nvPicPr>
        <p:blipFill>
          <a:blip r:embed="rId1"/>
          <a:stretch/>
        </p:blipFill>
        <p:spPr>
          <a:xfrm>
            <a:off x="3352680" y="3581280"/>
            <a:ext cx="2666160" cy="190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210</TotalTime>
  <Application>LibreOffice/5.1.6.2$Linux_x86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2018-03-20T14:47:23Z</dcterms:created>
  <dc:creator>G50</dc:creator>
  <dc:description/>
  <dc:language>en-IN</dc:language>
  <cp:lastModifiedBy/>
  <dcterms:modified xsi:type="dcterms:W3CDTF">2018-03-21T16:40:51Z</dcterms:modified>
  <cp:revision>24</cp:revision>
  <dc:subject/>
  <dc:title>Endoscopic Capsule for Cancer Cells Detection using CMOS optical sensors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