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7" r:id="rId4"/>
    <p:sldId id="258" r:id="rId5"/>
    <p:sldId id="260" r:id="rId6"/>
    <p:sldId id="266" r:id="rId7"/>
    <p:sldId id="261" r:id="rId8"/>
    <p:sldId id="269" r:id="rId9"/>
    <p:sldId id="262" r:id="rId10"/>
    <p:sldId id="270"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3837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025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110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5737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652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3920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3203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9089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4584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8638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11/26/2020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8470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11/26/2020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9471653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aeldung.com/transactions-across-microservices" TargetMode="External"/><Relationship Id="rId2" Type="http://schemas.openxmlformats.org/officeDocument/2006/relationships/hyperlink" Target="https://ieeexplore-ieee-org.huaryu.kl.oakland.edu/document/774225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D0B86-C43B-48BA-BBAF-4F71711F440F}"/>
              </a:ext>
            </a:extLst>
          </p:cNvPr>
          <p:cNvSpPr>
            <a:spLocks noGrp="1"/>
          </p:cNvSpPr>
          <p:nvPr>
            <p:ph type="ctrTitle"/>
          </p:nvPr>
        </p:nvSpPr>
        <p:spPr>
          <a:xfrm>
            <a:off x="501302" y="774441"/>
            <a:ext cx="5686012" cy="4153775"/>
          </a:xfrm>
        </p:spPr>
        <p:txBody>
          <a:bodyPr>
            <a:normAutofit fontScale="90000"/>
          </a:bodyPr>
          <a:lstStyle/>
          <a:p>
            <a:pPr algn="l"/>
            <a:r>
              <a:rPr lang="en-US" dirty="0">
                <a:gradFill flip="none" rotWithShape="1">
                  <a:gsLst>
                    <a:gs pos="0">
                      <a:schemeClr val="accent5">
                        <a:alpha val="70000"/>
                      </a:schemeClr>
                    </a:gs>
                    <a:gs pos="100000">
                      <a:schemeClr val="accent1">
                        <a:alpha val="70000"/>
                      </a:schemeClr>
                    </a:gs>
                  </a:gsLst>
                  <a:lin ang="0" scaled="1"/>
                  <a:tileRect/>
                </a:gradFill>
              </a:rPr>
              <a:t>Topic: “Transaction integrity challenges of Microservices in cloud and possible approaches”</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 </a:t>
            </a:r>
          </a:p>
        </p:txBody>
      </p:sp>
      <p:sp>
        <p:nvSpPr>
          <p:cNvPr id="3" name="Subtitle 2">
            <a:extLst>
              <a:ext uri="{FF2B5EF4-FFF2-40B4-BE49-F238E27FC236}">
                <a16:creationId xmlns:a16="http://schemas.microsoft.com/office/drawing/2014/main" id="{FB3BC03C-229B-4C6E-904C-CC34EBF0014A}"/>
              </a:ext>
            </a:extLst>
          </p:cNvPr>
          <p:cNvSpPr>
            <a:spLocks noGrp="1"/>
          </p:cNvSpPr>
          <p:nvPr>
            <p:ph type="subTitle" idx="1"/>
          </p:nvPr>
        </p:nvSpPr>
        <p:spPr>
          <a:xfrm>
            <a:off x="538624" y="5253135"/>
            <a:ext cx="2353866" cy="1071464"/>
          </a:xfrm>
        </p:spPr>
        <p:txBody>
          <a:bodyPr>
            <a:normAutofit/>
          </a:bodyPr>
          <a:lstStyle/>
          <a:p>
            <a:pPr algn="l"/>
            <a:r>
              <a:rPr lang="en-US" sz="2200" dirty="0">
                <a:solidFill>
                  <a:schemeClr val="tx2">
                    <a:alpha val="60000"/>
                  </a:schemeClr>
                </a:solidFill>
              </a:rPr>
              <a:t>By,</a:t>
            </a:r>
          </a:p>
          <a:p>
            <a:pPr algn="l"/>
            <a:r>
              <a:rPr lang="en-US" sz="2200" dirty="0">
                <a:solidFill>
                  <a:schemeClr val="tx2">
                    <a:alpha val="60000"/>
                  </a:schemeClr>
                </a:solidFill>
              </a:rPr>
              <a:t>Arpitha Hegde</a:t>
            </a:r>
          </a:p>
        </p:txBody>
      </p:sp>
      <p:pic>
        <p:nvPicPr>
          <p:cNvPr id="4" name="Picture 3">
            <a:extLst>
              <a:ext uri="{FF2B5EF4-FFF2-40B4-BE49-F238E27FC236}">
                <a16:creationId xmlns:a16="http://schemas.microsoft.com/office/drawing/2014/main" id="{FA15E425-0DF6-4927-BEAE-B82C82A1C2D5}"/>
              </a:ext>
            </a:extLst>
          </p:cNvPr>
          <p:cNvPicPr>
            <a:picLocks noChangeAspect="1"/>
          </p:cNvPicPr>
          <p:nvPr/>
        </p:nvPicPr>
        <p:blipFill rotWithShape="1">
          <a:blip r:embed="rId2">
            <a:alphaModFix amt="90000"/>
          </a:blip>
          <a:srcRect l="21076" r="29024"/>
          <a:stretch/>
        </p:blipFill>
        <p:spPr>
          <a:xfrm>
            <a:off x="6597364" y="533400"/>
            <a:ext cx="5137436" cy="5791199"/>
          </a:xfrm>
          <a:prstGeom prst="rect">
            <a:avLst/>
          </a:prstGeom>
        </p:spPr>
      </p:pic>
    </p:spTree>
    <p:extLst>
      <p:ext uri="{BB962C8B-B14F-4D97-AF65-F5344CB8AC3E}">
        <p14:creationId xmlns:p14="http://schemas.microsoft.com/office/powerpoint/2010/main" val="92335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A6BB-8406-4FC0-82A5-47C21FF6CC85}"/>
              </a:ext>
            </a:extLst>
          </p:cNvPr>
          <p:cNvSpPr>
            <a:spLocks noGrp="1"/>
          </p:cNvSpPr>
          <p:nvPr>
            <p:ph type="title"/>
          </p:nvPr>
        </p:nvSpPr>
        <p:spPr>
          <a:xfrm>
            <a:off x="646923" y="541078"/>
            <a:ext cx="10898154" cy="821191"/>
          </a:xfrm>
        </p:spPr>
        <p:txBody>
          <a:bodyPr>
            <a:normAutofit/>
          </a:bodyPr>
          <a:lstStyle/>
          <a:p>
            <a:r>
              <a:rPr lang="en-US" dirty="0"/>
              <a:t>Comparing with existing approaches</a:t>
            </a:r>
          </a:p>
        </p:txBody>
      </p:sp>
      <p:sp>
        <p:nvSpPr>
          <p:cNvPr id="3" name="Content Placeholder 2">
            <a:extLst>
              <a:ext uri="{FF2B5EF4-FFF2-40B4-BE49-F238E27FC236}">
                <a16:creationId xmlns:a16="http://schemas.microsoft.com/office/drawing/2014/main" id="{B1772210-98A5-4AD5-87EE-BD94D33C1274}"/>
              </a:ext>
            </a:extLst>
          </p:cNvPr>
          <p:cNvSpPr>
            <a:spLocks noGrp="1"/>
          </p:cNvSpPr>
          <p:nvPr>
            <p:ph idx="1"/>
          </p:nvPr>
        </p:nvSpPr>
        <p:spPr>
          <a:xfrm>
            <a:off x="838200" y="1651518"/>
            <a:ext cx="10515600" cy="4525445"/>
          </a:xfrm>
        </p:spPr>
        <p:txBody>
          <a:bodyPr>
            <a:normAutofit/>
          </a:bodyPr>
          <a:lstStyle/>
          <a:p>
            <a:r>
              <a:rPr lang="en-US" dirty="0"/>
              <a:t>Most of the existing methods are solving a problem with an approach. This always comes with a pros and cons.</a:t>
            </a:r>
          </a:p>
          <a:p>
            <a:r>
              <a:rPr lang="en-US" dirty="0"/>
              <a:t>But a clean framework can help to integrate different solutions of transaction needs.</a:t>
            </a:r>
          </a:p>
        </p:txBody>
      </p:sp>
    </p:spTree>
    <p:extLst>
      <p:ext uri="{BB962C8B-B14F-4D97-AF65-F5344CB8AC3E}">
        <p14:creationId xmlns:p14="http://schemas.microsoft.com/office/powerpoint/2010/main" val="119838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F5BA-0CC6-4C20-A719-76C41398036D}"/>
              </a:ext>
            </a:extLst>
          </p:cNvPr>
          <p:cNvSpPr>
            <a:spLocks noGrp="1"/>
          </p:cNvSpPr>
          <p:nvPr>
            <p:ph type="title"/>
          </p:nvPr>
        </p:nvSpPr>
        <p:spPr>
          <a:xfrm>
            <a:off x="838200" y="545284"/>
            <a:ext cx="10515600" cy="815363"/>
          </a:xfrm>
        </p:spPr>
        <p:txBody>
          <a:bodyPr/>
          <a:lstStyle/>
          <a:p>
            <a:r>
              <a:rPr lang="en-US" dirty="0"/>
              <a:t>Challenges</a:t>
            </a:r>
          </a:p>
        </p:txBody>
      </p:sp>
      <p:sp>
        <p:nvSpPr>
          <p:cNvPr id="3" name="Content Placeholder 2">
            <a:extLst>
              <a:ext uri="{FF2B5EF4-FFF2-40B4-BE49-F238E27FC236}">
                <a16:creationId xmlns:a16="http://schemas.microsoft.com/office/drawing/2014/main" id="{00E99A0B-9DB0-443F-BEC8-3249D15A5C12}"/>
              </a:ext>
            </a:extLst>
          </p:cNvPr>
          <p:cNvSpPr>
            <a:spLocks noGrp="1"/>
          </p:cNvSpPr>
          <p:nvPr>
            <p:ph idx="1"/>
          </p:nvPr>
        </p:nvSpPr>
        <p:spPr>
          <a:xfrm>
            <a:off x="838200" y="1476461"/>
            <a:ext cx="10515600" cy="4700501"/>
          </a:xfrm>
        </p:spPr>
        <p:txBody>
          <a:bodyPr>
            <a:normAutofit/>
          </a:bodyPr>
          <a:lstStyle/>
          <a:p>
            <a:r>
              <a:rPr lang="en-US" dirty="0"/>
              <a:t>There are too many data storage technologies and it would require a deep study to stabilize the approach.</a:t>
            </a:r>
          </a:p>
          <a:p>
            <a:r>
              <a:rPr lang="en-US" dirty="0"/>
              <a:t>Technically microservices can live in various geographic locations and such services turn out to be a complex implementation</a:t>
            </a:r>
          </a:p>
          <a:p>
            <a:r>
              <a:rPr lang="en-US" dirty="0"/>
              <a:t>Additional framework will not account, service performance or any other indirect effects. </a:t>
            </a:r>
          </a:p>
        </p:txBody>
      </p:sp>
    </p:spTree>
    <p:extLst>
      <p:ext uri="{BB962C8B-B14F-4D97-AF65-F5344CB8AC3E}">
        <p14:creationId xmlns:p14="http://schemas.microsoft.com/office/powerpoint/2010/main" val="368421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9BEE-8668-4EA2-90CB-2A36099C0C85}"/>
              </a:ext>
            </a:extLst>
          </p:cNvPr>
          <p:cNvSpPr>
            <a:spLocks noGrp="1"/>
          </p:cNvSpPr>
          <p:nvPr>
            <p:ph type="title"/>
          </p:nvPr>
        </p:nvSpPr>
        <p:spPr>
          <a:xfrm>
            <a:off x="838200" y="570451"/>
            <a:ext cx="10515600" cy="798585"/>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CADEA82F-2F84-4773-BC9D-FA7B70A7A6E6}"/>
              </a:ext>
            </a:extLst>
          </p:cNvPr>
          <p:cNvSpPr>
            <a:spLocks noGrp="1"/>
          </p:cNvSpPr>
          <p:nvPr>
            <p:ph idx="1"/>
          </p:nvPr>
        </p:nvSpPr>
        <p:spPr>
          <a:xfrm>
            <a:off x="838200" y="1501629"/>
            <a:ext cx="10515600" cy="4675334"/>
          </a:xfrm>
        </p:spPr>
        <p:txBody>
          <a:bodyPr/>
          <a:lstStyle/>
          <a:p>
            <a:r>
              <a:rPr lang="en-US" sz="2000" u="sng" dirty="0">
                <a:hlinkClick r:id="rId2">
                  <a:extLst>
                    <a:ext uri="{A12FA001-AC4F-418D-AE19-62706E023703}">
                      <ahyp:hlinkClr xmlns:ahyp="http://schemas.microsoft.com/office/drawing/2018/hyperlinkcolor" val="tx"/>
                    </a:ext>
                  </a:extLst>
                </a:hlinkClick>
              </a:rPr>
              <a:t>https://ieeexplore-ieee-org.huaryu.kl.oakland.edu/document/7742259</a:t>
            </a:r>
            <a:endParaRPr lang="en-US" sz="2000" u="sng" dirty="0"/>
          </a:p>
          <a:p>
            <a:r>
              <a:rPr lang="en-US" sz="2000" u="sng" dirty="0"/>
              <a:t>https://ieeexplore-ieee-org.huaryu.kl.oakland.edu/document/08645853</a:t>
            </a:r>
          </a:p>
          <a:p>
            <a:r>
              <a:rPr lang="en-US" sz="2000" u="sng" dirty="0">
                <a:hlinkClick r:id="rId3">
                  <a:extLst>
                    <a:ext uri="{A12FA001-AC4F-418D-AE19-62706E023703}">
                      <ahyp:hlinkClr xmlns:ahyp="http://schemas.microsoft.com/office/drawing/2018/hyperlinkcolor" val="tx"/>
                    </a:ext>
                  </a:extLst>
                </a:hlinkClick>
              </a:rPr>
              <a:t>https://www.baeldung.com/transactions-across-microservices</a:t>
            </a:r>
            <a:endParaRPr lang="en-US" sz="2000" u="sng" dirty="0"/>
          </a:p>
          <a:p>
            <a:r>
              <a:rPr lang="en-US" sz="2000" u="sng" dirty="0"/>
              <a:t>https://aspiresoftware.in/blog/transaction-management-between-microservices/</a:t>
            </a:r>
          </a:p>
          <a:p>
            <a:endParaRPr lang="en-US" dirty="0"/>
          </a:p>
        </p:txBody>
      </p:sp>
    </p:spTree>
    <p:extLst>
      <p:ext uri="{BB962C8B-B14F-4D97-AF65-F5344CB8AC3E}">
        <p14:creationId xmlns:p14="http://schemas.microsoft.com/office/powerpoint/2010/main" val="303476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96FF-8C9F-43BA-BABB-96368C92FB26}"/>
              </a:ext>
            </a:extLst>
          </p:cNvPr>
          <p:cNvSpPr>
            <a:spLocks noGrp="1"/>
          </p:cNvSpPr>
          <p:nvPr>
            <p:ph type="title"/>
          </p:nvPr>
        </p:nvSpPr>
        <p:spPr>
          <a:xfrm>
            <a:off x="3396842" y="2686006"/>
            <a:ext cx="5789103" cy="1325563"/>
          </a:xfrm>
        </p:spPr>
        <p:txBody>
          <a:bodyPr/>
          <a:lstStyle/>
          <a:p>
            <a:pPr algn="ctr"/>
            <a:r>
              <a:rPr lang="en-US" dirty="0"/>
              <a:t>Thank you!</a:t>
            </a:r>
          </a:p>
        </p:txBody>
      </p:sp>
    </p:spTree>
    <p:extLst>
      <p:ext uri="{BB962C8B-B14F-4D97-AF65-F5344CB8AC3E}">
        <p14:creationId xmlns:p14="http://schemas.microsoft.com/office/powerpoint/2010/main" val="268321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3C7D-6CF7-4E65-AA11-00FABB464E68}"/>
              </a:ext>
            </a:extLst>
          </p:cNvPr>
          <p:cNvSpPr>
            <a:spLocks noGrp="1"/>
          </p:cNvSpPr>
          <p:nvPr>
            <p:ph type="title"/>
          </p:nvPr>
        </p:nvSpPr>
        <p:spPr>
          <a:xfrm>
            <a:off x="838200" y="681038"/>
            <a:ext cx="10515600" cy="830522"/>
          </a:xfrm>
        </p:spPr>
        <p:txBody>
          <a:bodyPr/>
          <a:lstStyle/>
          <a:p>
            <a:r>
              <a:rPr lang="en-US" dirty="0"/>
              <a:t>What are Microservices</a:t>
            </a:r>
          </a:p>
        </p:txBody>
      </p:sp>
      <p:sp>
        <p:nvSpPr>
          <p:cNvPr id="3" name="Content Placeholder 2">
            <a:extLst>
              <a:ext uri="{FF2B5EF4-FFF2-40B4-BE49-F238E27FC236}">
                <a16:creationId xmlns:a16="http://schemas.microsoft.com/office/drawing/2014/main" id="{1EE33915-C4C3-40F4-8BBB-3905E7393899}"/>
              </a:ext>
            </a:extLst>
          </p:cNvPr>
          <p:cNvSpPr>
            <a:spLocks noGrp="1"/>
          </p:cNvSpPr>
          <p:nvPr>
            <p:ph idx="1"/>
          </p:nvPr>
        </p:nvSpPr>
        <p:spPr>
          <a:xfrm>
            <a:off x="838200" y="1604865"/>
            <a:ext cx="10515600" cy="4842683"/>
          </a:xfrm>
        </p:spPr>
        <p:txBody>
          <a:bodyPr>
            <a:normAutofit/>
          </a:bodyPr>
          <a:lstStyle/>
          <a:p>
            <a:r>
              <a:rPr lang="en-US" dirty="0"/>
              <a:t>Microservices are an architectural style to software development where an application is composed of small independent services. </a:t>
            </a:r>
          </a:p>
          <a:p>
            <a:r>
              <a:rPr lang="en-US" dirty="0"/>
              <a:t>Monolithic vs Microservices</a:t>
            </a:r>
          </a:p>
          <a:p>
            <a:endParaRPr lang="en-US" dirty="0"/>
          </a:p>
        </p:txBody>
      </p:sp>
      <p:pic>
        <p:nvPicPr>
          <p:cNvPr id="5" name="Picture 4" descr="Graphical user interface&#10;&#10;Description automatically generated">
            <a:extLst>
              <a:ext uri="{FF2B5EF4-FFF2-40B4-BE49-F238E27FC236}">
                <a16:creationId xmlns:a16="http://schemas.microsoft.com/office/drawing/2014/main" id="{CD560AD2-A554-465E-BF21-88761D88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794" y="3700674"/>
            <a:ext cx="4916259" cy="2746875"/>
          </a:xfrm>
          <a:prstGeom prst="rect">
            <a:avLst/>
          </a:prstGeom>
        </p:spPr>
      </p:pic>
    </p:spTree>
    <p:extLst>
      <p:ext uri="{BB962C8B-B14F-4D97-AF65-F5344CB8AC3E}">
        <p14:creationId xmlns:p14="http://schemas.microsoft.com/office/powerpoint/2010/main" val="390315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9909-90F1-41AD-9F5D-818409AE2890}"/>
              </a:ext>
            </a:extLst>
          </p:cNvPr>
          <p:cNvSpPr>
            <a:spLocks noGrp="1"/>
          </p:cNvSpPr>
          <p:nvPr>
            <p:ph type="title"/>
          </p:nvPr>
        </p:nvSpPr>
        <p:spPr>
          <a:xfrm>
            <a:off x="931506" y="429208"/>
            <a:ext cx="10515600" cy="1017555"/>
          </a:xfrm>
        </p:spPr>
        <p:txBody>
          <a:bodyPr/>
          <a:lstStyle/>
          <a:p>
            <a:r>
              <a:rPr lang="en-US" dirty="0"/>
              <a:t>Benefits of Microservice</a:t>
            </a:r>
          </a:p>
        </p:txBody>
      </p:sp>
      <p:pic>
        <p:nvPicPr>
          <p:cNvPr id="9" name="Content Placeholder 8" descr="Timeline&#10;&#10;Description automatically generated">
            <a:extLst>
              <a:ext uri="{FF2B5EF4-FFF2-40B4-BE49-F238E27FC236}">
                <a16:creationId xmlns:a16="http://schemas.microsoft.com/office/drawing/2014/main" id="{278C577D-7C09-4A5E-9B8C-820BF61AC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688" y="1604866"/>
            <a:ext cx="10340623" cy="4432040"/>
          </a:xfrm>
        </p:spPr>
      </p:pic>
    </p:spTree>
    <p:extLst>
      <p:ext uri="{BB962C8B-B14F-4D97-AF65-F5344CB8AC3E}">
        <p14:creationId xmlns:p14="http://schemas.microsoft.com/office/powerpoint/2010/main" val="64154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2CA0-6A76-46A5-BD29-20971611C061}"/>
              </a:ext>
            </a:extLst>
          </p:cNvPr>
          <p:cNvSpPr>
            <a:spLocks noGrp="1"/>
          </p:cNvSpPr>
          <p:nvPr>
            <p:ph type="title"/>
          </p:nvPr>
        </p:nvSpPr>
        <p:spPr>
          <a:xfrm>
            <a:off x="896923" y="469783"/>
            <a:ext cx="10515600" cy="939139"/>
          </a:xfrm>
        </p:spPr>
        <p:txBody>
          <a:bodyPr/>
          <a:lstStyle/>
          <a:p>
            <a:r>
              <a:rPr lang="en-US" dirty="0"/>
              <a:t>What are Transactions?</a:t>
            </a:r>
          </a:p>
        </p:txBody>
      </p:sp>
      <p:sp>
        <p:nvSpPr>
          <p:cNvPr id="3" name="Content Placeholder 2">
            <a:extLst>
              <a:ext uri="{FF2B5EF4-FFF2-40B4-BE49-F238E27FC236}">
                <a16:creationId xmlns:a16="http://schemas.microsoft.com/office/drawing/2014/main" id="{C688181B-EF12-45AA-AE7B-C6E0AAF945C1}"/>
              </a:ext>
            </a:extLst>
          </p:cNvPr>
          <p:cNvSpPr>
            <a:spLocks noGrp="1"/>
          </p:cNvSpPr>
          <p:nvPr>
            <p:ph idx="1"/>
          </p:nvPr>
        </p:nvSpPr>
        <p:spPr>
          <a:xfrm>
            <a:off x="838200" y="1408921"/>
            <a:ext cx="10515600" cy="4851919"/>
          </a:xfrm>
        </p:spPr>
        <p:txBody>
          <a:bodyPr>
            <a:normAutofit/>
          </a:bodyPr>
          <a:lstStyle/>
          <a:p>
            <a:r>
              <a:rPr lang="en-US" dirty="0"/>
              <a:t>Transaction is a unit of work that must either happen in full or not at all.</a:t>
            </a:r>
          </a:p>
          <a:p>
            <a:r>
              <a:rPr lang="en-US" dirty="0"/>
              <a:t>Transaction adheres to a principle called ACID</a:t>
            </a:r>
          </a:p>
          <a:p>
            <a:pPr lvl="1"/>
            <a:r>
              <a:rPr lang="en-US" dirty="0"/>
              <a:t>Atomicity, Consistency, Isolation and Durability.</a:t>
            </a:r>
          </a:p>
          <a:p>
            <a:r>
              <a:rPr lang="en-US" dirty="0"/>
              <a:t>There are 2 types of possible data sources where transactions can occur.</a:t>
            </a:r>
          </a:p>
          <a:p>
            <a:pPr lvl="1">
              <a:buFont typeface="Courier New" panose="02070309020205020404" pitchFamily="49" charset="0"/>
              <a:buChar char="o"/>
            </a:pPr>
            <a:r>
              <a:rPr lang="en-US" dirty="0"/>
              <a:t>Local : Operations executes in the same resource.</a:t>
            </a:r>
          </a:p>
          <a:p>
            <a:pPr lvl="1">
              <a:buFont typeface="Courier New" panose="02070309020205020404" pitchFamily="49" charset="0"/>
              <a:buChar char="o"/>
            </a:pPr>
            <a:r>
              <a:rPr lang="en-US" dirty="0"/>
              <a:t>Distributed : Operations are spread across multiple resources. Microservice architecture is a distributed systems in nature.</a:t>
            </a:r>
          </a:p>
          <a:p>
            <a:endParaRPr lang="en-US" dirty="0"/>
          </a:p>
        </p:txBody>
      </p:sp>
    </p:spTree>
    <p:extLst>
      <p:ext uri="{BB962C8B-B14F-4D97-AF65-F5344CB8AC3E}">
        <p14:creationId xmlns:p14="http://schemas.microsoft.com/office/powerpoint/2010/main" val="391293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973D-6274-4931-997F-C09FEBC43830}"/>
              </a:ext>
            </a:extLst>
          </p:cNvPr>
          <p:cNvSpPr>
            <a:spLocks noGrp="1"/>
          </p:cNvSpPr>
          <p:nvPr>
            <p:ph type="title"/>
          </p:nvPr>
        </p:nvSpPr>
        <p:spPr>
          <a:xfrm>
            <a:off x="838200" y="570451"/>
            <a:ext cx="10515600" cy="966365"/>
          </a:xfrm>
        </p:spPr>
        <p:txBody>
          <a:bodyPr>
            <a:normAutofit fontScale="90000"/>
          </a:bodyPr>
          <a:lstStyle/>
          <a:p>
            <a:r>
              <a:rPr lang="en-US" dirty="0"/>
              <a:t>Transaction Handling in Microservices</a:t>
            </a:r>
          </a:p>
        </p:txBody>
      </p:sp>
      <p:sp>
        <p:nvSpPr>
          <p:cNvPr id="3" name="Content Placeholder 2">
            <a:extLst>
              <a:ext uri="{FF2B5EF4-FFF2-40B4-BE49-F238E27FC236}">
                <a16:creationId xmlns:a16="http://schemas.microsoft.com/office/drawing/2014/main" id="{8B6E26A8-D13F-489C-BBF7-246709E06AAE}"/>
              </a:ext>
            </a:extLst>
          </p:cNvPr>
          <p:cNvSpPr>
            <a:spLocks noGrp="1"/>
          </p:cNvSpPr>
          <p:nvPr>
            <p:ph idx="1"/>
          </p:nvPr>
        </p:nvSpPr>
        <p:spPr>
          <a:xfrm>
            <a:off x="838200" y="1536816"/>
            <a:ext cx="10515600" cy="4640147"/>
          </a:xfrm>
        </p:spPr>
        <p:txBody>
          <a:bodyPr>
            <a:normAutofit fontScale="62500" lnSpcReduction="20000"/>
          </a:bodyPr>
          <a:lstStyle/>
          <a:p>
            <a:pPr marL="228600" indent="0">
              <a:buNone/>
            </a:pPr>
            <a:r>
              <a:rPr lang="en-US" dirty="0"/>
              <a:t>There are approaches existing in the market for managing distributed transactions.</a:t>
            </a:r>
          </a:p>
          <a:p>
            <a:pPr marL="457200" indent="-457200">
              <a:buFont typeface="+mj-lt"/>
              <a:buAutoNum type="arabicPeriod"/>
            </a:pPr>
            <a:r>
              <a:rPr lang="en-US" dirty="0"/>
              <a:t>Two-Phase Commit protocol (2PC)</a:t>
            </a:r>
          </a:p>
          <a:p>
            <a:pPr lvl="1">
              <a:buFont typeface="Wingdings" panose="05000000000000000000" pitchFamily="2" charset="2"/>
              <a:buChar char="§"/>
            </a:pPr>
            <a:r>
              <a:rPr lang="en-US" sz="2900" dirty="0"/>
              <a:t> Prepare Phase : All participants of the transaction prepare for commit and notify the coordinator that they are ready to complete the transaction</a:t>
            </a:r>
          </a:p>
          <a:p>
            <a:pPr lvl="1">
              <a:buFont typeface="Wingdings" panose="05000000000000000000" pitchFamily="2" charset="2"/>
              <a:buChar char="§"/>
            </a:pPr>
            <a:r>
              <a:rPr lang="en-US" sz="2900" dirty="0"/>
              <a:t>Commit or rollback phase : Either a commit or a rollback command is issued by the transaction coordinator to all participants</a:t>
            </a:r>
          </a:p>
          <a:p>
            <a:pPr lvl="1">
              <a:buFont typeface="Wingdings" panose="05000000000000000000" pitchFamily="2" charset="2"/>
              <a:buChar char="§"/>
            </a:pPr>
            <a:endParaRPr lang="en-US" dirty="0"/>
          </a:p>
          <a:p>
            <a:pPr marL="457200" indent="-457200">
              <a:buFont typeface="+mj-lt"/>
              <a:buAutoNum type="arabicPeriod" startAt="2"/>
            </a:pPr>
            <a:r>
              <a:rPr lang="en-US" dirty="0"/>
              <a:t>Eventual Consistency and Compensation / SAGA</a:t>
            </a:r>
          </a:p>
          <a:p>
            <a:r>
              <a:rPr lang="en-US" dirty="0"/>
              <a:t>It ensures that the system would be eventually consistent at some point in the future.</a:t>
            </a:r>
          </a:p>
          <a:p>
            <a:r>
              <a:rPr lang="en-US" dirty="0"/>
              <a:t>This model does not enforce distributed ACID transactions across microservices.</a:t>
            </a:r>
          </a:p>
          <a:p>
            <a:r>
              <a:rPr lang="en-US" dirty="0"/>
              <a:t>Eventually consistent services provide BASE (Basically Available, Soft state, Eventual consistency) semantics.</a:t>
            </a:r>
          </a:p>
          <a:p>
            <a:r>
              <a:rPr lang="en-US" sz="2900" dirty="0"/>
              <a:t>SAGA is an architecture by which we can implement a transaction that is spanning between multiple services.</a:t>
            </a:r>
          </a:p>
        </p:txBody>
      </p:sp>
    </p:spTree>
    <p:extLst>
      <p:ext uri="{BB962C8B-B14F-4D97-AF65-F5344CB8AC3E}">
        <p14:creationId xmlns:p14="http://schemas.microsoft.com/office/powerpoint/2010/main" val="326449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9489-7795-4A31-AAF9-652A6C31185E}"/>
              </a:ext>
            </a:extLst>
          </p:cNvPr>
          <p:cNvSpPr>
            <a:spLocks noGrp="1"/>
          </p:cNvSpPr>
          <p:nvPr>
            <p:ph type="title"/>
          </p:nvPr>
        </p:nvSpPr>
        <p:spPr>
          <a:xfrm>
            <a:off x="687198" y="597147"/>
            <a:ext cx="10515600" cy="828981"/>
          </a:xfrm>
        </p:spPr>
        <p:txBody>
          <a:bodyPr>
            <a:normAutofit fontScale="90000"/>
          </a:bodyPr>
          <a:lstStyle/>
          <a:p>
            <a:r>
              <a:rPr lang="en-US" dirty="0"/>
              <a:t>Why Transaction Handling is Important</a:t>
            </a:r>
          </a:p>
        </p:txBody>
      </p:sp>
      <p:sp>
        <p:nvSpPr>
          <p:cNvPr id="3" name="Content Placeholder 2">
            <a:extLst>
              <a:ext uri="{FF2B5EF4-FFF2-40B4-BE49-F238E27FC236}">
                <a16:creationId xmlns:a16="http://schemas.microsoft.com/office/drawing/2014/main" id="{697F0939-4FA7-4A73-BAF1-F2B9423A2C50}"/>
              </a:ext>
            </a:extLst>
          </p:cNvPr>
          <p:cNvSpPr>
            <a:spLocks noGrp="1"/>
          </p:cNvSpPr>
          <p:nvPr>
            <p:ph idx="1"/>
          </p:nvPr>
        </p:nvSpPr>
        <p:spPr>
          <a:xfrm>
            <a:off x="838200" y="1510018"/>
            <a:ext cx="10515600" cy="4666945"/>
          </a:xfrm>
        </p:spPr>
        <p:txBody>
          <a:bodyPr/>
          <a:lstStyle/>
          <a:p>
            <a:r>
              <a:rPr lang="en-US" sz="1800" dirty="0">
                <a:solidFill>
                  <a:srgbClr val="333333"/>
                </a:solidFill>
                <a:effectLst/>
                <a:ea typeface="Times New Roman" panose="02020603050405020304" pitchFamily="18" charset="0"/>
              </a:rPr>
              <a:t>Transaction management is one of the most significant part of any application for data consistency and integrity. </a:t>
            </a:r>
          </a:p>
          <a:p>
            <a:r>
              <a:rPr lang="en-US" sz="1800" dirty="0">
                <a:solidFill>
                  <a:srgbClr val="333333"/>
                </a:solidFill>
              </a:rPr>
              <a:t>When application uses multiple services from different sources, we can never  be sure of data consistency in an easy manner, especially microservices. This is so, as there is no direct and simple way of maintaining ACID principles across multiple databases. This is where the real challenge lies for transaction management in Microservices.</a:t>
            </a:r>
          </a:p>
          <a:p>
            <a:r>
              <a:rPr lang="en-US" sz="1800" dirty="0">
                <a:solidFill>
                  <a:srgbClr val="333333"/>
                </a:solidFill>
              </a:rPr>
              <a:t>In a normal environment the database is capable of handling transactions and data is available under same server, the server manager assumes this responsibility. </a:t>
            </a:r>
          </a:p>
          <a:p>
            <a:r>
              <a:rPr lang="en-US" sz="1800" dirty="0">
                <a:solidFill>
                  <a:srgbClr val="333333"/>
                </a:solidFill>
              </a:rPr>
              <a:t>Whereas in distributed transaction environment, the API manager becomes responsible for handling transactions and data aggregation.</a:t>
            </a:r>
          </a:p>
          <a:p>
            <a:r>
              <a:rPr lang="en-US" sz="1800" dirty="0">
                <a:solidFill>
                  <a:srgbClr val="333333"/>
                </a:solidFill>
              </a:rPr>
              <a:t>Hence, maintaining integrity and consistency across all application data becomes the job of an external entity and most of the times the API manager. </a:t>
            </a:r>
            <a:endParaRPr lang="en-US" sz="1800" dirty="0">
              <a:solidFill>
                <a:srgbClr val="333333"/>
              </a:solidFill>
              <a:highlight>
                <a:srgbClr val="FFFF00"/>
              </a:highlight>
            </a:endParaRPr>
          </a:p>
        </p:txBody>
      </p:sp>
    </p:spTree>
    <p:extLst>
      <p:ext uri="{BB962C8B-B14F-4D97-AF65-F5344CB8AC3E}">
        <p14:creationId xmlns:p14="http://schemas.microsoft.com/office/powerpoint/2010/main" val="403797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76D-2EDF-4AA3-A3D0-485F1B5A5BC2}"/>
              </a:ext>
            </a:extLst>
          </p:cNvPr>
          <p:cNvSpPr>
            <a:spLocks noGrp="1"/>
          </p:cNvSpPr>
          <p:nvPr>
            <p:ph type="title"/>
          </p:nvPr>
        </p:nvSpPr>
        <p:spPr>
          <a:xfrm>
            <a:off x="838200" y="533728"/>
            <a:ext cx="10515600" cy="816900"/>
          </a:xfrm>
        </p:spPr>
        <p:txBody>
          <a:bodyPr/>
          <a:lstStyle/>
          <a:p>
            <a:r>
              <a:rPr lang="en-US" dirty="0"/>
              <a:t>Implemented Approach</a:t>
            </a:r>
          </a:p>
        </p:txBody>
      </p:sp>
      <p:sp>
        <p:nvSpPr>
          <p:cNvPr id="3" name="Content Placeholder 2">
            <a:extLst>
              <a:ext uri="{FF2B5EF4-FFF2-40B4-BE49-F238E27FC236}">
                <a16:creationId xmlns:a16="http://schemas.microsoft.com/office/drawing/2014/main" id="{3EB039DB-CF5F-44D5-BE0C-4134925893BA}"/>
              </a:ext>
            </a:extLst>
          </p:cNvPr>
          <p:cNvSpPr>
            <a:spLocks noGrp="1"/>
          </p:cNvSpPr>
          <p:nvPr>
            <p:ph idx="1"/>
          </p:nvPr>
        </p:nvSpPr>
        <p:spPr>
          <a:xfrm>
            <a:off x="838200" y="1483567"/>
            <a:ext cx="10515600" cy="4693396"/>
          </a:xfrm>
        </p:spPr>
        <p:txBody>
          <a:bodyPr/>
          <a:lstStyle/>
          <a:p>
            <a:pPr marL="342900" marR="0" lvl="0" indent="-342900" fontAlgn="base">
              <a:lnSpc>
                <a:spcPct val="107000"/>
              </a:lnSpc>
              <a:spcBef>
                <a:spcPts val="0"/>
              </a:spcBef>
              <a:spcAft>
                <a:spcPts val="800"/>
              </a:spcAft>
              <a:buFont typeface="+mj-lt"/>
              <a:buAutoNum type="arabicPeriod"/>
              <a:tabLst>
                <a:tab pos="457200" algn="l"/>
              </a:tabLst>
            </a:pPr>
            <a:r>
              <a:rPr lang="en-US" sz="1800" spc="10" dirty="0">
                <a:solidFill>
                  <a:srgbClr val="000000"/>
                </a:solidFill>
                <a:effectLst/>
                <a:ea typeface="Times New Roman" panose="02020603050405020304" pitchFamily="18" charset="0"/>
                <a:cs typeface="Calibri" panose="020F0502020204030204" pitchFamily="34" charset="0"/>
              </a:rPr>
              <a:t>Driving transactions through a framework, that are externally managed and loosely coupled.</a:t>
            </a:r>
            <a:endParaRPr lang="en-US" sz="1800" dirty="0">
              <a:solidFill>
                <a:srgbClr val="000000"/>
              </a:solidFill>
              <a:effectLst/>
              <a:ea typeface="Calibri" panose="020F0502020204030204" pitchFamily="34" charset="0"/>
              <a:cs typeface="Times New Roman" panose="02020603050405020304" pitchFamily="18" charset="0"/>
            </a:endParaRPr>
          </a:p>
          <a:p>
            <a:pPr marL="228600" marR="0" indent="0" fontAlgn="base">
              <a:lnSpc>
                <a:spcPct val="107000"/>
              </a:lnSpc>
              <a:spcBef>
                <a:spcPts val="0"/>
              </a:spcBef>
              <a:spcAft>
                <a:spcPts val="800"/>
              </a:spcAft>
              <a:buNone/>
            </a:pPr>
            <a:r>
              <a:rPr lang="en-US" sz="1800" spc="10" dirty="0">
                <a:solidFill>
                  <a:srgbClr val="000000"/>
                </a:solidFill>
                <a:effectLst/>
                <a:ea typeface="Times New Roman" panose="02020603050405020304" pitchFamily="18" charset="0"/>
                <a:cs typeface="Calibri" panose="020F0502020204030204" pitchFamily="34" charset="0"/>
              </a:rPr>
              <a:t>The responsibilities include,</a:t>
            </a:r>
            <a:endParaRPr lang="en-US" sz="1800" dirty="0">
              <a:effectLst/>
              <a:ea typeface="Calibri" panose="020F0502020204030204" pitchFamily="34" charset="0"/>
              <a:cs typeface="Times New Roman" panose="02020603050405020304" pitchFamily="18" charset="0"/>
            </a:endParaRP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Binding all services together.</a:t>
            </a:r>
            <a:endParaRPr lang="en-US" sz="1800" dirty="0">
              <a:effectLst/>
              <a:ea typeface="Calibri" panose="020F0502020204030204" pitchFamily="34" charset="0"/>
              <a:cs typeface="Times New Roman" panose="02020603050405020304" pitchFamily="18" charset="0"/>
            </a:endParaRP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Keep track of transactions.</a:t>
            </a:r>
            <a:endParaRPr lang="en-US" sz="1800" dirty="0">
              <a:effectLst/>
              <a:ea typeface="Calibri" panose="020F0502020204030204" pitchFamily="34" charset="0"/>
              <a:cs typeface="Times New Roman" panose="02020603050405020304" pitchFamily="18" charset="0"/>
            </a:endParaRP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Provide interfaces for APIs to handle rollbacks.</a:t>
            </a:r>
            <a:endParaRPr lang="en-US" sz="1800" dirty="0">
              <a:effectLst/>
              <a:ea typeface="Calibri" panose="020F0502020204030204" pitchFamily="34" charset="0"/>
              <a:cs typeface="Times New Roman" panose="02020603050405020304" pitchFamily="18" charset="0"/>
            </a:endParaRP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Provide mechanism to decide between sync and async. </a:t>
            </a: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Provide interfaces for logging and other diagnostic mechanisms.</a:t>
            </a:r>
            <a:endParaRPr lang="en-US" sz="1800" dirty="0">
              <a:effectLst/>
              <a:ea typeface="Calibri" panose="020F0502020204030204" pitchFamily="34" charset="0"/>
              <a:cs typeface="Times New Roman" panose="02020603050405020304" pitchFamily="18" charset="0"/>
            </a:endParaRPr>
          </a:p>
          <a:p>
            <a:pPr marR="0" lvl="1" fontAlgn="base">
              <a:lnSpc>
                <a:spcPct val="107000"/>
              </a:lnSpc>
              <a:spcBef>
                <a:spcPts val="0"/>
              </a:spcBef>
              <a:spcAft>
                <a:spcPts val="800"/>
              </a:spcAft>
              <a:tabLst>
                <a:tab pos="914400" algn="l"/>
              </a:tabLst>
            </a:pPr>
            <a:r>
              <a:rPr lang="en-US" sz="1800" spc="10" dirty="0">
                <a:solidFill>
                  <a:srgbClr val="000000"/>
                </a:solidFill>
                <a:effectLst/>
                <a:ea typeface="Times New Roman" panose="02020603050405020304" pitchFamily="18" charset="0"/>
                <a:cs typeface="Calibri" panose="020F0502020204030204" pitchFamily="34" charset="0"/>
              </a:rPr>
              <a:t>Consider latency, waiting and re-tries. </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715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icon&#10;&#10;Description automatically generated">
            <a:extLst>
              <a:ext uri="{FF2B5EF4-FFF2-40B4-BE49-F238E27FC236}">
                <a16:creationId xmlns:a16="http://schemas.microsoft.com/office/drawing/2014/main" id="{FAC1F83D-0D14-4584-9A07-C8698EF3AD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473" y="582516"/>
            <a:ext cx="5717355" cy="5668994"/>
          </a:xfrm>
        </p:spPr>
      </p:pic>
    </p:spTree>
    <p:extLst>
      <p:ext uri="{BB962C8B-B14F-4D97-AF65-F5344CB8AC3E}">
        <p14:creationId xmlns:p14="http://schemas.microsoft.com/office/powerpoint/2010/main" val="45691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41FD-ABFB-448F-B266-DCDC7660CFAD}"/>
              </a:ext>
            </a:extLst>
          </p:cNvPr>
          <p:cNvSpPr>
            <a:spLocks noGrp="1"/>
          </p:cNvSpPr>
          <p:nvPr>
            <p:ph type="title"/>
          </p:nvPr>
        </p:nvSpPr>
        <p:spPr>
          <a:xfrm>
            <a:off x="838200" y="536895"/>
            <a:ext cx="10515600" cy="857308"/>
          </a:xfrm>
        </p:spPr>
        <p:txBody>
          <a:bodyPr/>
          <a:lstStyle/>
          <a:p>
            <a:r>
              <a:rPr lang="en-US" dirty="0"/>
              <a:t>Implementation Outline</a:t>
            </a:r>
          </a:p>
        </p:txBody>
      </p:sp>
      <p:sp>
        <p:nvSpPr>
          <p:cNvPr id="3" name="Content Placeholder 2">
            <a:extLst>
              <a:ext uri="{FF2B5EF4-FFF2-40B4-BE49-F238E27FC236}">
                <a16:creationId xmlns:a16="http://schemas.microsoft.com/office/drawing/2014/main" id="{298D6D27-F1F6-4C4A-B842-C1CCF4AA0177}"/>
              </a:ext>
            </a:extLst>
          </p:cNvPr>
          <p:cNvSpPr>
            <a:spLocks noGrp="1"/>
          </p:cNvSpPr>
          <p:nvPr>
            <p:ph idx="1"/>
          </p:nvPr>
        </p:nvSpPr>
        <p:spPr>
          <a:xfrm>
            <a:off x="838200" y="1493240"/>
            <a:ext cx="10515600" cy="4683723"/>
          </a:xfrm>
        </p:spPr>
        <p:txBody>
          <a:bodyPr>
            <a:normAutofit fontScale="92500" lnSpcReduction="20000"/>
          </a:bodyPr>
          <a:lstStyle/>
          <a:p>
            <a:r>
              <a:rPr lang="en-US" dirty="0"/>
              <a:t>Created a project with three micro services. </a:t>
            </a:r>
          </a:p>
          <a:p>
            <a:r>
              <a:rPr lang="en-US" dirty="0"/>
              <a:t>Created an implementation for a framework.</a:t>
            </a:r>
          </a:p>
          <a:p>
            <a:r>
              <a:rPr lang="en-US" dirty="0"/>
              <a:t>These services are </a:t>
            </a:r>
            <a:r>
              <a:rPr lang="en-US" dirty="0" err="1"/>
              <a:t>.Net</a:t>
            </a:r>
            <a:r>
              <a:rPr lang="en-US" dirty="0"/>
              <a:t> Core Restful API’s.</a:t>
            </a:r>
          </a:p>
          <a:p>
            <a:r>
              <a:rPr lang="en-US" dirty="0"/>
              <a:t>The services are: </a:t>
            </a:r>
          </a:p>
          <a:p>
            <a:pPr lvl="1">
              <a:buFont typeface="Wingdings" panose="05000000000000000000" pitchFamily="2" charset="2"/>
              <a:buChar char="q"/>
            </a:pPr>
            <a:r>
              <a:rPr lang="en-US" dirty="0"/>
              <a:t>Product API</a:t>
            </a:r>
          </a:p>
          <a:p>
            <a:pPr lvl="1">
              <a:buFont typeface="Wingdings" panose="05000000000000000000" pitchFamily="2" charset="2"/>
              <a:buChar char="q"/>
            </a:pPr>
            <a:r>
              <a:rPr lang="en-US" dirty="0"/>
              <a:t>User API</a:t>
            </a:r>
          </a:p>
          <a:p>
            <a:pPr lvl="1">
              <a:buFont typeface="Wingdings" panose="05000000000000000000" pitchFamily="2" charset="2"/>
              <a:buChar char="q"/>
            </a:pPr>
            <a:r>
              <a:rPr lang="en-US" dirty="0"/>
              <a:t>Transaction API</a:t>
            </a:r>
          </a:p>
          <a:p>
            <a:r>
              <a:rPr lang="en-US" dirty="0"/>
              <a:t>These services subscribe to an external framework.</a:t>
            </a:r>
          </a:p>
          <a:p>
            <a:r>
              <a:rPr lang="en-US" dirty="0"/>
              <a:t> The framework will take over the responsibilities of managing transactions and notifications.</a:t>
            </a:r>
          </a:p>
          <a:p>
            <a:endParaRPr lang="en-US" dirty="0"/>
          </a:p>
        </p:txBody>
      </p:sp>
    </p:spTree>
    <p:extLst>
      <p:ext uri="{BB962C8B-B14F-4D97-AF65-F5344CB8AC3E}">
        <p14:creationId xmlns:p14="http://schemas.microsoft.com/office/powerpoint/2010/main" val="2371690080"/>
      </p:ext>
    </p:extLst>
  </p:cSld>
  <p:clrMapOvr>
    <a:masterClrMapping/>
  </p:clrMapOvr>
</p:sld>
</file>

<file path=ppt/theme/theme1.xml><?xml version="1.0" encoding="utf-8"?>
<a:theme xmlns:a="http://schemas.openxmlformats.org/drawingml/2006/main" name="Luminous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10398</TotalTime>
  <Words>675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Courier New</vt:lpstr>
      <vt:lpstr>Sabon Next LT</vt:lpstr>
      <vt:lpstr>Wingdings</vt:lpstr>
      <vt:lpstr>LuminousVTI</vt:lpstr>
      <vt:lpstr>Topic: “Transaction integrity challenges of Microservices in cloud and possible approaches”  </vt:lpstr>
      <vt:lpstr>What are Microservices</vt:lpstr>
      <vt:lpstr>Benefits of Microservice</vt:lpstr>
      <vt:lpstr>What are Transactions?</vt:lpstr>
      <vt:lpstr>Transaction Handling in Microservices</vt:lpstr>
      <vt:lpstr>Why Transaction Handling is Important</vt:lpstr>
      <vt:lpstr>Implemented Approach</vt:lpstr>
      <vt:lpstr>PowerPoint Presentation</vt:lpstr>
      <vt:lpstr>Implementation Outline</vt:lpstr>
      <vt:lpstr>Comparing with existing approaches</vt:lpstr>
      <vt:lpstr>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Arpitha Kalasi Manjappa Hegde</dc:creator>
  <cp:lastModifiedBy>Arpitha Kalasi Manjappa Hegde</cp:lastModifiedBy>
  <cp:revision>37</cp:revision>
  <dcterms:created xsi:type="dcterms:W3CDTF">2020-11-22T23:45:02Z</dcterms:created>
  <dcterms:modified xsi:type="dcterms:W3CDTF">2020-12-02T21:01:21Z</dcterms:modified>
</cp:coreProperties>
</file>