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6" r:id="rId12"/>
    <p:sldId id="2146847065" r:id="rId13"/>
    <p:sldId id="2146847067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pithaM21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Arpitha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Arpitha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:NMAM Institute of Technology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 Department : Information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58F3-48BB-88B8-1CE6-4728EAD3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3776-CC82-F1B5-D352-09DD5A19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CAF08B-EC90-A5EA-B06B-5D312B53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3855" y="5931914"/>
            <a:ext cx="5194769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Fig(v) Text file contains secret code and its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0A2C5-7638-8729-17FC-72DCDB14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294130"/>
            <a:ext cx="8280400" cy="42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3" y="1750142"/>
            <a:ext cx="11029615" cy="3850558"/>
          </a:xfrm>
        </p:spPr>
        <p:txBody>
          <a:bodyPr/>
          <a:lstStyle/>
          <a:p>
            <a:pPr algn="just"/>
            <a:r>
              <a:rPr lang="en-US" sz="2100" dirty="0">
                <a:solidFill>
                  <a:schemeClr val="tx1"/>
                </a:solidFill>
              </a:rPr>
              <a:t>This project successfully addresses the problem of </a:t>
            </a:r>
            <a:r>
              <a:rPr lang="en-US" sz="2100" b="1" dirty="0">
                <a:solidFill>
                  <a:schemeClr val="tx1"/>
                </a:solidFill>
              </a:rPr>
              <a:t>secure and hidden communication</a:t>
            </a:r>
            <a:r>
              <a:rPr lang="en-US" sz="2100" dirty="0">
                <a:solidFill>
                  <a:schemeClr val="tx1"/>
                </a:solidFill>
              </a:rPr>
              <a:t> by implementing </a:t>
            </a:r>
            <a:r>
              <a:rPr lang="en-US" sz="2100" b="1" dirty="0">
                <a:solidFill>
                  <a:schemeClr val="tx1"/>
                </a:solidFill>
              </a:rPr>
              <a:t>image-based steganography with encryption and passcode protection</a:t>
            </a:r>
            <a:r>
              <a:rPr lang="en-US" sz="2100" dirty="0">
                <a:solidFill>
                  <a:schemeClr val="tx1"/>
                </a:solidFill>
              </a:rPr>
              <a:t>. Unlike traditional data-hiding techniques, this method ensures that sensitive messages remain undetectable while maintaining the integrity of the original image.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</a:rPr>
              <a:t>By integrating </a:t>
            </a:r>
            <a:r>
              <a:rPr lang="en-US" sz="2100" b="1" dirty="0">
                <a:solidFill>
                  <a:schemeClr val="tx1"/>
                </a:solidFill>
              </a:rPr>
              <a:t>efficient pixel encoding, passcode-based security, and minimal distortion</a:t>
            </a:r>
            <a:r>
              <a:rPr lang="en-US" sz="2100" dirty="0">
                <a:solidFill>
                  <a:schemeClr val="tx1"/>
                </a:solidFill>
              </a:rPr>
              <a:t>, the project offers a </a:t>
            </a:r>
            <a:r>
              <a:rPr lang="en-US" sz="2100" b="1" dirty="0">
                <a:solidFill>
                  <a:schemeClr val="tx1"/>
                </a:solidFill>
              </a:rPr>
              <a:t>reliable, user-friendly, and stealthy</a:t>
            </a:r>
            <a:r>
              <a:rPr lang="en-US" sz="2100" dirty="0">
                <a:solidFill>
                  <a:schemeClr val="tx1"/>
                </a:solidFill>
              </a:rPr>
              <a:t> way to transmit confidential information. This makes it valuable for </a:t>
            </a:r>
            <a:r>
              <a:rPr lang="en-US" sz="2100" b="1" dirty="0">
                <a:solidFill>
                  <a:schemeClr val="tx1"/>
                </a:solidFill>
              </a:rPr>
              <a:t>military, government, cybersecurity professionals, businesses, and privacy-conscious individuals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hlinkClick r:id="rId2"/>
              </a:rPr>
              <a:t>https://github.com/ArpithaM21/secure-data-hiding-in-images-using-steganography.git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03" y="1435100"/>
            <a:ext cx="11029615" cy="434053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Steganography is a technique for concealing data within images to ensure secure communication</a:t>
            </a:r>
            <a:endParaRPr lang="en-IN" sz="25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Uses LSB (Least Significant Bit) or other embedding techniques to hide information in image pixels.</a:t>
            </a:r>
            <a:endParaRPr lang="en-IN" sz="25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Enhances data confidentiality by making hidden information undetectable to the human eye.</a:t>
            </a:r>
            <a:endParaRPr lang="en-IN" sz="25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Used in secure communication, watermarking, and digital forensics to prevent unauthorized access.</a:t>
            </a:r>
            <a:endParaRPr lang="en-IN" sz="25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75" y="1422400"/>
            <a:ext cx="11198634" cy="314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100" b="1" dirty="0">
                <a:solidFill>
                  <a:schemeClr val="tx1"/>
                </a:solidFill>
              </a:rPr>
              <a:t>Programming Language used: </a:t>
            </a:r>
            <a:r>
              <a:rPr lang="en-IN" sz="2100" dirty="0">
                <a:solidFill>
                  <a:schemeClr val="tx1"/>
                </a:solidFill>
              </a:rPr>
              <a:t>Python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100" b="1" dirty="0">
                <a:solidFill>
                  <a:schemeClr val="tx1"/>
                </a:solidFill>
              </a:rPr>
              <a:t>Image Processing Library: </a:t>
            </a:r>
            <a:r>
              <a:rPr lang="en-IN" sz="2100" dirty="0">
                <a:solidFill>
                  <a:schemeClr val="tx1"/>
                </a:solidFill>
              </a:rPr>
              <a:t>OpenCV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100" b="1" dirty="0">
                <a:solidFill>
                  <a:schemeClr val="tx1"/>
                </a:solidFill>
              </a:rPr>
              <a:t>File handling library: </a:t>
            </a:r>
            <a:r>
              <a:rPr lang="en-IN" sz="2100" dirty="0">
                <a:solidFill>
                  <a:schemeClr val="tx1"/>
                </a:solidFill>
              </a:rPr>
              <a:t>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100" b="1" dirty="0">
                <a:solidFill>
                  <a:schemeClr val="tx1"/>
                </a:solidFill>
              </a:rPr>
              <a:t>Pixel modifications library: </a:t>
            </a:r>
            <a:r>
              <a:rPr lang="en-IN" sz="2100" dirty="0" err="1">
                <a:solidFill>
                  <a:schemeClr val="tx1"/>
                </a:solidFill>
              </a:rPr>
              <a:t>numpy</a:t>
            </a:r>
            <a:endParaRPr lang="en-IN" sz="2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100" b="1" dirty="0">
                <a:solidFill>
                  <a:schemeClr val="tx1"/>
                </a:solidFill>
              </a:rPr>
              <a:t>IDE  </a:t>
            </a:r>
            <a:r>
              <a:rPr lang="en-IN" sz="2100" dirty="0">
                <a:solidFill>
                  <a:schemeClr val="tx1"/>
                </a:solidFill>
              </a:rPr>
              <a:t>Visual Studio 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100" b="1" dirty="0">
                <a:solidFill>
                  <a:schemeClr val="tx1"/>
                </a:solidFill>
              </a:rPr>
              <a:t>Platform: </a:t>
            </a:r>
            <a:r>
              <a:rPr lang="en-IN" sz="2100" dirty="0">
                <a:solidFill>
                  <a:schemeClr val="tx1"/>
                </a:solidFill>
              </a:rPr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6" y="1661651"/>
            <a:ext cx="11029615" cy="457404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Seamless Encryption &amp; Decryption:</a:t>
            </a:r>
            <a:r>
              <a:rPr lang="en-US" sz="2100" dirty="0">
                <a:solidFill>
                  <a:schemeClr val="tx1"/>
                </a:solidFill>
              </a:rPr>
              <a:t> This project integrates both encryption and decryption into a single workflow, eliminating the need for separate tools and ensuring a smooth user experience.</a:t>
            </a:r>
            <a:endParaRPr lang="en-IN" sz="2100" b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Undetectable Image-Based Steganography:</a:t>
            </a:r>
            <a:r>
              <a:rPr lang="en-US" sz="2100" dirty="0">
                <a:solidFill>
                  <a:schemeClr val="tx1"/>
                </a:solidFill>
              </a:rPr>
              <a:t> Unlike traditional methods that distort images, this approach hides messages within pixel values without noticeable alterations, maintaining high secrecy.</a:t>
            </a:r>
            <a:endParaRPr lang="en-IN" sz="2100" b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Secure Passcode Protection:</a:t>
            </a:r>
            <a:r>
              <a:rPr lang="en-US" sz="2100" dirty="0">
                <a:solidFill>
                  <a:schemeClr val="tx1"/>
                </a:solidFill>
              </a:rPr>
              <a:t> Decryption requires a passcode, ensuring that even if someone accesses the encrypted image, they cannot retrieve the hidden message without authorization.</a:t>
            </a:r>
            <a:endParaRPr lang="en-IN" sz="2100" b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Efficient Pixel Encoding:</a:t>
            </a:r>
            <a:r>
              <a:rPr lang="en-US" sz="2100" dirty="0">
                <a:solidFill>
                  <a:schemeClr val="tx1"/>
                </a:solidFill>
              </a:rPr>
              <a:t> The project strategically distributes ASCII values across RGB channels, making it more storage-efficient than standard LSB methods while minimizing data loss.</a:t>
            </a:r>
            <a:endParaRPr lang="en-IN" sz="2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05" y="1613136"/>
            <a:ext cx="11029615" cy="4432064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solidFill>
                  <a:schemeClr val="tx1"/>
                </a:solidFill>
              </a:rPr>
              <a:t>Government, Military &amp; Intelligence Agencies</a:t>
            </a:r>
            <a:r>
              <a:rPr lang="en-US" sz="2100" dirty="0">
                <a:solidFill>
                  <a:schemeClr val="tx1"/>
                </a:solidFill>
              </a:rPr>
              <a:t> – Used for </a:t>
            </a:r>
            <a:r>
              <a:rPr lang="en-US" sz="2100" b="1" dirty="0">
                <a:solidFill>
                  <a:schemeClr val="tx1"/>
                </a:solidFill>
              </a:rPr>
              <a:t>covert operations, secure messaging, and classified data exchange</a:t>
            </a:r>
            <a:r>
              <a:rPr lang="en-US" sz="2100" dirty="0">
                <a:solidFill>
                  <a:schemeClr val="tx1"/>
                </a:solidFill>
              </a:rPr>
              <a:t> in defense and national security.</a:t>
            </a:r>
            <a:endParaRPr lang="en-IN" sz="2100" dirty="0">
              <a:solidFill>
                <a:schemeClr val="tx1"/>
              </a:solidFill>
            </a:endParaRP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Cybersecurity Professionals</a:t>
            </a:r>
            <a:r>
              <a:rPr lang="en-US" sz="2100" dirty="0">
                <a:solidFill>
                  <a:schemeClr val="tx1"/>
                </a:solidFill>
              </a:rPr>
              <a:t> – Can leverage this technique for </a:t>
            </a:r>
            <a:r>
              <a:rPr lang="en-US" sz="2100" b="1" dirty="0">
                <a:solidFill>
                  <a:schemeClr val="tx1"/>
                </a:solidFill>
              </a:rPr>
              <a:t>secure data transmission</a:t>
            </a:r>
            <a:r>
              <a:rPr lang="en-US" sz="2100" dirty="0">
                <a:solidFill>
                  <a:schemeClr val="tx1"/>
                </a:solidFill>
              </a:rPr>
              <a:t> and </a:t>
            </a:r>
            <a:r>
              <a:rPr lang="en-US" sz="2100" b="1" dirty="0">
                <a:solidFill>
                  <a:schemeClr val="tx1"/>
                </a:solidFill>
              </a:rPr>
              <a:t>preventing data leaks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  <a:endParaRPr lang="en-IN" sz="2100" dirty="0">
              <a:solidFill>
                <a:schemeClr val="tx1"/>
              </a:solidFill>
            </a:endParaRP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Journalists &amp; Whistleblowers</a:t>
            </a:r>
            <a:r>
              <a:rPr lang="en-US" sz="2100" dirty="0">
                <a:solidFill>
                  <a:schemeClr val="tx1"/>
                </a:solidFill>
              </a:rPr>
              <a:t> – Enables </a:t>
            </a:r>
            <a:r>
              <a:rPr lang="en-US" sz="2100" b="1" dirty="0">
                <a:solidFill>
                  <a:schemeClr val="tx1"/>
                </a:solidFill>
              </a:rPr>
              <a:t>safe communication</a:t>
            </a:r>
            <a:r>
              <a:rPr lang="en-US" sz="2100" dirty="0">
                <a:solidFill>
                  <a:schemeClr val="tx1"/>
                </a:solidFill>
              </a:rPr>
              <a:t> of sensitive information without raising suspicion.</a:t>
            </a:r>
            <a:endParaRPr lang="en-IN" sz="2100" dirty="0">
              <a:solidFill>
                <a:schemeClr val="tx1"/>
              </a:solidFill>
            </a:endParaRP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Educational Institutions &amp; Researchers</a:t>
            </a:r>
            <a:r>
              <a:rPr lang="en-US" sz="2100" dirty="0">
                <a:solidFill>
                  <a:schemeClr val="tx1"/>
                </a:solidFill>
              </a:rPr>
              <a:t> – Helps in </a:t>
            </a:r>
            <a:r>
              <a:rPr lang="en-US" sz="2100" b="1" dirty="0">
                <a:solidFill>
                  <a:schemeClr val="tx1"/>
                </a:solidFill>
              </a:rPr>
              <a:t>teaching cryptography and steganography</a:t>
            </a:r>
            <a:r>
              <a:rPr lang="en-US" sz="2100" dirty="0">
                <a:solidFill>
                  <a:schemeClr val="tx1"/>
                </a:solidFill>
              </a:rPr>
              <a:t> while exploring advanced security techniques.</a:t>
            </a: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General Users &amp; Privacy Enthusiasts</a:t>
            </a:r>
            <a:r>
              <a:rPr lang="en-US" sz="2100" dirty="0">
                <a:solidFill>
                  <a:schemeClr val="tx1"/>
                </a:solidFill>
              </a:rPr>
              <a:t> – Individuals seeking </a:t>
            </a:r>
            <a:r>
              <a:rPr lang="en-US" sz="2100" b="1" dirty="0">
                <a:solidFill>
                  <a:schemeClr val="tx1"/>
                </a:solidFill>
              </a:rPr>
              <a:t>private and secure communication</a:t>
            </a:r>
            <a:r>
              <a:rPr lang="en-US" sz="2100" dirty="0">
                <a:solidFill>
                  <a:schemeClr val="tx1"/>
                </a:solidFill>
              </a:rPr>
              <a:t> for personal or professional use.</a:t>
            </a:r>
            <a:endParaRPr lang="en-IN" sz="21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F14E-E658-20DD-3D72-06E0552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5B1D-9C3B-55F3-6DFF-32AA7AE8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740" y="5487198"/>
            <a:ext cx="5194769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Figure(</a:t>
            </a:r>
            <a:r>
              <a:rPr lang="en-IN" sz="1500" b="1" dirty="0" err="1">
                <a:solidFill>
                  <a:schemeClr val="tx1"/>
                </a:solidFill>
              </a:rPr>
              <a:t>i</a:t>
            </a:r>
            <a:r>
              <a:rPr lang="en-IN" sz="1500" b="1" dirty="0">
                <a:solidFill>
                  <a:schemeClr val="tx1"/>
                </a:solidFill>
              </a:rPr>
              <a:t>) Encryption Code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B6F89C-51FB-D824-1F68-2AE9F16A4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1" y="1265555"/>
            <a:ext cx="4488649" cy="432689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BC531-024A-A9D6-4822-27A6C9840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8839" y="5699760"/>
            <a:ext cx="5194770" cy="553373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Figure(ii) Decryption Code 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BE1E78-9502-E263-E885-798367C5F3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265555"/>
            <a:ext cx="5352249" cy="4326890"/>
          </a:xfrm>
        </p:spPr>
      </p:pic>
    </p:spTree>
    <p:extLst>
      <p:ext uri="{BB962C8B-B14F-4D97-AF65-F5344CB8AC3E}">
        <p14:creationId xmlns:p14="http://schemas.microsoft.com/office/powerpoint/2010/main" val="23078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DFE1-C005-CAC7-CE22-634AE2F6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ECD4-ADC3-7081-6ADC-24C07F3D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B0D7E-A11D-6982-B8D3-03D5E546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06762"/>
            <a:ext cx="9062720" cy="502158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583232-93EE-12B1-7E39-D84E10823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511" y="6226554"/>
            <a:ext cx="5194769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Fig(iii) Output</a:t>
            </a:r>
          </a:p>
        </p:txBody>
      </p:sp>
    </p:spTree>
    <p:extLst>
      <p:ext uri="{BB962C8B-B14F-4D97-AF65-F5344CB8AC3E}">
        <p14:creationId xmlns:p14="http://schemas.microsoft.com/office/powerpoint/2010/main" val="270473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C1AF-C8A4-1BEF-1761-F5637A2DC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02D-9DF6-65C3-030E-6296F816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2790-F648-FA95-4E47-23BEAC31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740" y="5487198"/>
            <a:ext cx="8663940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Figure(iv) original image (</a:t>
            </a:r>
            <a:r>
              <a:rPr lang="en-IN" sz="1500" b="1" dirty="0" err="1">
                <a:solidFill>
                  <a:schemeClr val="tx1"/>
                </a:solidFill>
              </a:rPr>
              <a:t>bird.ipg</a:t>
            </a:r>
            <a:r>
              <a:rPr lang="en-IN" sz="1500" b="1" dirty="0">
                <a:solidFill>
                  <a:schemeClr val="tx1"/>
                </a:solidFill>
              </a:rPr>
              <a:t>) and </a:t>
            </a:r>
            <a:r>
              <a:rPr lang="en-IN" sz="1500" b="1" dirty="0" err="1">
                <a:solidFill>
                  <a:schemeClr val="tx1"/>
                </a:solidFill>
              </a:rPr>
              <a:t>encrypetedimage</a:t>
            </a:r>
            <a:r>
              <a:rPr lang="en-IN" sz="15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66CAA0-8341-6DFA-628C-E0A09B81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402479"/>
            <a:ext cx="877824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55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847</TotalTime>
  <Words>498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Arpitha M</cp:lastModifiedBy>
  <cp:revision>27</cp:revision>
  <dcterms:created xsi:type="dcterms:W3CDTF">2021-05-26T16:50:10Z</dcterms:created>
  <dcterms:modified xsi:type="dcterms:W3CDTF">2025-02-24T12:48:13Z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