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108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itha Sushe A" userId="b6ba27a39ecacc52" providerId="LiveId" clId="{BDAA50BC-7D05-4BC2-9692-595DB994A9F7}"/>
    <pc:docChg chg="modSld">
      <pc:chgData name="Arpitha Sushe A" userId="b6ba27a39ecacc52" providerId="LiveId" clId="{BDAA50BC-7D05-4BC2-9692-595DB994A9F7}" dt="2025-06-22T06:34:38.033" v="20" actId="1076"/>
      <pc:docMkLst>
        <pc:docMk/>
      </pc:docMkLst>
      <pc:sldChg chg="modSp mod">
        <pc:chgData name="Arpitha Sushe A" userId="b6ba27a39ecacc52" providerId="LiveId" clId="{BDAA50BC-7D05-4BC2-9692-595DB994A9F7}" dt="2025-06-22T06:33:23.828" v="14" actId="20577"/>
        <pc:sldMkLst>
          <pc:docMk/>
          <pc:sldMk cId="0" sldId="256"/>
        </pc:sldMkLst>
        <pc:spChg chg="mod">
          <ac:chgData name="Arpitha Sushe A" userId="b6ba27a39ecacc52" providerId="LiveId" clId="{BDAA50BC-7D05-4BC2-9692-595DB994A9F7}" dt="2025-06-22T06:33:23.828" v="14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Arpitha Sushe A" userId="b6ba27a39ecacc52" providerId="LiveId" clId="{BDAA50BC-7D05-4BC2-9692-595DB994A9F7}" dt="2025-06-22T06:34:38.033" v="20" actId="1076"/>
        <pc:sldMkLst>
          <pc:docMk/>
          <pc:sldMk cId="0" sldId="266"/>
        </pc:sldMkLst>
        <pc:picChg chg="mod">
          <ac:chgData name="Arpitha Sushe A" userId="b6ba27a39ecacc52" providerId="LiveId" clId="{BDAA50BC-7D05-4BC2-9692-595DB994A9F7}" dt="2025-06-22T06:34:38.033" v="20" actId="1076"/>
          <ac:picMkLst>
            <pc:docMk/>
            <pc:sldMk cId="0" sldId="266"/>
            <ac:picMk id="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707926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707926" cy="10286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3811" y="4139835"/>
            <a:ext cx="8353424" cy="45053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488532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488532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3220" y="404452"/>
            <a:ext cx="14701559" cy="1591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6100" y="2684851"/>
            <a:ext cx="7879715" cy="4084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8513" y="2655559"/>
            <a:ext cx="14420850" cy="258953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4195445" marR="5080" indent="-4183379">
              <a:lnSpc>
                <a:spcPts val="7130"/>
              </a:lnSpc>
              <a:spcBef>
                <a:spcPts val="545"/>
              </a:spcBef>
            </a:pPr>
            <a:r>
              <a:rPr sz="6150" spc="275" dirty="0"/>
              <a:t>LOW</a:t>
            </a:r>
            <a:r>
              <a:rPr sz="6150" spc="10" dirty="0"/>
              <a:t> </a:t>
            </a:r>
            <a:r>
              <a:rPr sz="6150" spc="340" dirty="0"/>
              <a:t>POWER</a:t>
            </a:r>
            <a:r>
              <a:rPr sz="6150" spc="10" dirty="0"/>
              <a:t> </a:t>
            </a:r>
            <a:r>
              <a:rPr sz="6150" spc="280" dirty="0"/>
              <a:t>CRYPTO-</a:t>
            </a:r>
            <a:r>
              <a:rPr sz="6150" spc="365" dirty="0"/>
              <a:t>CHIP</a:t>
            </a:r>
            <a:r>
              <a:rPr sz="6150" spc="10" dirty="0"/>
              <a:t> </a:t>
            </a:r>
            <a:r>
              <a:rPr sz="6150" spc="505" dirty="0"/>
              <a:t>FOR</a:t>
            </a:r>
            <a:r>
              <a:rPr sz="6150" spc="10" dirty="0"/>
              <a:t> </a:t>
            </a:r>
            <a:r>
              <a:rPr sz="6150" spc="275" dirty="0"/>
              <a:t>IOT APPLICATIONS</a:t>
            </a:r>
            <a:endParaRPr sz="6150"/>
          </a:p>
          <a:p>
            <a:pPr marL="3612515" marR="2034539" indent="-1790700">
              <a:lnSpc>
                <a:spcPts val="2030"/>
              </a:lnSpc>
              <a:spcBef>
                <a:spcPts val="1470"/>
              </a:spcBef>
            </a:pPr>
            <a:r>
              <a:rPr sz="1800" dirty="0"/>
              <a:t>Secure</a:t>
            </a:r>
            <a:r>
              <a:rPr sz="1800" spc="85" dirty="0"/>
              <a:t> </a:t>
            </a:r>
            <a:r>
              <a:rPr sz="1800" spc="90" dirty="0"/>
              <a:t>IoT</a:t>
            </a:r>
            <a:r>
              <a:rPr sz="1800" spc="95" dirty="0"/>
              <a:t> </a:t>
            </a:r>
            <a:r>
              <a:rPr sz="1800" spc="55" dirty="0"/>
              <a:t>demands</a:t>
            </a:r>
            <a:r>
              <a:rPr sz="1800" spc="100" dirty="0"/>
              <a:t> </a:t>
            </a:r>
            <a:r>
              <a:rPr sz="1800" spc="55" dirty="0"/>
              <a:t>ultra-</a:t>
            </a:r>
            <a:r>
              <a:rPr sz="1800" dirty="0"/>
              <a:t>low</a:t>
            </a:r>
            <a:r>
              <a:rPr sz="1800" spc="95" dirty="0"/>
              <a:t> </a:t>
            </a:r>
            <a:r>
              <a:rPr sz="1800" dirty="0"/>
              <a:t>power</a:t>
            </a:r>
            <a:r>
              <a:rPr sz="1800" spc="95" dirty="0"/>
              <a:t> </a:t>
            </a:r>
            <a:r>
              <a:rPr sz="1800" spc="55" dirty="0"/>
              <a:t>cryptography</a:t>
            </a:r>
            <a:r>
              <a:rPr sz="1800" spc="100" dirty="0"/>
              <a:t> </a:t>
            </a:r>
            <a:r>
              <a:rPr sz="1800" dirty="0"/>
              <a:t>solutions.</a:t>
            </a:r>
            <a:r>
              <a:rPr sz="1800" spc="95" dirty="0"/>
              <a:t> </a:t>
            </a:r>
            <a:r>
              <a:rPr sz="1800" spc="55" dirty="0"/>
              <a:t>The</a:t>
            </a:r>
            <a:r>
              <a:rPr sz="1800" spc="95" dirty="0"/>
              <a:t> </a:t>
            </a:r>
            <a:r>
              <a:rPr sz="1800" spc="100" dirty="0"/>
              <a:t>PRESENT </a:t>
            </a:r>
            <a:r>
              <a:rPr sz="1800" spc="55" dirty="0"/>
              <a:t>algorithm</a:t>
            </a:r>
            <a:r>
              <a:rPr sz="1800" spc="95" dirty="0"/>
              <a:t> </a:t>
            </a:r>
            <a:r>
              <a:rPr sz="1800" dirty="0"/>
              <a:t>offers</a:t>
            </a:r>
            <a:r>
              <a:rPr sz="1800" spc="95" dirty="0"/>
              <a:t> a</a:t>
            </a:r>
            <a:r>
              <a:rPr sz="1800" spc="100" dirty="0"/>
              <a:t> </a:t>
            </a:r>
            <a:r>
              <a:rPr sz="1800" spc="-10" dirty="0"/>
              <a:t>lightweight, </a:t>
            </a:r>
            <a:r>
              <a:rPr sz="1800" spc="55" dirty="0"/>
              <a:t>hardware-</a:t>
            </a:r>
            <a:r>
              <a:rPr sz="1800" dirty="0"/>
              <a:t>friendly</a:t>
            </a:r>
            <a:r>
              <a:rPr sz="1800" spc="200" dirty="0"/>
              <a:t> </a:t>
            </a:r>
            <a:r>
              <a:rPr sz="1800" dirty="0"/>
              <a:t>block</a:t>
            </a:r>
            <a:r>
              <a:rPr sz="1800" spc="210" dirty="0"/>
              <a:t> </a:t>
            </a:r>
            <a:r>
              <a:rPr sz="1800" dirty="0"/>
              <a:t>cipher</a:t>
            </a:r>
            <a:r>
              <a:rPr sz="1800" spc="210" dirty="0"/>
              <a:t> </a:t>
            </a:r>
            <a:r>
              <a:rPr sz="1800" dirty="0"/>
              <a:t>perfect</a:t>
            </a:r>
            <a:r>
              <a:rPr sz="1800" spc="210" dirty="0"/>
              <a:t> </a:t>
            </a:r>
            <a:r>
              <a:rPr sz="1800" spc="55" dirty="0"/>
              <a:t>for</a:t>
            </a:r>
            <a:r>
              <a:rPr sz="1800" spc="210" dirty="0"/>
              <a:t> </a:t>
            </a:r>
            <a:r>
              <a:rPr sz="1800" dirty="0"/>
              <a:t>resource-</a:t>
            </a:r>
            <a:r>
              <a:rPr sz="1800" spc="50" dirty="0"/>
              <a:t>constrained</a:t>
            </a:r>
            <a:r>
              <a:rPr sz="1800" spc="215" dirty="0"/>
              <a:t> </a:t>
            </a:r>
            <a:r>
              <a:rPr sz="1800" spc="-10" dirty="0"/>
              <a:t>devices.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9226853" y="7130943"/>
            <a:ext cx="34613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195" dirty="0">
                <a:solidFill>
                  <a:srgbClr val="FFFFFF"/>
                </a:solidFill>
                <a:latin typeface="Times New Roman"/>
                <a:cs typeface="Times New Roman"/>
              </a:rPr>
              <a:t>PRESENTED</a:t>
            </a:r>
            <a:r>
              <a:rPr sz="3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Times New Roman"/>
                <a:cs typeface="Times New Roman"/>
              </a:rPr>
              <a:t>BY: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81500" y="7130943"/>
            <a:ext cx="415480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spc="165" dirty="0">
                <a:solidFill>
                  <a:srgbClr val="FFFFFF"/>
                </a:solidFill>
                <a:latin typeface="Times New Roman"/>
                <a:cs typeface="Times New Roman"/>
              </a:rPr>
              <a:t>ARPITHA SUSHE A</a:t>
            </a:r>
            <a:endParaRPr sz="3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2020" y="3544724"/>
            <a:ext cx="8067674" cy="43719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294" y="5347414"/>
            <a:ext cx="761999" cy="761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293" rIns="0" bIns="0" rtlCol="0">
            <a:spAutoFit/>
          </a:bodyPr>
          <a:lstStyle/>
          <a:p>
            <a:pPr marL="307213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Conclusion</a:t>
            </a:r>
            <a:r>
              <a:rPr spc="60" dirty="0"/>
              <a:t> </a:t>
            </a:r>
            <a:r>
              <a:rPr spc="50" dirty="0"/>
              <a:t>&amp;</a:t>
            </a:r>
            <a:r>
              <a:rPr spc="75" dirty="0"/>
              <a:t> </a:t>
            </a:r>
            <a:r>
              <a:rPr spc="305" dirty="0"/>
              <a:t>Future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275"/>
              </a:spcBef>
            </a:pPr>
            <a:r>
              <a:rPr spc="135" dirty="0"/>
              <a:t>PRESENT</a:t>
            </a:r>
            <a:r>
              <a:rPr spc="80" dirty="0"/>
              <a:t> </a:t>
            </a:r>
            <a:r>
              <a:rPr spc="65" dirty="0"/>
              <a:t>algorithm</a:t>
            </a:r>
            <a:r>
              <a:rPr spc="80" dirty="0"/>
              <a:t> </a:t>
            </a:r>
            <a:r>
              <a:rPr dirty="0"/>
              <a:t>offers</a:t>
            </a:r>
            <a:r>
              <a:rPr spc="80" dirty="0"/>
              <a:t> </a:t>
            </a:r>
            <a:r>
              <a:rPr spc="125" dirty="0"/>
              <a:t>a</a:t>
            </a:r>
            <a:r>
              <a:rPr spc="85" dirty="0"/>
              <a:t> </a:t>
            </a:r>
            <a:r>
              <a:rPr dirty="0"/>
              <a:t>proven</a:t>
            </a:r>
            <a:r>
              <a:rPr spc="80" dirty="0"/>
              <a:t> </a:t>
            </a:r>
            <a:r>
              <a:rPr spc="70" dirty="0"/>
              <a:t>solution</a:t>
            </a:r>
            <a:r>
              <a:rPr spc="80" dirty="0"/>
              <a:t> </a:t>
            </a:r>
            <a:r>
              <a:rPr dirty="0"/>
              <a:t>for</a:t>
            </a:r>
            <a:r>
              <a:rPr spc="80" dirty="0"/>
              <a:t> </a:t>
            </a:r>
            <a:r>
              <a:rPr dirty="0"/>
              <a:t>low-</a:t>
            </a:r>
            <a:r>
              <a:rPr spc="-10" dirty="0"/>
              <a:t>power, </a:t>
            </a:r>
            <a:r>
              <a:rPr dirty="0"/>
              <a:t>secure</a:t>
            </a:r>
            <a:r>
              <a:rPr spc="55" dirty="0"/>
              <a:t> </a:t>
            </a:r>
            <a:r>
              <a:rPr spc="120" dirty="0"/>
              <a:t>IoT</a:t>
            </a:r>
            <a:r>
              <a:rPr spc="55" dirty="0"/>
              <a:t> hardware </a:t>
            </a:r>
            <a:r>
              <a:rPr spc="40" dirty="0"/>
              <a:t>implementations.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pc="40" dirty="0"/>
          </a:p>
          <a:p>
            <a:pPr marL="12700" marR="76200">
              <a:lnSpc>
                <a:spcPts val="2780"/>
              </a:lnSpc>
            </a:pPr>
            <a:r>
              <a:rPr spc="70" dirty="0"/>
              <a:t>Hardware</a:t>
            </a:r>
            <a:r>
              <a:rPr spc="140" dirty="0"/>
              <a:t> </a:t>
            </a:r>
            <a:r>
              <a:rPr spc="65" dirty="0"/>
              <a:t>crypto-</a:t>
            </a:r>
            <a:r>
              <a:rPr dirty="0"/>
              <a:t>chips</a:t>
            </a:r>
            <a:r>
              <a:rPr spc="145" dirty="0"/>
              <a:t> </a:t>
            </a:r>
            <a:r>
              <a:rPr dirty="0"/>
              <a:t>significantly</a:t>
            </a:r>
            <a:r>
              <a:rPr spc="145" dirty="0"/>
              <a:t> </a:t>
            </a:r>
            <a:r>
              <a:rPr dirty="0"/>
              <a:t>extend</a:t>
            </a:r>
            <a:r>
              <a:rPr spc="145" dirty="0"/>
              <a:t> </a:t>
            </a:r>
            <a:r>
              <a:rPr spc="75" dirty="0"/>
              <a:t>battery</a:t>
            </a:r>
            <a:r>
              <a:rPr spc="145" dirty="0"/>
              <a:t> </a:t>
            </a:r>
            <a:r>
              <a:rPr dirty="0"/>
              <a:t>life</a:t>
            </a:r>
            <a:r>
              <a:rPr spc="145" dirty="0"/>
              <a:t> </a:t>
            </a:r>
            <a:r>
              <a:rPr spc="-10" dirty="0"/>
              <a:t>while </a:t>
            </a:r>
            <a:r>
              <a:rPr dirty="0"/>
              <a:t>simplifying</a:t>
            </a:r>
            <a:r>
              <a:rPr spc="310" dirty="0"/>
              <a:t> </a:t>
            </a:r>
            <a:r>
              <a:rPr dirty="0"/>
              <a:t>software</a:t>
            </a:r>
            <a:r>
              <a:rPr spc="310" dirty="0"/>
              <a:t> </a:t>
            </a:r>
            <a:r>
              <a:rPr spc="55" dirty="0"/>
              <a:t>integration.</a:t>
            </a:r>
          </a:p>
          <a:p>
            <a:pPr>
              <a:lnSpc>
                <a:spcPct val="100000"/>
              </a:lnSpc>
            </a:pPr>
            <a:endParaRPr spc="55" dirty="0"/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pc="55" dirty="0"/>
          </a:p>
          <a:p>
            <a:pPr marL="2456815">
              <a:lnSpc>
                <a:spcPct val="100000"/>
              </a:lnSpc>
            </a:pPr>
            <a:r>
              <a:rPr sz="3100" spc="135" dirty="0"/>
              <a:t>Future</a:t>
            </a:r>
            <a:r>
              <a:rPr sz="3100" spc="55" dirty="0"/>
              <a:t> </a:t>
            </a:r>
            <a:r>
              <a:rPr sz="3100" spc="95" dirty="0"/>
              <a:t>Directions</a:t>
            </a:r>
            <a:endParaRPr sz="3100"/>
          </a:p>
          <a:p>
            <a:pPr marL="2456815" marR="361950">
              <a:lnSpc>
                <a:spcPts val="2630"/>
              </a:lnSpc>
              <a:spcBef>
                <a:spcPts val="2825"/>
              </a:spcBef>
            </a:pPr>
            <a:r>
              <a:rPr sz="2300" spc="65" dirty="0"/>
              <a:t>Post-</a:t>
            </a:r>
            <a:r>
              <a:rPr sz="2300" spc="95" dirty="0"/>
              <a:t>quantum</a:t>
            </a:r>
            <a:r>
              <a:rPr sz="2300" spc="35" dirty="0"/>
              <a:t> </a:t>
            </a:r>
            <a:r>
              <a:rPr sz="2300" spc="65" dirty="0"/>
              <a:t>cryptography</a:t>
            </a:r>
            <a:r>
              <a:rPr sz="2300" spc="40" dirty="0"/>
              <a:t> </a:t>
            </a:r>
            <a:r>
              <a:rPr sz="2300" spc="70" dirty="0"/>
              <a:t>adaptations </a:t>
            </a:r>
            <a:r>
              <a:rPr sz="2300" dirty="0"/>
              <a:t>for</a:t>
            </a:r>
            <a:r>
              <a:rPr sz="2300" spc="90" dirty="0"/>
              <a:t> </a:t>
            </a:r>
            <a:r>
              <a:rPr sz="2300" spc="140" dirty="0"/>
              <a:t>IoT</a:t>
            </a:r>
            <a:r>
              <a:rPr sz="2300" spc="90" dirty="0"/>
              <a:t> </a:t>
            </a:r>
            <a:r>
              <a:rPr sz="2300" spc="-10" dirty="0"/>
              <a:t>security</a:t>
            </a:r>
            <a:endParaRPr sz="2300"/>
          </a:p>
        </p:txBody>
      </p:sp>
      <p:sp>
        <p:nvSpPr>
          <p:cNvPr id="6" name="object 6"/>
          <p:cNvSpPr txBox="1"/>
          <p:nvPr/>
        </p:nvSpPr>
        <p:spPr>
          <a:xfrm>
            <a:off x="3100522" y="7691428"/>
            <a:ext cx="4326255" cy="151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Emerging</a:t>
            </a:r>
            <a:r>
              <a:rPr sz="31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Technologies</a:t>
            </a:r>
            <a:endParaRPr sz="3100">
              <a:latin typeface="Times New Roman"/>
              <a:cs typeface="Times New Roman"/>
            </a:endParaRPr>
          </a:p>
          <a:p>
            <a:pPr marL="12700" marR="5080">
              <a:lnSpc>
                <a:spcPts val="2620"/>
              </a:lnSpc>
              <a:spcBef>
                <a:spcPts val="2830"/>
              </a:spcBef>
            </a:pP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Reconfigurable</a:t>
            </a:r>
            <a:r>
              <a:rPr sz="23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3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AI-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accelerated 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cryptographic</a:t>
            </a:r>
            <a:r>
              <a:rPr sz="2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workflows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294" y="7785124"/>
            <a:ext cx="761999" cy="761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5809" y="3464877"/>
            <a:ext cx="13292455" cy="2546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50" b="1" spc="250" dirty="0">
                <a:latin typeface="Times New Roman"/>
                <a:cs typeface="Times New Roman"/>
              </a:rPr>
              <a:t>THANK </a:t>
            </a:r>
            <a:r>
              <a:rPr sz="16550" b="1" spc="265" dirty="0">
                <a:latin typeface="Times New Roman"/>
                <a:cs typeface="Times New Roman"/>
              </a:rPr>
              <a:t>YOU</a:t>
            </a:r>
            <a:endParaRPr sz="165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>
            <a:alphaModFix amt="50000"/>
          </a:blip>
          <a:stretch>
            <a:fillRect/>
          </a:stretch>
        </p:blipFill>
        <p:spPr>
          <a:xfrm>
            <a:off x="2667000" y="3004684"/>
            <a:ext cx="2138816" cy="21388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488940" cy="10287000"/>
            <a:chOff x="0" y="0"/>
            <a:chExt cx="548894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954" y="3459770"/>
              <a:ext cx="87096" cy="870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954" y="4756545"/>
              <a:ext cx="87096" cy="870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954" y="6053320"/>
              <a:ext cx="87096" cy="870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954" y="7785579"/>
              <a:ext cx="87096" cy="870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30468" y="3198747"/>
            <a:ext cx="10503535" cy="52362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71120">
              <a:lnSpc>
                <a:spcPts val="3429"/>
              </a:lnSpc>
              <a:spcBef>
                <a:spcPts val="300"/>
              </a:spcBef>
            </a:pPr>
            <a:r>
              <a:rPr sz="2950" spc="80" dirty="0">
                <a:solidFill>
                  <a:srgbClr val="FFFFFF"/>
                </a:solidFill>
                <a:latin typeface="Times New Roman"/>
                <a:cs typeface="Times New Roman"/>
              </a:rPr>
              <a:t>Low</a:t>
            </a:r>
            <a:r>
              <a:rPr sz="29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power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crypto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80" dirty="0">
                <a:solidFill>
                  <a:srgbClr val="FFFFFF"/>
                </a:solidFill>
                <a:latin typeface="Times New Roman"/>
                <a:cs typeface="Times New Roman"/>
              </a:rPr>
              <a:t>chips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9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specially</a:t>
            </a:r>
            <a:r>
              <a:rPr sz="29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65" dirty="0">
                <a:solidFill>
                  <a:srgbClr val="FFFFFF"/>
                </a:solidFill>
                <a:latin typeface="Times New Roman"/>
                <a:cs typeface="Times New Roman"/>
              </a:rPr>
              <a:t>designed </a:t>
            </a:r>
            <a:r>
              <a:rPr sz="2950" spc="13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perform 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encryption</a:t>
            </a:r>
            <a:r>
              <a:rPr sz="295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13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95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decryption</a:t>
            </a:r>
            <a:r>
              <a:rPr sz="295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efficiently</a:t>
            </a:r>
            <a:r>
              <a:rPr sz="295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5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95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very</a:t>
            </a:r>
            <a:r>
              <a:rPr sz="295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low</a:t>
            </a:r>
            <a:r>
              <a:rPr sz="295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energy</a:t>
            </a:r>
            <a:r>
              <a:rPr sz="295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45" dirty="0">
                <a:solidFill>
                  <a:srgbClr val="FFFFFF"/>
                </a:solidFill>
                <a:latin typeface="Times New Roman"/>
                <a:cs typeface="Times New Roman"/>
              </a:rPr>
              <a:t>usage.</a:t>
            </a:r>
            <a:endParaRPr sz="2950">
              <a:latin typeface="Times New Roman"/>
              <a:cs typeface="Times New Roman"/>
            </a:endParaRPr>
          </a:p>
          <a:p>
            <a:pPr marL="12700" marR="608330">
              <a:lnSpc>
                <a:spcPts val="3429"/>
              </a:lnSpc>
              <a:spcBef>
                <a:spcPts val="3350"/>
              </a:spcBef>
            </a:pPr>
            <a:r>
              <a:rPr sz="2950" spc="95" dirty="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sz="29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80" dirty="0">
                <a:solidFill>
                  <a:srgbClr val="FFFFFF"/>
                </a:solidFill>
                <a:latin typeface="Times New Roman"/>
                <a:cs typeface="Times New Roman"/>
              </a:rPr>
              <a:t>chips</a:t>
            </a:r>
            <a:r>
              <a:rPr sz="295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29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lightweight</a:t>
            </a:r>
            <a:r>
              <a:rPr sz="29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80" dirty="0">
                <a:solidFill>
                  <a:srgbClr val="FFFFFF"/>
                </a:solidFill>
                <a:latin typeface="Times New Roman"/>
                <a:cs typeface="Times New Roman"/>
              </a:rPr>
              <a:t>cryptographic</a:t>
            </a:r>
            <a:r>
              <a:rPr sz="29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65" dirty="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r>
              <a:rPr sz="295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12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95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65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950" spc="75" dirty="0">
                <a:solidFill>
                  <a:srgbClr val="FFFFFF"/>
                </a:solidFill>
                <a:latin typeface="Times New Roman"/>
                <a:cs typeface="Times New Roman"/>
              </a:rPr>
              <a:t>optimized</a:t>
            </a:r>
            <a:r>
              <a:rPr sz="295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95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90" dirty="0">
                <a:solidFill>
                  <a:srgbClr val="FFFFFF"/>
                </a:solidFill>
                <a:latin typeface="Times New Roman"/>
                <a:cs typeface="Times New Roman"/>
              </a:rPr>
              <a:t>speed</a:t>
            </a:r>
            <a:r>
              <a:rPr sz="295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13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95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energy</a:t>
            </a:r>
            <a:r>
              <a:rPr sz="295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Times New Roman"/>
                <a:cs typeface="Times New Roman"/>
              </a:rPr>
              <a:t>efficiency.</a:t>
            </a:r>
            <a:endParaRPr sz="2950">
              <a:latin typeface="Times New Roman"/>
              <a:cs typeface="Times New Roman"/>
            </a:endParaRPr>
          </a:p>
          <a:p>
            <a:pPr marL="12700" marR="20955">
              <a:lnSpc>
                <a:spcPts val="3429"/>
              </a:lnSpc>
              <a:spcBef>
                <a:spcPts val="3350"/>
              </a:spcBef>
            </a:pPr>
            <a:r>
              <a:rPr sz="2950" spc="75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80" dirty="0">
                <a:solidFill>
                  <a:srgbClr val="FFFFFF"/>
                </a:solidFill>
                <a:latin typeface="Times New Roman"/>
                <a:cs typeface="Times New Roman"/>
              </a:rPr>
              <a:t>enable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75" dirty="0">
                <a:solidFill>
                  <a:srgbClr val="FFFFFF"/>
                </a:solidFill>
                <a:latin typeface="Times New Roman"/>
                <a:cs typeface="Times New Roman"/>
              </a:rPr>
              <a:t>secure </a:t>
            </a:r>
            <a:r>
              <a:rPr sz="2950" spc="100" dirty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in </a:t>
            </a:r>
            <a:r>
              <a:rPr sz="2950" spc="175" dirty="0">
                <a:solidFill>
                  <a:srgbClr val="FFFFFF"/>
                </a:solidFill>
                <a:latin typeface="Times New Roman"/>
                <a:cs typeface="Times New Roman"/>
              </a:rPr>
              <a:t>IoT</a:t>
            </a:r>
            <a:r>
              <a:rPr sz="29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devices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across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50" dirty="0">
                <a:solidFill>
                  <a:srgbClr val="FFFFFF"/>
                </a:solidFill>
                <a:latin typeface="Times New Roman"/>
                <a:cs typeface="Times New Roman"/>
              </a:rPr>
              <a:t>various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fields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sz="29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95" dirty="0">
                <a:solidFill>
                  <a:srgbClr val="FFFFFF"/>
                </a:solidFill>
                <a:latin typeface="Times New Roman"/>
                <a:cs typeface="Times New Roman"/>
              </a:rPr>
              <a:t>smart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90" dirty="0">
                <a:solidFill>
                  <a:srgbClr val="FFFFFF"/>
                </a:solidFill>
                <a:latin typeface="Times New Roman"/>
                <a:cs typeface="Times New Roman"/>
              </a:rPr>
              <a:t>homes,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healthcare,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60" dirty="0">
                <a:solidFill>
                  <a:srgbClr val="FFFFFF"/>
                </a:solidFill>
                <a:latin typeface="Times New Roman"/>
                <a:cs typeface="Times New Roman"/>
              </a:rPr>
              <a:t>agriculture,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13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60" dirty="0">
                <a:solidFill>
                  <a:srgbClr val="FFFFFF"/>
                </a:solidFill>
                <a:latin typeface="Times New Roman"/>
                <a:cs typeface="Times New Roman"/>
              </a:rPr>
              <a:t>industrial </a:t>
            </a:r>
            <a:r>
              <a:rPr sz="2950" spc="35" dirty="0">
                <a:solidFill>
                  <a:srgbClr val="FFFFFF"/>
                </a:solidFill>
                <a:latin typeface="Times New Roman"/>
                <a:cs typeface="Times New Roman"/>
              </a:rPr>
              <a:t>systems.</a:t>
            </a:r>
            <a:endParaRPr sz="2950">
              <a:latin typeface="Times New Roman"/>
              <a:cs typeface="Times New Roman"/>
            </a:endParaRPr>
          </a:p>
          <a:p>
            <a:pPr marL="12700" marR="5080">
              <a:lnSpc>
                <a:spcPts val="3429"/>
              </a:lnSpc>
              <a:spcBef>
                <a:spcPts val="3350"/>
              </a:spcBef>
            </a:pP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sz="2950" spc="80" dirty="0">
                <a:solidFill>
                  <a:srgbClr val="FFFFFF"/>
                </a:solidFill>
                <a:latin typeface="Times New Roman"/>
                <a:cs typeface="Times New Roman"/>
              </a:rPr>
              <a:t> chips</a:t>
            </a:r>
            <a:r>
              <a:rPr sz="295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75" dirty="0">
                <a:solidFill>
                  <a:srgbClr val="FFFFFF"/>
                </a:solidFill>
                <a:latin typeface="Times New Roman"/>
                <a:cs typeface="Times New Roman"/>
              </a:rPr>
              <a:t>help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55" dirty="0">
                <a:solidFill>
                  <a:srgbClr val="FFFFFF"/>
                </a:solidFill>
                <a:latin typeface="Times New Roman"/>
                <a:cs typeface="Times New Roman"/>
              </a:rPr>
              <a:t>achieve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real-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295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55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maintaining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30" dirty="0">
                <a:solidFill>
                  <a:srgbClr val="FFFFFF"/>
                </a:solidFill>
                <a:latin typeface="Times New Roman"/>
                <a:cs typeface="Times New Roman"/>
              </a:rPr>
              <a:t>long </a:t>
            </a:r>
            <a:r>
              <a:rPr sz="2950" spc="80" dirty="0">
                <a:solidFill>
                  <a:srgbClr val="FFFFFF"/>
                </a:solidFill>
                <a:latin typeface="Times New Roman"/>
                <a:cs typeface="Times New Roman"/>
              </a:rPr>
              <a:t>battery</a:t>
            </a:r>
            <a:r>
              <a:rPr sz="2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life</a:t>
            </a:r>
            <a:r>
              <a:rPr sz="2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175" dirty="0">
                <a:solidFill>
                  <a:srgbClr val="FFFFFF"/>
                </a:solidFill>
                <a:latin typeface="Times New Roman"/>
                <a:cs typeface="Times New Roman"/>
              </a:rPr>
              <a:t>IoT</a:t>
            </a:r>
            <a:r>
              <a:rPr sz="2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nodes.</a:t>
            </a:r>
            <a:endParaRPr sz="29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68104" y="2602607"/>
            <a:ext cx="5067299" cy="69056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16479" y="661416"/>
            <a:ext cx="8455151" cy="11856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6382" y="2611679"/>
            <a:ext cx="1338427" cy="74403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818" y="2611679"/>
            <a:ext cx="4667249" cy="63531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71743" y="2517985"/>
            <a:ext cx="8821420" cy="705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85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31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100" dirty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5080">
              <a:lnSpc>
                <a:spcPts val="2630"/>
              </a:lnSpc>
            </a:pPr>
            <a:r>
              <a:rPr sz="2300" spc="80" dirty="0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Times New Roman"/>
                <a:cs typeface="Times New Roman"/>
              </a:rPr>
              <a:t>hardware-optimized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25" dirty="0">
                <a:solidFill>
                  <a:srgbClr val="FFFFFF"/>
                </a:solidFill>
                <a:latin typeface="Times New Roman"/>
                <a:cs typeface="Times New Roman"/>
              </a:rPr>
              <a:t>PRESENT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 cipher </a:t>
            </a: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Times New Roman"/>
                <a:cs typeface="Times New Roman"/>
              </a:rPr>
              <a:t>IoT </a:t>
            </a:r>
            <a:r>
              <a:rPr sz="2300" spc="50" dirty="0">
                <a:solidFill>
                  <a:srgbClr val="FFFFFF"/>
                </a:solidFill>
                <a:latin typeface="Times New Roman"/>
                <a:cs typeface="Times New Roman"/>
              </a:rPr>
              <a:t>applications.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100" spc="60" dirty="0">
                <a:solidFill>
                  <a:srgbClr val="FFFFFF"/>
                </a:solidFill>
                <a:latin typeface="Times New Roman"/>
                <a:cs typeface="Times New Roman"/>
              </a:rPr>
              <a:t>Power</a:t>
            </a:r>
            <a:r>
              <a:rPr sz="31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85" dirty="0">
                <a:solidFill>
                  <a:srgbClr val="FFFFFF"/>
                </a:solidFill>
                <a:latin typeface="Times New Roman"/>
                <a:cs typeface="Times New Roman"/>
              </a:rPr>
              <a:t>Optimization</a:t>
            </a:r>
            <a:endParaRPr sz="3100">
              <a:latin typeface="Times New Roman"/>
              <a:cs typeface="Times New Roman"/>
            </a:endParaRPr>
          </a:p>
          <a:p>
            <a:pPr marL="12700" marR="756285">
              <a:lnSpc>
                <a:spcPts val="2630"/>
              </a:lnSpc>
              <a:spcBef>
                <a:spcPts val="2975"/>
              </a:spcBef>
            </a:pP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Achieve</a:t>
            </a:r>
            <a:r>
              <a:rPr sz="23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Times New Roman"/>
                <a:cs typeface="Times New Roman"/>
              </a:rPr>
              <a:t>sub-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10μW</a:t>
            </a:r>
            <a:r>
              <a:rPr sz="23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power</a:t>
            </a:r>
            <a:r>
              <a:rPr sz="23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Times New Roman"/>
                <a:cs typeface="Times New Roman"/>
              </a:rPr>
              <a:t>consumption</a:t>
            </a:r>
            <a:r>
              <a:rPr sz="23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Times New Roman"/>
                <a:cs typeface="Times New Roman"/>
              </a:rPr>
              <a:t>during</a:t>
            </a:r>
            <a:r>
              <a:rPr sz="23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active</a:t>
            </a:r>
            <a:r>
              <a:rPr sz="23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Times New Roman"/>
                <a:cs typeface="Times New Roman"/>
              </a:rPr>
              <a:t>encryption 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operations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1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Performance</a:t>
            </a:r>
            <a:r>
              <a:rPr sz="31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Testing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848994">
              <a:lnSpc>
                <a:spcPts val="2630"/>
              </a:lnSpc>
            </a:pP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Measure</a:t>
            </a:r>
            <a:r>
              <a:rPr sz="23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Times New Roman"/>
                <a:cs typeface="Times New Roman"/>
              </a:rPr>
              <a:t>throughput,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latency,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energy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consumption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target </a:t>
            </a:r>
            <a:r>
              <a:rPr sz="2300" spc="45" dirty="0">
                <a:solidFill>
                  <a:srgbClr val="FFFFFF"/>
                </a:solidFill>
                <a:latin typeface="Times New Roman"/>
                <a:cs typeface="Times New Roman"/>
              </a:rPr>
              <a:t>hardware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3100" spc="3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Validation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80"/>
              </a:spcBef>
            </a:pP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Verify</a:t>
            </a:r>
            <a:r>
              <a:rPr sz="23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resistance</a:t>
            </a:r>
            <a:r>
              <a:rPr sz="23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Times New Roman"/>
                <a:cs typeface="Times New Roman"/>
              </a:rPr>
              <a:t>against</a:t>
            </a:r>
            <a:r>
              <a:rPr sz="23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side-</a:t>
            </a:r>
            <a:r>
              <a:rPr sz="2300" spc="45" dirty="0">
                <a:solidFill>
                  <a:srgbClr val="FFFFFF"/>
                </a:solidFill>
                <a:latin typeface="Times New Roman"/>
                <a:cs typeface="Times New Roman"/>
              </a:rPr>
              <a:t>channel</a:t>
            </a:r>
            <a:r>
              <a:rPr sz="23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3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cryptanalytic</a:t>
            </a:r>
            <a:r>
              <a:rPr sz="23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attacks.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192" rIns="0" bIns="0" rtlCol="0">
            <a:spAutoFit/>
          </a:bodyPr>
          <a:lstStyle/>
          <a:p>
            <a:pPr marL="1821814">
              <a:lnSpc>
                <a:spcPct val="100000"/>
              </a:lnSpc>
              <a:spcBef>
                <a:spcPts val="130"/>
              </a:spcBef>
            </a:pPr>
            <a:r>
              <a:rPr sz="7700" spc="470" dirty="0"/>
              <a:t>PROJECT</a:t>
            </a:r>
            <a:r>
              <a:rPr sz="7700" spc="80" dirty="0"/>
              <a:t> </a:t>
            </a:r>
            <a:r>
              <a:rPr sz="7700" spc="325" dirty="0"/>
              <a:t>OBJECTIVES</a:t>
            </a:r>
            <a:endParaRPr sz="7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536" y="4100081"/>
            <a:ext cx="7781924" cy="4190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2873" y="3657110"/>
            <a:ext cx="8334374" cy="5895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51047" y="414528"/>
            <a:ext cx="12201143" cy="11978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20173" y="2259579"/>
            <a:ext cx="8475345" cy="7092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295"/>
              </a:spcBef>
            </a:pPr>
            <a:r>
              <a:rPr sz="2300" spc="140" dirty="0">
                <a:solidFill>
                  <a:srgbClr val="FFFFFF"/>
                </a:solidFill>
                <a:latin typeface="Times New Roman"/>
                <a:cs typeface="Times New Roman"/>
              </a:rPr>
              <a:t>IoT</a:t>
            </a:r>
            <a:r>
              <a:rPr sz="23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devices</a:t>
            </a:r>
            <a:r>
              <a:rPr sz="23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face</a:t>
            </a:r>
            <a:r>
              <a:rPr sz="23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unique</a:t>
            </a:r>
            <a:r>
              <a:rPr sz="23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challenges</a:t>
            </a:r>
            <a:r>
              <a:rPr sz="23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95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3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Times New Roman"/>
                <a:cs typeface="Times New Roman"/>
              </a:rPr>
              <a:t>conventional</a:t>
            </a:r>
            <a:r>
              <a:rPr sz="23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cryptographic </a:t>
            </a:r>
            <a:r>
              <a:rPr sz="2300" spc="60" dirty="0">
                <a:solidFill>
                  <a:srgbClr val="FFFFFF"/>
                </a:solidFill>
                <a:latin typeface="Times New Roman"/>
                <a:cs typeface="Times New Roman"/>
              </a:rPr>
              <a:t>solutions</a:t>
            </a:r>
            <a:r>
              <a:rPr sz="23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fail</a:t>
            </a:r>
            <a:r>
              <a:rPr sz="23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3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address.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5488940" cy="10287000"/>
            <a:chOff x="0" y="0"/>
            <a:chExt cx="5488940" cy="10287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488532" cy="10286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4442" y="3008611"/>
              <a:ext cx="876299" cy="857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4442" y="5221648"/>
              <a:ext cx="828674" cy="8286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0246" y="7759910"/>
              <a:ext cx="600074" cy="60007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36566" y="2113918"/>
            <a:ext cx="6276974" cy="67055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55775" y="941831"/>
            <a:ext cx="11625071" cy="67360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76817" y="2778894"/>
            <a:ext cx="320421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60" dirty="0">
                <a:latin typeface="Times New Roman"/>
                <a:cs typeface="Times New Roman"/>
              </a:rPr>
              <a:t>Lightweight</a:t>
            </a:r>
            <a:r>
              <a:rPr sz="3100" b="1" spc="-105" dirty="0">
                <a:latin typeface="Times New Roman"/>
                <a:cs typeface="Times New Roman"/>
              </a:rPr>
              <a:t> </a:t>
            </a:r>
            <a:r>
              <a:rPr sz="3100" b="1" spc="-10" dirty="0">
                <a:latin typeface="Times New Roman"/>
                <a:cs typeface="Times New Roman"/>
              </a:rPr>
              <a:t>Design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59277" y="3594901"/>
            <a:ext cx="6720205" cy="52419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9845" marR="5080">
              <a:lnSpc>
                <a:spcPts val="2630"/>
              </a:lnSpc>
              <a:spcBef>
                <a:spcPts val="295"/>
              </a:spcBef>
            </a:pP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64-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bit</a:t>
            </a:r>
            <a:r>
              <a:rPr sz="23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Times New Roman"/>
                <a:cs typeface="Times New Roman"/>
              </a:rPr>
              <a:t>block</a:t>
            </a:r>
            <a:r>
              <a:rPr sz="23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size</a:t>
            </a:r>
            <a:r>
              <a:rPr sz="23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3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80/128-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bit</a:t>
            </a:r>
            <a:r>
              <a:rPr sz="23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23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Times New Roman"/>
                <a:cs typeface="Times New Roman"/>
              </a:rPr>
              <a:t>options.</a:t>
            </a:r>
            <a:r>
              <a:rPr sz="23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Requires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just</a:t>
            </a:r>
            <a:r>
              <a:rPr sz="23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1570</a:t>
            </a:r>
            <a:r>
              <a:rPr sz="23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gate</a:t>
            </a:r>
            <a:r>
              <a:rPr sz="23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equivalents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1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Energy</a:t>
            </a:r>
            <a:r>
              <a:rPr sz="3100" b="1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Efficiency</a:t>
            </a:r>
            <a:endParaRPr sz="3100">
              <a:latin typeface="Times New Roman"/>
              <a:cs typeface="Times New Roman"/>
            </a:endParaRPr>
          </a:p>
          <a:p>
            <a:pPr marL="12700" marR="10160">
              <a:lnSpc>
                <a:spcPts val="2630"/>
              </a:lnSpc>
              <a:spcBef>
                <a:spcPts val="2975"/>
              </a:spcBef>
            </a:pPr>
            <a:r>
              <a:rPr sz="2300" spc="50" dirty="0">
                <a:solidFill>
                  <a:srgbClr val="FFFFFF"/>
                </a:solidFill>
                <a:latin typeface="Times New Roman"/>
                <a:cs typeface="Times New Roman"/>
              </a:rPr>
              <a:t>Optimized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hardware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minimal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power</a:t>
            </a:r>
            <a:r>
              <a:rPr sz="23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consumption</a:t>
            </a:r>
            <a:r>
              <a:rPr sz="23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per</a:t>
            </a:r>
            <a:r>
              <a:rPr sz="23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Times New Roman"/>
                <a:cs typeface="Times New Roman"/>
              </a:rPr>
              <a:t>operation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23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</a:pPr>
            <a:r>
              <a:rPr sz="31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31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Strength</a:t>
            </a:r>
            <a:endParaRPr sz="3100">
              <a:latin typeface="Times New Roman"/>
              <a:cs typeface="Times New Roman"/>
            </a:endParaRPr>
          </a:p>
          <a:p>
            <a:pPr marL="29845" marR="320040">
              <a:lnSpc>
                <a:spcPts val="2620"/>
              </a:lnSpc>
              <a:spcBef>
                <a:spcPts val="2985"/>
              </a:spcBef>
            </a:pP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r>
              <a:rPr sz="23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Times New Roman"/>
                <a:cs typeface="Times New Roman"/>
              </a:rPr>
              <a:t>rounds</a:t>
            </a:r>
            <a:r>
              <a:rPr sz="23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provide</a:t>
            </a:r>
            <a:r>
              <a:rPr sz="23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adequate</a:t>
            </a:r>
            <a:r>
              <a:rPr sz="23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23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margin</a:t>
            </a:r>
            <a:r>
              <a:rPr sz="23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40" dirty="0">
                <a:solidFill>
                  <a:srgbClr val="FFFFFF"/>
                </a:solidFill>
                <a:latin typeface="Times New Roman"/>
                <a:cs typeface="Times New Roman"/>
              </a:rPr>
              <a:t>against 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known</a:t>
            </a:r>
            <a:r>
              <a:rPr sz="23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attacks</a:t>
            </a:r>
            <a:r>
              <a:rPr sz="23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3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Times New Roman"/>
                <a:cs typeface="Times New Roman"/>
              </a:rPr>
              <a:t>IoT</a:t>
            </a:r>
            <a:r>
              <a:rPr sz="23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applications.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303258" y="1780611"/>
            <a:ext cx="666613" cy="6666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2811" y="3198743"/>
            <a:ext cx="323849" cy="19716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0633" y="7493071"/>
            <a:ext cx="323849" cy="19716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5240" y="5330976"/>
            <a:ext cx="323849" cy="19716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35411" y="3307753"/>
            <a:ext cx="23107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31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90" dirty="0">
                <a:solidFill>
                  <a:srgbClr val="FFFFFF"/>
                </a:solidFill>
                <a:latin typeface="Times New Roman"/>
                <a:cs typeface="Times New Roman"/>
              </a:rPr>
              <a:t>Addition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35411" y="4266635"/>
            <a:ext cx="39185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0" dirty="0">
                <a:solidFill>
                  <a:srgbClr val="FFFFFF"/>
                </a:solidFill>
                <a:latin typeface="Times New Roman"/>
                <a:cs typeface="Times New Roman"/>
              </a:rPr>
              <a:t>XOR</a:t>
            </a:r>
            <a:r>
              <a:rPr sz="23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Times New Roman"/>
                <a:cs typeface="Times New Roman"/>
              </a:rPr>
              <a:t>operation</a:t>
            </a:r>
            <a:r>
              <a:rPr sz="23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3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Times New Roman"/>
                <a:cs typeface="Times New Roman"/>
              </a:rPr>
              <a:t>round</a:t>
            </a:r>
            <a:r>
              <a:rPr sz="23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89263" y="5274095"/>
            <a:ext cx="2045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S-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Box</a:t>
            </a:r>
            <a:r>
              <a:rPr sz="30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Times New Roman"/>
                <a:cs typeface="Times New Roman"/>
              </a:rPr>
              <a:t>Layer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89263" y="6201163"/>
            <a:ext cx="4573905" cy="249491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678180">
              <a:lnSpc>
                <a:spcPts val="2630"/>
              </a:lnSpc>
              <a:spcBef>
                <a:spcPts val="295"/>
              </a:spcBef>
            </a:pPr>
            <a:r>
              <a:rPr sz="2300" spc="90" dirty="0">
                <a:solidFill>
                  <a:srgbClr val="FFFFFF"/>
                </a:solidFill>
                <a:latin typeface="Times New Roman"/>
                <a:cs typeface="Times New Roman"/>
              </a:rPr>
              <a:t>Non-</a:t>
            </a:r>
            <a:r>
              <a:rPr sz="2300" spc="50" dirty="0">
                <a:solidFill>
                  <a:srgbClr val="FFFFFF"/>
                </a:solidFill>
                <a:latin typeface="Times New Roman"/>
                <a:cs typeface="Times New Roman"/>
              </a:rPr>
              <a:t>linear</a:t>
            </a:r>
            <a:r>
              <a:rPr sz="23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substitution</a:t>
            </a:r>
            <a:r>
              <a:rPr sz="23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3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Times New Roman"/>
                <a:cs typeface="Times New Roman"/>
              </a:rPr>
              <a:t>4- 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bit</a:t>
            </a:r>
            <a:r>
              <a:rPr sz="23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S-</a:t>
            </a:r>
            <a:r>
              <a:rPr sz="2300" spc="-20" dirty="0">
                <a:solidFill>
                  <a:srgbClr val="FFFFFF"/>
                </a:solidFill>
                <a:latin typeface="Times New Roman"/>
                <a:cs typeface="Times New Roman"/>
              </a:rPr>
              <a:t>boxes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2300">
              <a:latin typeface="Times New Roman"/>
              <a:cs typeface="Times New Roman"/>
            </a:endParaRPr>
          </a:p>
          <a:p>
            <a:pPr marL="922019" algn="ctr">
              <a:lnSpc>
                <a:spcPct val="100000"/>
              </a:lnSpc>
              <a:spcBef>
                <a:spcPts val="5"/>
              </a:spcBef>
            </a:pPr>
            <a:r>
              <a:rPr sz="3100" spc="100" dirty="0">
                <a:solidFill>
                  <a:srgbClr val="FFFFFF"/>
                </a:solidFill>
                <a:latin typeface="Times New Roman"/>
                <a:cs typeface="Times New Roman"/>
              </a:rPr>
              <a:t>Permutation</a:t>
            </a:r>
            <a:r>
              <a:rPr sz="3100" spc="40" dirty="0">
                <a:solidFill>
                  <a:srgbClr val="FFFFFF"/>
                </a:solidFill>
                <a:latin typeface="Times New Roman"/>
                <a:cs typeface="Times New Roman"/>
              </a:rPr>
              <a:t> Layer</a:t>
            </a:r>
            <a:endParaRPr sz="3100">
              <a:latin typeface="Times New Roman"/>
              <a:cs typeface="Times New Roman"/>
            </a:endParaRPr>
          </a:p>
          <a:p>
            <a:pPr marL="922019" algn="ctr">
              <a:lnSpc>
                <a:spcPct val="100000"/>
              </a:lnSpc>
              <a:spcBef>
                <a:spcPts val="3529"/>
              </a:spcBef>
            </a:pP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Bit</a:t>
            </a:r>
            <a:r>
              <a:rPr sz="23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Times New Roman"/>
                <a:cs typeface="Times New Roman"/>
              </a:rPr>
              <a:t>permutation</a:t>
            </a:r>
            <a:r>
              <a:rPr sz="23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3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diffusion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49605">
              <a:lnSpc>
                <a:spcPct val="100000"/>
              </a:lnSpc>
              <a:spcBef>
                <a:spcPts val="125"/>
              </a:spcBef>
            </a:pPr>
            <a:r>
              <a:rPr sz="6350" spc="70" dirty="0"/>
              <a:t>Overview:</a:t>
            </a:r>
            <a:r>
              <a:rPr sz="6350" spc="80" dirty="0"/>
              <a:t> </a:t>
            </a:r>
            <a:r>
              <a:rPr sz="6350" spc="375" dirty="0"/>
              <a:t>PRESENT</a:t>
            </a:r>
            <a:r>
              <a:rPr sz="6350" spc="80" dirty="0"/>
              <a:t> </a:t>
            </a:r>
            <a:r>
              <a:rPr sz="6350" spc="155" dirty="0"/>
              <a:t>Algorithm</a:t>
            </a:r>
            <a:endParaRPr sz="6350"/>
          </a:p>
        </p:txBody>
      </p:sp>
      <p:sp>
        <p:nvSpPr>
          <p:cNvPr id="10" name="object 10"/>
          <p:cNvSpPr txBox="1"/>
          <p:nvPr/>
        </p:nvSpPr>
        <p:spPr>
          <a:xfrm>
            <a:off x="1068370" y="2107412"/>
            <a:ext cx="1374203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20275" algn="l"/>
              </a:tabLst>
            </a:pPr>
            <a:r>
              <a:rPr sz="3450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345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450" spc="120" dirty="0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r>
              <a:rPr sz="345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550" spc="75" dirty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r>
              <a:rPr sz="35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550" spc="114" dirty="0">
                <a:solidFill>
                  <a:srgbClr val="FFFFFF"/>
                </a:solidFill>
                <a:latin typeface="Times New Roman"/>
                <a:cs typeface="Times New Roman"/>
              </a:rPr>
              <a:t>Structure</a:t>
            </a:r>
            <a:endParaRPr sz="355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756" y="3347968"/>
            <a:ext cx="76200" cy="761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39332" y="3122576"/>
            <a:ext cx="766190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45" dirty="0">
                <a:solidFill>
                  <a:srgbClr val="FFFFFF"/>
                </a:solidFill>
                <a:latin typeface="Times New Roman"/>
                <a:cs typeface="Times New Roman"/>
              </a:rPr>
              <a:t>Lightweight</a:t>
            </a:r>
            <a:r>
              <a:rPr sz="25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Times New Roman"/>
                <a:cs typeface="Times New Roman"/>
              </a:rPr>
              <a:t>block</a:t>
            </a:r>
            <a:r>
              <a:rPr sz="25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Times New Roman"/>
                <a:cs typeface="Times New Roman"/>
              </a:rPr>
              <a:t>cipher</a:t>
            </a:r>
            <a:r>
              <a:rPr sz="25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5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175" dirty="0">
                <a:solidFill>
                  <a:srgbClr val="FFFFFF"/>
                </a:solidFill>
                <a:latin typeface="Times New Roman"/>
                <a:cs typeface="Times New Roman"/>
              </a:rPr>
              <a:t>ISO/IEC</a:t>
            </a:r>
            <a:r>
              <a:rPr sz="25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Times New Roman"/>
                <a:cs typeface="Times New Roman"/>
              </a:rPr>
              <a:t>standardization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756" y="4081393"/>
            <a:ext cx="76200" cy="761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39332" y="3856000"/>
            <a:ext cx="60985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Times New Roman"/>
                <a:cs typeface="Times New Roman"/>
              </a:rPr>
              <a:t>64-</a:t>
            </a:r>
            <a:r>
              <a:rPr sz="2500" spc="75" dirty="0">
                <a:solidFill>
                  <a:srgbClr val="FFFFFF"/>
                </a:solidFill>
                <a:latin typeface="Times New Roman"/>
                <a:cs typeface="Times New Roman"/>
              </a:rPr>
              <a:t>bit</a:t>
            </a:r>
            <a:r>
              <a:rPr sz="25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Times New Roman"/>
                <a:cs typeface="Times New Roman"/>
              </a:rPr>
              <a:t>block</a:t>
            </a:r>
            <a:r>
              <a:rPr sz="25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FFFF"/>
                </a:solidFill>
                <a:latin typeface="Times New Roman"/>
                <a:cs typeface="Times New Roman"/>
              </a:rPr>
              <a:t>size</a:t>
            </a:r>
            <a:r>
              <a:rPr sz="25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5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Times New Roman"/>
                <a:cs typeface="Times New Roman"/>
              </a:rPr>
              <a:t>80/128-</a:t>
            </a:r>
            <a:r>
              <a:rPr sz="2500" spc="75" dirty="0">
                <a:solidFill>
                  <a:srgbClr val="FFFFFF"/>
                </a:solidFill>
                <a:latin typeface="Times New Roman"/>
                <a:cs typeface="Times New Roman"/>
              </a:rPr>
              <a:t>bit</a:t>
            </a:r>
            <a:r>
              <a:rPr sz="25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25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Times New Roman"/>
                <a:cs typeface="Times New Roman"/>
              </a:rPr>
              <a:t>options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756" y="4814818"/>
            <a:ext cx="76200" cy="761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39332" y="4589425"/>
            <a:ext cx="69183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65" dirty="0">
                <a:solidFill>
                  <a:srgbClr val="FFFFFF"/>
                </a:solidFill>
                <a:latin typeface="Times New Roman"/>
                <a:cs typeface="Times New Roman"/>
              </a:rPr>
              <a:t>Optimized</a:t>
            </a:r>
            <a:r>
              <a:rPr sz="25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5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Times New Roman"/>
                <a:cs typeface="Times New Roman"/>
              </a:rPr>
              <a:t>hardware-</a:t>
            </a:r>
            <a:r>
              <a:rPr sz="2500" spc="85" dirty="0">
                <a:solidFill>
                  <a:srgbClr val="FFFFFF"/>
                </a:solidFill>
                <a:latin typeface="Times New Roman"/>
                <a:cs typeface="Times New Roman"/>
              </a:rPr>
              <a:t>constrained</a:t>
            </a:r>
            <a:r>
              <a:rPr sz="25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Times New Roman"/>
                <a:cs typeface="Times New Roman"/>
              </a:rPr>
              <a:t>environments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756" y="5548243"/>
            <a:ext cx="76200" cy="761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139332" y="5322850"/>
            <a:ext cx="64439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r>
              <a:rPr sz="25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Times New Roman"/>
                <a:cs typeface="Times New Roman"/>
              </a:rPr>
              <a:t>rounds</a:t>
            </a:r>
            <a:r>
              <a:rPr sz="25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5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Times New Roman"/>
                <a:cs typeface="Times New Roman"/>
              </a:rPr>
              <a:t>substitution-</a:t>
            </a:r>
            <a:r>
              <a:rPr sz="2500" spc="100" dirty="0">
                <a:solidFill>
                  <a:srgbClr val="FFFFFF"/>
                </a:solidFill>
                <a:latin typeface="Times New Roman"/>
                <a:cs typeface="Times New Roman"/>
              </a:rPr>
              <a:t>permutation</a:t>
            </a:r>
            <a:r>
              <a:rPr sz="2500" spc="55" dirty="0">
                <a:solidFill>
                  <a:srgbClr val="FFFFFF"/>
                </a:solidFill>
                <a:latin typeface="Times New Roman"/>
                <a:cs typeface="Times New Roman"/>
              </a:rPr>
              <a:t> network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136" y="3774179"/>
            <a:ext cx="8162924" cy="44100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44703" y="3410916"/>
            <a:ext cx="895349" cy="895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352" rIns="0" bIns="0" rtlCol="0">
            <a:spAutoFit/>
          </a:bodyPr>
          <a:lstStyle/>
          <a:p>
            <a:pPr marL="713740">
              <a:lnSpc>
                <a:spcPct val="100000"/>
              </a:lnSpc>
              <a:spcBef>
                <a:spcPts val="95"/>
              </a:spcBef>
            </a:pPr>
            <a:r>
              <a:rPr sz="7750" spc="180" dirty="0"/>
              <a:t>Challenges</a:t>
            </a:r>
            <a:r>
              <a:rPr sz="7750" spc="80" dirty="0"/>
              <a:t> </a:t>
            </a:r>
            <a:r>
              <a:rPr sz="7750" spc="200" dirty="0"/>
              <a:t>in</a:t>
            </a:r>
            <a:r>
              <a:rPr sz="7750" spc="80" dirty="0"/>
              <a:t> </a:t>
            </a:r>
            <a:r>
              <a:rPr sz="7750" spc="475" dirty="0"/>
              <a:t>IoT</a:t>
            </a:r>
            <a:r>
              <a:rPr sz="7750" spc="80" dirty="0"/>
              <a:t> </a:t>
            </a:r>
            <a:r>
              <a:rPr sz="7750" spc="145" dirty="0"/>
              <a:t>Security</a:t>
            </a:r>
            <a:endParaRPr sz="7750"/>
          </a:p>
        </p:txBody>
      </p:sp>
      <p:sp>
        <p:nvSpPr>
          <p:cNvPr id="5" name="object 5"/>
          <p:cNvSpPr txBox="1"/>
          <p:nvPr/>
        </p:nvSpPr>
        <p:spPr>
          <a:xfrm>
            <a:off x="11678617" y="3315868"/>
            <a:ext cx="5548630" cy="603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Resource</a:t>
            </a:r>
            <a:r>
              <a:rPr sz="31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Limitations</a:t>
            </a:r>
            <a:endParaRPr sz="3100">
              <a:latin typeface="Times New Roman"/>
              <a:cs typeface="Times New Roman"/>
            </a:endParaRPr>
          </a:p>
          <a:p>
            <a:pPr marL="12700" marR="5080">
              <a:lnSpc>
                <a:spcPts val="2630"/>
              </a:lnSpc>
              <a:spcBef>
                <a:spcPts val="2825"/>
              </a:spcBef>
            </a:pPr>
            <a:r>
              <a:rPr sz="2300" spc="45" dirty="0">
                <a:solidFill>
                  <a:srgbClr val="FFFFFF"/>
                </a:solidFill>
                <a:latin typeface="Times New Roman"/>
                <a:cs typeface="Times New Roman"/>
              </a:rPr>
              <a:t>Traditional</a:t>
            </a:r>
            <a:r>
              <a:rPr sz="23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crypto</a:t>
            </a:r>
            <a:r>
              <a:rPr sz="23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demands</a:t>
            </a:r>
            <a:r>
              <a:rPr sz="23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Times New Roman"/>
                <a:cs typeface="Times New Roman"/>
              </a:rPr>
              <a:t>too</a:t>
            </a:r>
            <a:r>
              <a:rPr sz="23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much</a:t>
            </a:r>
            <a:r>
              <a:rPr sz="23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power </a:t>
            </a:r>
            <a:r>
              <a:rPr sz="2300" spc="11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memory.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1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Upgrade</a:t>
            </a:r>
            <a:r>
              <a:rPr sz="31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Difficulties</a:t>
            </a:r>
            <a:endParaRPr sz="3100">
              <a:latin typeface="Times New Roman"/>
              <a:cs typeface="Times New Roman"/>
            </a:endParaRPr>
          </a:p>
          <a:p>
            <a:pPr marL="12700" marR="864235">
              <a:lnSpc>
                <a:spcPts val="2630"/>
              </a:lnSpc>
              <a:spcBef>
                <a:spcPts val="2825"/>
              </a:spcBef>
            </a:pP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Long-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lived</a:t>
            </a:r>
            <a:r>
              <a:rPr sz="23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devices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sz="23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cryptosystem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refreshes.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100" spc="145" dirty="0">
                <a:solidFill>
                  <a:srgbClr val="FFFFFF"/>
                </a:solidFill>
                <a:latin typeface="Times New Roman"/>
                <a:cs typeface="Times New Roman"/>
              </a:rPr>
              <a:t>Quantum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75" dirty="0">
                <a:solidFill>
                  <a:srgbClr val="FFFFFF"/>
                </a:solidFill>
                <a:latin typeface="Times New Roman"/>
                <a:cs typeface="Times New Roman"/>
              </a:rPr>
              <a:t>Threats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970280">
              <a:lnSpc>
                <a:spcPts val="2630"/>
              </a:lnSpc>
            </a:pP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Emerging</a:t>
            </a:r>
            <a:r>
              <a:rPr sz="23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Times New Roman"/>
                <a:cs typeface="Times New Roman"/>
              </a:rPr>
              <a:t>quantum</a:t>
            </a:r>
            <a:r>
              <a:rPr sz="23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r>
              <a:rPr sz="23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poses </a:t>
            </a:r>
            <a:r>
              <a:rPr sz="2300" spc="60" dirty="0">
                <a:solidFill>
                  <a:srgbClr val="FFFFFF"/>
                </a:solidFill>
                <a:latin typeface="Times New Roman"/>
                <a:cs typeface="Times New Roman"/>
              </a:rPr>
              <a:t>additional</a:t>
            </a:r>
            <a:r>
              <a:rPr sz="23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23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risks.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44703" y="5612951"/>
            <a:ext cx="895349" cy="895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44703" y="7816339"/>
            <a:ext cx="895349" cy="8953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5815" y="2993568"/>
            <a:ext cx="6257924" cy="62674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259482" y="3235864"/>
            <a:ext cx="30346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80" dirty="0">
                <a:solidFill>
                  <a:srgbClr val="FFFFFF"/>
                </a:solidFill>
                <a:latin typeface="Times New Roman"/>
                <a:cs typeface="Times New Roman"/>
              </a:rPr>
              <a:t>Energy</a:t>
            </a:r>
            <a:r>
              <a:rPr sz="31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Efficiency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59482" y="4061396"/>
            <a:ext cx="569277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50-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200 </a:t>
            </a:r>
            <a:r>
              <a:rPr sz="2300" spc="100" dirty="0">
                <a:solidFill>
                  <a:srgbClr val="FFFFFF"/>
                </a:solidFill>
                <a:latin typeface="Times New Roman"/>
                <a:cs typeface="Times New Roman"/>
              </a:rPr>
              <a:t>pJ</a:t>
            </a:r>
            <a:r>
              <a:rPr sz="2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per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bit</a:t>
            </a:r>
            <a:r>
              <a:rPr sz="2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measured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hardware</a:t>
            </a:r>
            <a:r>
              <a:rPr sz="2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chips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59482" y="6354499"/>
            <a:ext cx="264731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95" dirty="0">
                <a:solidFill>
                  <a:srgbClr val="FFFFFF"/>
                </a:solidFill>
                <a:latin typeface="Times New Roman"/>
                <a:cs typeface="Times New Roman"/>
              </a:rPr>
              <a:t>Area</a:t>
            </a:r>
            <a:r>
              <a:rPr sz="31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Efficiency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59482" y="7275281"/>
            <a:ext cx="5132705" cy="7092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295"/>
              </a:spcBef>
            </a:pP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1.5K-</a:t>
            </a:r>
            <a:r>
              <a:rPr sz="2300" spc="60" dirty="0">
                <a:solidFill>
                  <a:srgbClr val="FFFFFF"/>
                </a:solidFill>
                <a:latin typeface="Times New Roman"/>
                <a:cs typeface="Times New Roman"/>
              </a:rPr>
              <a:t>2.5K</a:t>
            </a:r>
            <a:r>
              <a:rPr sz="23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gate</a:t>
            </a:r>
            <a:r>
              <a:rPr sz="23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equivalents</a:t>
            </a:r>
            <a:r>
              <a:rPr sz="23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Times New Roman"/>
                <a:cs typeface="Times New Roman"/>
              </a:rPr>
              <a:t>depending</a:t>
            </a:r>
            <a:r>
              <a:rPr sz="23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2300" spc="50" dirty="0">
                <a:solidFill>
                  <a:srgbClr val="FFFFFF"/>
                </a:solidFill>
                <a:latin typeface="Times New Roman"/>
                <a:cs typeface="Times New Roman"/>
              </a:rPr>
              <a:t>optimization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528" y="3478002"/>
            <a:ext cx="193738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Throughput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528" y="4303534"/>
            <a:ext cx="4953635" cy="7092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295"/>
              </a:spcBef>
            </a:pPr>
            <a:r>
              <a:rPr sz="2300" spc="160" dirty="0">
                <a:solidFill>
                  <a:srgbClr val="FFFFFF"/>
                </a:solidFill>
                <a:latin typeface="Times New Roman"/>
                <a:cs typeface="Times New Roman"/>
              </a:rPr>
              <a:t>Up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3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200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Times New Roman"/>
                <a:cs typeface="Times New Roman"/>
              </a:rPr>
              <a:t>Mbps</a:t>
            </a:r>
            <a:r>
              <a:rPr sz="23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@</a:t>
            </a:r>
            <a:r>
              <a:rPr sz="23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100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35" dirty="0">
                <a:solidFill>
                  <a:srgbClr val="FFFFFF"/>
                </a:solidFill>
                <a:latin typeface="Times New Roman"/>
                <a:cs typeface="Times New Roman"/>
              </a:rPr>
              <a:t>MHz</a:t>
            </a:r>
            <a:r>
              <a:rPr sz="23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3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40" dirty="0">
                <a:solidFill>
                  <a:srgbClr val="FFFFFF"/>
                </a:solidFill>
                <a:latin typeface="Times New Roman"/>
                <a:cs typeface="Times New Roman"/>
              </a:rPr>
              <a:t>FPGA </a:t>
            </a:r>
            <a:r>
              <a:rPr sz="2300" spc="45" dirty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528" y="6573893"/>
            <a:ext cx="238379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3100" spc="3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2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528" y="7380375"/>
            <a:ext cx="4595495" cy="7092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295"/>
              </a:spcBef>
            </a:pPr>
            <a:r>
              <a:rPr sz="2300" spc="50" dirty="0">
                <a:solidFill>
                  <a:srgbClr val="FFFFFF"/>
                </a:solidFill>
                <a:latin typeface="Times New Roman"/>
                <a:cs typeface="Times New Roman"/>
              </a:rPr>
              <a:t>Resistant</a:t>
            </a:r>
            <a:r>
              <a:rPr sz="23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3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differential</a:t>
            </a:r>
            <a:r>
              <a:rPr sz="23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cryptanalysis </a:t>
            </a: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attacks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Times New Roman"/>
                <a:cs typeface="Times New Roman"/>
              </a:rPr>
              <a:t>up</a:t>
            </a:r>
            <a:r>
              <a:rPr sz="2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r>
              <a:rPr sz="2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rounds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009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90"/>
              </a:spcBef>
            </a:pPr>
            <a:r>
              <a:rPr sz="5600" spc="200" dirty="0"/>
              <a:t>Performance</a:t>
            </a:r>
            <a:r>
              <a:rPr sz="5600" spc="75" dirty="0"/>
              <a:t> </a:t>
            </a:r>
            <a:r>
              <a:rPr sz="5600" dirty="0"/>
              <a:t>&amp;</a:t>
            </a:r>
            <a:r>
              <a:rPr sz="5600" spc="80" dirty="0"/>
              <a:t> </a:t>
            </a:r>
            <a:r>
              <a:rPr sz="5600" spc="110" dirty="0"/>
              <a:t>Results:</a:t>
            </a:r>
            <a:r>
              <a:rPr sz="5600" spc="80" dirty="0"/>
              <a:t> </a:t>
            </a:r>
            <a:r>
              <a:rPr sz="5600" spc="210" dirty="0"/>
              <a:t>Measured</a:t>
            </a:r>
            <a:r>
              <a:rPr sz="5600" spc="80" dirty="0"/>
              <a:t> </a:t>
            </a:r>
            <a:r>
              <a:rPr sz="5600" spc="170" dirty="0"/>
              <a:t>Metrics</a:t>
            </a:r>
            <a:endParaRPr sz="5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70325" y="1739436"/>
            <a:ext cx="5850255" cy="814450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70815" marR="2689225" indent="-158750">
              <a:lnSpc>
                <a:spcPts val="2780"/>
              </a:lnSpc>
              <a:spcBef>
                <a:spcPts val="275"/>
              </a:spcBef>
            </a:pP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module</a:t>
            </a:r>
            <a:r>
              <a:rPr sz="24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present_round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(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input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[63:0]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state_in,</a:t>
            </a:r>
            <a:endParaRPr sz="2400">
              <a:latin typeface="Times New Roman"/>
              <a:cs typeface="Times New Roman"/>
            </a:endParaRPr>
          </a:p>
          <a:p>
            <a:pPr marL="170815">
              <a:lnSpc>
                <a:spcPts val="2640"/>
              </a:lnSpc>
            </a:pP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input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[79:0]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key,</a:t>
            </a:r>
            <a:endParaRPr sz="2400">
              <a:latin typeface="Times New Roman"/>
              <a:cs typeface="Times New Roman"/>
            </a:endParaRPr>
          </a:p>
          <a:p>
            <a:pPr marL="170815">
              <a:lnSpc>
                <a:spcPts val="2775"/>
              </a:lnSpc>
            </a:pP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output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[63:0]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state_out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75"/>
              </a:lnSpc>
            </a:pP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70815">
              <a:lnSpc>
                <a:spcPts val="2775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wire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[63:0]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after_keyadd;</a:t>
            </a:r>
            <a:endParaRPr sz="2400">
              <a:latin typeface="Times New Roman"/>
              <a:cs typeface="Times New Roman"/>
            </a:endParaRPr>
          </a:p>
          <a:p>
            <a:pPr marL="170815">
              <a:lnSpc>
                <a:spcPts val="2825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wire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[63:0]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after_sbox;</a:t>
            </a:r>
            <a:endParaRPr sz="2400">
              <a:latin typeface="Times New Roman"/>
              <a:cs typeface="Times New Roman"/>
            </a:endParaRPr>
          </a:p>
          <a:p>
            <a:pPr marL="170815">
              <a:lnSpc>
                <a:spcPts val="2825"/>
              </a:lnSpc>
              <a:spcBef>
                <a:spcPts val="2670"/>
              </a:spcBef>
            </a:pPr>
            <a:r>
              <a:rPr sz="2400" spc="45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24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addition</a:t>
            </a:r>
            <a:endParaRPr sz="2400">
              <a:latin typeface="Times New Roman"/>
              <a:cs typeface="Times New Roman"/>
            </a:endParaRPr>
          </a:p>
          <a:p>
            <a:pPr marL="170815">
              <a:lnSpc>
                <a:spcPts val="283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assign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after_keyadd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state_in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^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key[79:16];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400">
              <a:latin typeface="Times New Roman"/>
              <a:cs typeface="Times New Roman"/>
            </a:endParaRPr>
          </a:p>
          <a:p>
            <a:pPr marL="170815" marR="2454910">
              <a:lnSpc>
                <a:spcPts val="2780"/>
              </a:lnSpc>
            </a:pPr>
            <a:r>
              <a:rPr sz="2400" spc="45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S-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box</a:t>
            </a:r>
            <a:r>
              <a:rPr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layer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present_sbox</a:t>
            </a:r>
            <a:r>
              <a:rPr sz="24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imes New Roman"/>
                <a:cs typeface="Times New Roman"/>
              </a:rPr>
              <a:t>sbox_inst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endParaRPr sz="2400">
              <a:latin typeface="Times New Roman"/>
              <a:cs typeface="Times New Roman"/>
            </a:endParaRPr>
          </a:p>
          <a:p>
            <a:pPr marL="329565">
              <a:lnSpc>
                <a:spcPts val="2640"/>
              </a:lnSpc>
            </a:pP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.data_in(after_keyadd),</a:t>
            </a:r>
            <a:endParaRPr sz="2400">
              <a:latin typeface="Times New Roman"/>
              <a:cs typeface="Times New Roman"/>
            </a:endParaRPr>
          </a:p>
          <a:p>
            <a:pPr marL="329565">
              <a:lnSpc>
                <a:spcPts val="2775"/>
              </a:lnSpc>
            </a:pP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.data_out(after_sbox)</a:t>
            </a:r>
            <a:endParaRPr sz="2400">
              <a:latin typeface="Times New Roman"/>
              <a:cs typeface="Times New Roman"/>
            </a:endParaRPr>
          </a:p>
          <a:p>
            <a:pPr marL="170815">
              <a:lnSpc>
                <a:spcPts val="2825"/>
              </a:lnSpc>
            </a:pP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400">
              <a:latin typeface="Times New Roman"/>
              <a:cs typeface="Times New Roman"/>
            </a:endParaRPr>
          </a:p>
          <a:p>
            <a:pPr marL="170815" marR="2289810">
              <a:lnSpc>
                <a:spcPts val="2780"/>
              </a:lnSpc>
            </a:pPr>
            <a:r>
              <a:rPr sz="2400" spc="45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4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Permutation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layer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present_perm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perm_inst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endParaRPr sz="2400">
              <a:latin typeface="Times New Roman"/>
              <a:cs typeface="Times New Roman"/>
            </a:endParaRPr>
          </a:p>
          <a:p>
            <a:pPr marL="329565">
              <a:lnSpc>
                <a:spcPts val="2640"/>
              </a:lnSpc>
            </a:pPr>
            <a:r>
              <a:rPr sz="2400" spc="50" dirty="0">
                <a:solidFill>
                  <a:srgbClr val="FFFFFF"/>
                </a:solidFill>
                <a:latin typeface="Times New Roman"/>
                <a:cs typeface="Times New Roman"/>
              </a:rPr>
              <a:t>.data_in(after_sbox),</a:t>
            </a:r>
            <a:endParaRPr sz="2400">
              <a:latin typeface="Times New Roman"/>
              <a:cs typeface="Times New Roman"/>
            </a:endParaRPr>
          </a:p>
          <a:p>
            <a:pPr marL="329565">
              <a:lnSpc>
                <a:spcPts val="2775"/>
              </a:lnSpc>
            </a:pP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.data_out(state_out)</a:t>
            </a:r>
            <a:endParaRPr sz="2400">
              <a:latin typeface="Times New Roman"/>
              <a:cs typeface="Times New Roman"/>
            </a:endParaRPr>
          </a:p>
          <a:p>
            <a:pPr marL="170815">
              <a:lnSpc>
                <a:spcPts val="2775"/>
              </a:lnSpc>
            </a:pP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25"/>
              </a:lnSpc>
            </a:pP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endmodule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111" y="2696958"/>
            <a:ext cx="7733665" cy="7092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295"/>
              </a:spcBef>
            </a:pPr>
            <a:r>
              <a:rPr sz="2300" spc="75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3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hardware</a:t>
            </a:r>
            <a:r>
              <a:rPr sz="23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r>
              <a:rPr sz="2300" spc="45" dirty="0">
                <a:solidFill>
                  <a:srgbClr val="FFFFFF"/>
                </a:solidFill>
                <a:latin typeface="Times New Roman"/>
                <a:cs typeface="Times New Roman"/>
              </a:rPr>
              <a:t> illustrates </a:t>
            </a:r>
            <a:r>
              <a:rPr sz="2300" spc="8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3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Times New Roman"/>
                <a:cs typeface="Times New Roman"/>
              </a:rPr>
              <a:t>core</a:t>
            </a:r>
            <a:r>
              <a:rPr sz="23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Times New Roman"/>
                <a:cs typeface="Times New Roman"/>
              </a:rPr>
              <a:t>PRESENT 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Times New Roman"/>
                <a:cs typeface="Times New Roman"/>
              </a:rPr>
              <a:t>components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93259" y="510175"/>
            <a:ext cx="14701519" cy="758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125" dirty="0"/>
              <a:t>Sample</a:t>
            </a:r>
            <a:r>
              <a:rPr sz="4800" spc="75" dirty="0"/>
              <a:t> </a:t>
            </a:r>
            <a:r>
              <a:rPr sz="4800" spc="275" dirty="0"/>
              <a:t>PRESENT</a:t>
            </a:r>
            <a:r>
              <a:rPr sz="4800" spc="75" dirty="0"/>
              <a:t> </a:t>
            </a:r>
            <a:r>
              <a:rPr sz="4800" spc="114" dirty="0"/>
              <a:t>Algorithm</a:t>
            </a:r>
            <a:r>
              <a:rPr sz="4800" spc="75" dirty="0"/>
              <a:t> </a:t>
            </a:r>
            <a:r>
              <a:rPr sz="4800" spc="180" dirty="0"/>
              <a:t>Implementation</a:t>
            </a:r>
            <a:r>
              <a:rPr sz="4800" spc="75" dirty="0"/>
              <a:t> </a:t>
            </a:r>
            <a:r>
              <a:rPr sz="4800" spc="-10" dirty="0"/>
              <a:t>(Verilog)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519</Words>
  <Application>Microsoft Office PowerPoint</Application>
  <PresentationFormat>Custom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Office Theme</vt:lpstr>
      <vt:lpstr>LOW POWER CRYPTO-CHIP FOR IOT APPLICATIONS Secure IoT demands ultra-low power cryptography solutions. The PRESENT algorithm offers a lightweight, hardware-friendly block cipher perfect for resource-constrained devices.</vt:lpstr>
      <vt:lpstr>PowerPoint Presentation</vt:lpstr>
      <vt:lpstr>PROJECT OBJECTIVES</vt:lpstr>
      <vt:lpstr>PowerPoint Presentation</vt:lpstr>
      <vt:lpstr>Lightweight Design</vt:lpstr>
      <vt:lpstr>Overview: PRESENT Algorithm</vt:lpstr>
      <vt:lpstr>Challenges in IoT Security</vt:lpstr>
      <vt:lpstr>Performance &amp; Results: Measured Metrics</vt:lpstr>
      <vt:lpstr>Sample PRESENT Algorithm Implementation (Verilog)</vt:lpstr>
      <vt:lpstr>Conclusion &amp; Future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Modern Simple Cybersecurity Presentation</dc:title>
  <dc:creator>Monishac7259</dc:creator>
  <cp:keywords>DAGq4TdKS8g,BAGalvWN9rw,0</cp:keywords>
  <cp:lastModifiedBy>Arpitha Sushe A</cp:lastModifiedBy>
  <cp:revision>1</cp:revision>
  <dcterms:created xsi:type="dcterms:W3CDTF">2025-06-22T06:32:01Z</dcterms:created>
  <dcterms:modified xsi:type="dcterms:W3CDTF">2025-06-22T06:34:42Z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2025-06-20T00:00:00Z</vt:filetime>
  </property>
  <property fmtid="{D5CDD505-2E9C-101B-9397-08002B2CF9AE}" pid="3" name="Creator">
    <vt:lpwstr>Canva</vt:lpwstr>
  </property>
  <property fmtid="{D5CDD505-2E9C-101B-9397-08002B2CF9AE}" pid="4" name="LastSaved">
    <vt:filetime>2025-06-22T00:00:00Z</vt:filetime>
  </property>
  <property fmtid="{D5CDD505-2E9C-101B-9397-08002B2CF9AE}" pid="5" name="Producer">
    <vt:lpwstr>Canva</vt:lpwstr>
  </property>
</Properties>
</file>