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7569200" cy="10699750"/>
  <p:notesSz cx="75692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2659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8166" y="3316922"/>
            <a:ext cx="6439217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6332" y="5991860"/>
            <a:ext cx="530288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7175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7175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777" y="2460942"/>
            <a:ext cx="3295364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901408" y="2460942"/>
            <a:ext cx="3295364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7175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7175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7175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777" y="427990"/>
            <a:ext cx="681799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777" y="2460942"/>
            <a:ext cx="681799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22756" y="10266903"/>
            <a:ext cx="73406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10933" y="10266903"/>
            <a:ext cx="530732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889247" y="10266903"/>
            <a:ext cx="21717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1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pPr marL="7175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42979-024-03275-5" TargetMode="External"/><Relationship Id="rId2" Type="http://schemas.openxmlformats.org/officeDocument/2006/relationships/hyperlink" Target="https://doi.org/10.1109/TCSI.2017.2686783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2-20373-7" TargetMode="External"/><Relationship Id="rId2" Type="http://schemas.openxmlformats.org/officeDocument/2006/relationships/hyperlink" Target="https://doi.org/10.1007/s10207-025-01071-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rxiv.org/abs/1907.0445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6.13813" TargetMode="External"/><Relationship Id="rId2" Type="http://schemas.openxmlformats.org/officeDocument/2006/relationships/hyperlink" Target="https://www.researchgate.net/publication/339022860_LEASIoT_Hardware_Architecture_of_Lightweight_Encryption_Algorithm_for_Secure_IoT_on_FPGA_Platfor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rxiv.org/abs/1704.0868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ESENT_%28cipher%29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2604/iasc.2022.020681" TargetMode="External"/><Relationship Id="rId3" Type="http://schemas.openxmlformats.org/officeDocument/2006/relationships/hyperlink" Target="https://www.mdpi.com/1424-8220/24/12/4008" TargetMode="External"/><Relationship Id="rId7" Type="http://schemas.openxmlformats.org/officeDocument/2006/relationships/hyperlink" Target="https://doi.org/10.3390/technologies13010003" TargetMode="External"/><Relationship Id="rId2" Type="http://schemas.openxmlformats.org/officeDocument/2006/relationships/hyperlink" Target="https://doi.org/10.1109/SOCC56010.2022.990810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mdpi.com/2227-7080/13/1/3" TargetMode="External"/><Relationship Id="rId5" Type="http://schemas.openxmlformats.org/officeDocument/2006/relationships/hyperlink" Target="https://arxiv.org/abs/2304.06222" TargetMode="External"/><Relationship Id="rId10" Type="http://schemas.openxmlformats.org/officeDocument/2006/relationships/hyperlink" Target="https://arxiv.org/abs/1907.04455" TargetMode="External"/><Relationship Id="rId4" Type="http://schemas.openxmlformats.org/officeDocument/2006/relationships/hyperlink" Target="https://eprint.iacr.org/2023/821" TargetMode="External"/><Relationship Id="rId9" Type="http://schemas.openxmlformats.org/officeDocument/2006/relationships/hyperlink" Target="https://doi.org/10.1109/TCSI.2017.2686783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ublication/339022860_LEA-SIoT" TargetMode="External"/><Relationship Id="rId3" Type="http://schemas.openxmlformats.org/officeDocument/2006/relationships/hyperlink" Target="https://doi.org/10.1007/s42979-024-03275-5" TargetMode="External"/><Relationship Id="rId7" Type="http://schemas.openxmlformats.org/officeDocument/2006/relationships/hyperlink" Target="https://en.wikipedia.org/wiki/PRESENT_(cipher)" TargetMode="External"/><Relationship Id="rId2" Type="http://schemas.openxmlformats.org/officeDocument/2006/relationships/hyperlink" Target="https://www.nature.com/articles/s41598-022-20373-7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abs/2006.13813" TargetMode="External"/><Relationship Id="rId5" Type="http://schemas.openxmlformats.org/officeDocument/2006/relationships/hyperlink" Target="https://arxiv.org/abs/1704.08688" TargetMode="External"/><Relationship Id="rId4" Type="http://schemas.openxmlformats.org/officeDocument/2006/relationships/hyperlink" Target="https://doi.org/10.1007/s10207-025-01071-7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424-8220/24/12/4008" TargetMode="External"/><Relationship Id="rId2" Type="http://schemas.openxmlformats.org/officeDocument/2006/relationships/hyperlink" Target="https://doi.org/10.1109/SOCC56010.2022.990810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print.iacr.org/2023/82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080/13/1/3" TargetMode="External"/><Relationship Id="rId2" Type="http://schemas.openxmlformats.org/officeDocument/2006/relationships/hyperlink" Target="https://arxiv.org/abs/2304.06222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oi.org/10.32604/iasc.2022.020681" TargetMode="External"/><Relationship Id="rId4" Type="http://schemas.openxmlformats.org/officeDocument/2006/relationships/hyperlink" Target="https://doi.org/10.3390/technologies130100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787812"/>
            <a:ext cx="6379845" cy="399796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8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EDUCATIONAL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(PEOS)</a:t>
            </a: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20"/>
              </a:spcBef>
            </a:pPr>
            <a:r>
              <a:rPr sz="1400" i="1" dirty="0">
                <a:latin typeface="Times New Roman"/>
                <a:cs typeface="Times New Roman"/>
              </a:rPr>
              <a:t>for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the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UG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Bachelor’s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degree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spc="-25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525"/>
              </a:spcBef>
            </a:pPr>
            <a:r>
              <a:rPr sz="1600" dirty="0">
                <a:latin typeface="Times New Roman"/>
                <a:cs typeface="Times New Roman"/>
              </a:rPr>
              <a:t>Electronics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Communication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6350">
              <a:lnSpc>
                <a:spcPct val="103899"/>
              </a:lnSpc>
              <a:tabLst>
                <a:tab pos="817244" algn="l"/>
                <a:tab pos="1292225" algn="l"/>
                <a:tab pos="2230120" algn="l"/>
                <a:tab pos="2701925" algn="l"/>
                <a:tab pos="3472815" algn="l"/>
                <a:tab pos="4039870" algn="l"/>
                <a:tab pos="5087620" algn="l"/>
                <a:tab pos="540702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PEO-</a:t>
            </a:r>
            <a:r>
              <a:rPr sz="1600" b="1" spc="-25" dirty="0">
                <a:latin typeface="Times New Roman"/>
                <a:cs typeface="Times New Roman"/>
              </a:rPr>
              <a:t>1</a:t>
            </a:r>
            <a:r>
              <a:rPr sz="1600" spc="-25" dirty="0">
                <a:latin typeface="Times New Roman"/>
                <a:cs typeface="Times New Roman"/>
              </a:rPr>
              <a:t>: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Our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graduates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will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possess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good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knowledge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engineering fundamentals.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b="1" spc="-10" dirty="0">
                <a:latin typeface="Times New Roman"/>
                <a:cs typeface="Times New Roman"/>
              </a:rPr>
              <a:t>PEO-</a:t>
            </a:r>
            <a:r>
              <a:rPr sz="1600" b="1" dirty="0">
                <a:latin typeface="Times New Roman"/>
                <a:cs typeface="Times New Roman"/>
              </a:rPr>
              <a:t>2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graduates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capable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analysing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designing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 marL="12700" marR="7620">
              <a:lnSpc>
                <a:spcPct val="103800"/>
              </a:lnSpc>
              <a:spcBef>
                <a:spcPts val="455"/>
              </a:spcBef>
            </a:pPr>
            <a:r>
              <a:rPr sz="1600" b="1" spc="-10" dirty="0">
                <a:latin typeface="Times New Roman"/>
                <a:cs typeface="Times New Roman"/>
              </a:rPr>
              <a:t>PEO-</a:t>
            </a:r>
            <a:r>
              <a:rPr sz="1600" b="1" dirty="0">
                <a:latin typeface="Times New Roman"/>
                <a:cs typeface="Times New Roman"/>
              </a:rPr>
              <a:t>3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Our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graduates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capable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creating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innovative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products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in </a:t>
            </a:r>
            <a:r>
              <a:rPr sz="1600" spc="-10" dirty="0">
                <a:latin typeface="Times New Roman"/>
                <a:cs typeface="Times New Roman"/>
              </a:rPr>
              <a:t>multidisciplinary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areas.</a:t>
            </a:r>
            <a:endParaRPr sz="1600">
              <a:latin typeface="Times New Roman"/>
              <a:cs typeface="Times New Roman"/>
            </a:endParaRPr>
          </a:p>
          <a:p>
            <a:pPr marL="12700" marR="10795">
              <a:lnSpc>
                <a:spcPct val="102499"/>
              </a:lnSpc>
              <a:spcBef>
                <a:spcPts val="484"/>
              </a:spcBef>
              <a:tabLst>
                <a:tab pos="807720" algn="l"/>
                <a:tab pos="1270635" algn="l"/>
                <a:tab pos="2199005" algn="l"/>
                <a:tab pos="2659380" algn="l"/>
                <a:tab pos="2999740" algn="l"/>
                <a:tab pos="3846195" algn="l"/>
                <a:tab pos="4504055" algn="l"/>
                <a:tab pos="5445125" algn="l"/>
                <a:tab pos="5956300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PEO-</a:t>
            </a:r>
            <a:r>
              <a:rPr sz="1600" b="1" spc="-25" dirty="0">
                <a:latin typeface="Times New Roman"/>
                <a:cs typeface="Times New Roman"/>
              </a:rPr>
              <a:t>4</a:t>
            </a:r>
            <a:r>
              <a:rPr sz="1600" spc="-25" dirty="0">
                <a:latin typeface="Times New Roman"/>
                <a:cs typeface="Times New Roman"/>
              </a:rPr>
              <a:t>: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graduates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will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be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ethically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strong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10" dirty="0">
                <a:latin typeface="Times New Roman"/>
                <a:cs typeface="Times New Roman"/>
              </a:rPr>
              <a:t>personnel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0" dirty="0">
                <a:latin typeface="Times New Roman"/>
                <a:cs typeface="Times New Roman"/>
              </a:rPr>
              <a:t>good </a:t>
            </a:r>
            <a:r>
              <a:rPr sz="1600" dirty="0">
                <a:latin typeface="Times New Roman"/>
                <a:cs typeface="Times New Roman"/>
              </a:rPr>
              <a:t>communication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interpersonal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skills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high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moral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values.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3699"/>
              </a:lnSpc>
              <a:spcBef>
                <a:spcPts val="455"/>
              </a:spcBef>
            </a:pPr>
            <a:r>
              <a:rPr sz="1600" b="1" spc="-10" dirty="0">
                <a:latin typeface="Times New Roman"/>
                <a:cs typeface="Times New Roman"/>
              </a:rPr>
              <a:t>PEO-</a:t>
            </a:r>
            <a:r>
              <a:rPr sz="1600" b="1" dirty="0">
                <a:latin typeface="Times New Roman"/>
                <a:cs typeface="Times New Roman"/>
              </a:rPr>
              <a:t>5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They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have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desire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continuous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learning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Research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Development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(R&amp;D).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1984" y="10080975"/>
            <a:ext cx="17208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000" b="1" spc="-25" dirty="0">
                <a:latin typeface="Times New Roman"/>
                <a:cs typeface="Times New Roman"/>
              </a:rPr>
              <a:t>1</a:t>
            </a:fld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500062"/>
            <a:ext cx="6357620" cy="29209"/>
            <a:chOff x="876617" y="500062"/>
            <a:chExt cx="6357620" cy="29209"/>
          </a:xfrm>
        </p:grpSpPr>
        <p:sp>
          <p:nvSpPr>
            <p:cNvPr id="3" name="object 3"/>
            <p:cNvSpPr/>
            <p:nvPr/>
          </p:nvSpPr>
          <p:spPr>
            <a:xfrm>
              <a:off x="881380" y="518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518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270" y="504825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270" y="504825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196" y="200660"/>
            <a:ext cx="6709409" cy="936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CRYPTO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IOT </a:t>
            </a:r>
            <a:r>
              <a:rPr sz="1000" spc="-10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Times New Roman"/>
              <a:cs typeface="Times New Roman"/>
            </a:endParaRPr>
          </a:p>
          <a:p>
            <a:pPr marL="722630" marR="8890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authors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 highly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 focusing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minimization.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contribution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defining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4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logic-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design.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builds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incorporating additional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exchange compatibility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UART/SPI. 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https://doi.org/10.1109/TCSI.2017.2686783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5080" indent="-229235" algn="just">
              <a:lnSpc>
                <a:spcPct val="143700"/>
              </a:lnSpc>
              <a:buAutoNum type="arabicPeriod" startAt="8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Feizi,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Nemati,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Ahmadi,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Makki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(2015)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SPECK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IEEE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SPECK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cipher’s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logic </a:t>
            </a:r>
            <a:r>
              <a:rPr sz="1200" dirty="0">
                <a:latin typeface="Times New Roman"/>
                <a:cs typeface="Times New Roman"/>
              </a:rPr>
              <a:t>structure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faced </a:t>
            </a:r>
            <a:r>
              <a:rPr sz="1200" dirty="0">
                <a:latin typeface="Times New Roman"/>
                <a:cs typeface="Times New Roman"/>
              </a:rPr>
              <a:t>criticism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NSA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origin.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alternative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tailored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requirements.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\ </a:t>
            </a:r>
            <a:r>
              <a:rPr sz="1200" dirty="0">
                <a:latin typeface="Times New Roman"/>
                <a:cs typeface="Times New Roman"/>
              </a:rPr>
              <a:t>[IEEE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Proceedings]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 startAt="8"/>
            </a:pPr>
            <a:endParaRPr sz="1200">
              <a:latin typeface="Times New Roman"/>
              <a:cs typeface="Times New Roman"/>
            </a:endParaRPr>
          </a:p>
          <a:p>
            <a:pPr marL="722630" marR="7620" indent="-229235" algn="just">
              <a:lnSpc>
                <a:spcPct val="143700"/>
              </a:lnSpc>
              <a:buAutoNum type="arabicPeriod" startAt="8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Salman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Ahmed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(2025),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IEMTRONICS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AES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systems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fault </a:t>
            </a:r>
            <a:r>
              <a:rPr sz="1200" dirty="0">
                <a:latin typeface="Times New Roman"/>
                <a:cs typeface="Times New Roman"/>
              </a:rPr>
              <a:t>attack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resistance.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focuses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side- channel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protection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optimization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AES 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comprehensive,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remains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choice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yields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metrics,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ultra-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\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[IEEE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Conference Proceedings]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 startAt="8"/>
            </a:pPr>
            <a:endParaRPr sz="1200">
              <a:latin typeface="Times New Roman"/>
              <a:cs typeface="Times New Roman"/>
            </a:endParaRPr>
          </a:p>
          <a:p>
            <a:pPr marL="722630" marR="5715" indent="-229235" algn="just">
              <a:lnSpc>
                <a:spcPct val="144000"/>
              </a:lnSpc>
              <a:spcBef>
                <a:spcPts val="5"/>
              </a:spcBef>
              <a:buAutoNum type="arabicPeriod" startAt="8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Guanumon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(2024)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LiCryptor: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Coarse-Grained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Reconfigurable Accelerator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Springer’s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SN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Science.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architecture </a:t>
            </a:r>
            <a:r>
              <a:rPr sz="1200" dirty="0">
                <a:latin typeface="Times New Roman"/>
                <a:cs typeface="Times New Roman"/>
              </a:rPr>
              <a:t>supports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reconfigurable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fabric.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flexible,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such </a:t>
            </a:r>
            <a:r>
              <a:rPr sz="1200" spc="-10" dirty="0">
                <a:latin typeface="Times New Roman"/>
                <a:cs typeface="Times New Roman"/>
              </a:rPr>
              <a:t>architectures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may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proposes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fixed-function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switching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overhead,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leverages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static applications.</a:t>
            </a:r>
            <a:endParaRPr sz="1200">
              <a:latin typeface="Times New Roman"/>
              <a:cs typeface="Times New Roman"/>
            </a:endParaRPr>
          </a:p>
          <a:p>
            <a:pPr marL="701675">
              <a:lnSpc>
                <a:spcPct val="100000"/>
              </a:lnSpc>
              <a:spcBef>
                <a:spcPts val="620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https://doi.org/10.1007/s42979-024-03275-</a:t>
            </a:r>
            <a:r>
              <a:rPr sz="1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5</a:t>
            </a:r>
            <a:r>
              <a:rPr sz="1200" spc="-2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6350" indent="-229235" algn="just">
              <a:lnSpc>
                <a:spcPct val="143700"/>
              </a:lnSpc>
              <a:spcBef>
                <a:spcPts val="5"/>
              </a:spcBef>
              <a:buAutoNum type="arabicPeriod" startAt="11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Springer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(2025)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comprehensive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titled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Securing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Edge: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Cryptography,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focusing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3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4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4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dirty="0">
                <a:latin typeface="Times New Roman"/>
                <a:cs typeface="Times New Roman"/>
              </a:rPr>
              <a:t>PRESENT,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ASCON,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edge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 </a:t>
            </a:r>
            <a:r>
              <a:rPr sz="1200" dirty="0">
                <a:latin typeface="Times New Roman"/>
                <a:cs typeface="Times New Roman"/>
              </a:rPr>
              <a:t>efficiency,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scalability,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feasibility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resource-limited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system-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deployment,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practical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realization.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FPGA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9" name="object 9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Dept.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ECE,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3" name="object 3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6" name="object 6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96" y="206756"/>
            <a:ext cx="6711950" cy="923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 marL="722630" marR="19050">
              <a:lnSpc>
                <a:spcPct val="145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peripheral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interfacing, turning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working hardware.</a:t>
            </a:r>
            <a:endParaRPr sz="12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https://doi.org/10.1007/s10207-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025-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01071-</a:t>
            </a:r>
            <a:r>
              <a:rPr sz="1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7</a:t>
            </a:r>
            <a:r>
              <a:rPr sz="1200" spc="-2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12065" indent="-229235" algn="just">
              <a:lnSpc>
                <a:spcPct val="143900"/>
              </a:lnSpc>
              <a:buAutoNum type="arabicPeriod" startAt="12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article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Cryptosystem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Pervasive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Computing,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Nature Scientific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 (2022),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configurable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suitable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emphasizes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flexibility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robustness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security.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generalizes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construction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realization.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contrast,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grounded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proven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(PRESENT)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synthesized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https://www.nature.com/articles/s41598-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022-20373-</a:t>
            </a:r>
            <a:r>
              <a:rPr sz="12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7</a:t>
            </a:r>
            <a:r>
              <a:rPr sz="1200" spc="-25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5080" indent="-229235" algn="just">
              <a:lnSpc>
                <a:spcPct val="144000"/>
              </a:lnSpc>
              <a:buAutoNum type="arabicPeriod" startAt="13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Banerjee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 (2019)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Energy-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Reconfigurable </a:t>
            </a:r>
            <a:r>
              <a:rPr sz="1200" dirty="0">
                <a:latin typeface="Times New Roman"/>
                <a:cs typeface="Times New Roman"/>
              </a:rPr>
              <a:t>DTLS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10" dirty="0">
                <a:latin typeface="Times New Roman"/>
                <a:cs typeface="Times New Roman"/>
              </a:rPr>
              <a:t> Engine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arXiv.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notable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elliptic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curve-based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DTLS </a:t>
            </a:r>
            <a:r>
              <a:rPr sz="1200" dirty="0">
                <a:latin typeface="Times New Roman"/>
                <a:cs typeface="Times New Roman"/>
              </a:rPr>
              <a:t>engine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65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CMOS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ECC-based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resource-hungry </a:t>
            </a:r>
            <a:r>
              <a:rPr sz="1200" dirty="0">
                <a:latin typeface="Times New Roman"/>
                <a:cs typeface="Times New Roman"/>
              </a:rPr>
              <a:t>and complex.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lower-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symmetric</a:t>
            </a:r>
            <a:r>
              <a:rPr sz="1200" dirty="0">
                <a:latin typeface="Times New Roman"/>
                <a:cs typeface="Times New Roman"/>
              </a:rPr>
              <a:t> key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simplifying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thereby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delivering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smaller,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IoT.</a:t>
            </a:r>
            <a:endParaRPr sz="12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https://arxiv.org/abs/1907.04455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13335" indent="-229235" algn="just">
              <a:lnSpc>
                <a:spcPct val="144000"/>
              </a:lnSpc>
              <a:buAutoNum type="arabicPeriod" startAt="14"/>
              <a:tabLst>
                <a:tab pos="722630" algn="l"/>
              </a:tabLst>
            </a:pPr>
            <a:r>
              <a:rPr sz="1200" spc="-10" dirty="0">
                <a:latin typeface="Times New Roman"/>
                <a:cs typeface="Times New Roman"/>
              </a:rPr>
              <a:t>Kumar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al.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(2023)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Rust-based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constrained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10" dirty="0">
                <a:latin typeface="Times New Roman"/>
                <a:cs typeface="Times New Roman"/>
              </a:rPr>
              <a:t> platforms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MINAR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Journal.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ESP32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ESP8266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boards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Unlike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theirs,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fully </a:t>
            </a:r>
            <a:r>
              <a:rPr sz="1200" dirty="0">
                <a:latin typeface="Times New Roman"/>
                <a:cs typeface="Times New Roman"/>
              </a:rPr>
              <a:t>synthesized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engine,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latency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use— </a:t>
            </a:r>
            <a:r>
              <a:rPr sz="1200" spc="-10" dirty="0">
                <a:latin typeface="Times New Roman"/>
                <a:cs typeface="Times New Roman"/>
              </a:rPr>
              <a:t>especially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performed</a:t>
            </a:r>
            <a:r>
              <a:rPr sz="1200" spc="-10" dirty="0">
                <a:latin typeface="Times New Roman"/>
                <a:cs typeface="Times New Roman"/>
              </a:rPr>
              <a:t> frequently.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 startAt="14"/>
            </a:pPr>
            <a:endParaRPr sz="1200">
              <a:latin typeface="Times New Roman"/>
              <a:cs typeface="Times New Roman"/>
            </a:endParaRPr>
          </a:p>
          <a:p>
            <a:pPr marL="722630" marR="13335" indent="-229235" algn="just">
              <a:lnSpc>
                <a:spcPct val="143700"/>
              </a:lnSpc>
              <a:buAutoNum type="arabicPeriod" startAt="14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Khan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(2023),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publication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physical-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titled Access-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Physical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Authentication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 </a:t>
            </a:r>
            <a:r>
              <a:rPr sz="1200" dirty="0">
                <a:latin typeface="Times New Roman"/>
                <a:cs typeface="Times New Roman"/>
              </a:rPr>
              <a:t>of using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detect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impersonation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attacks.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While </a:t>
            </a:r>
            <a:r>
              <a:rPr sz="1200" dirty="0">
                <a:latin typeface="Times New Roman"/>
                <a:cs typeface="Times New Roman"/>
              </a:rPr>
              <a:t>innovative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 differs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scope.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 solution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instead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 using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confidentiality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integrity 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transmission, </a:t>
            </a:r>
            <a:r>
              <a:rPr sz="1200" spc="-10" dirty="0">
                <a:latin typeface="Times New Roman"/>
                <a:cs typeface="Times New Roman"/>
              </a:rPr>
              <a:t>complementing physical-</a:t>
            </a:r>
            <a:r>
              <a:rPr sz="1200" dirty="0">
                <a:latin typeface="Times New Roman"/>
                <a:cs typeface="Times New Roman"/>
              </a:rPr>
              <a:t>layer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mechanisms.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\[IEEE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Xplore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Conference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Paper]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500062"/>
            <a:ext cx="6357620" cy="29209"/>
            <a:chOff x="876617" y="500062"/>
            <a:chExt cx="6357620" cy="29209"/>
          </a:xfrm>
        </p:grpSpPr>
        <p:sp>
          <p:nvSpPr>
            <p:cNvPr id="3" name="object 3"/>
            <p:cNvSpPr/>
            <p:nvPr/>
          </p:nvSpPr>
          <p:spPr>
            <a:xfrm>
              <a:off x="881380" y="518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518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270" y="504825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270" y="504825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196" y="200660"/>
            <a:ext cx="6710045" cy="9364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CRYPTO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IOT </a:t>
            </a:r>
            <a:r>
              <a:rPr sz="1000" spc="-10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Times New Roman"/>
              <a:cs typeface="Times New Roman"/>
            </a:endParaRPr>
          </a:p>
          <a:p>
            <a:pPr marL="722630" marR="6985" indent="-229235" algn="just">
              <a:lnSpc>
                <a:spcPct val="143900"/>
              </a:lnSpc>
              <a:buAutoNum type="arabicPeriod" startAt="16"/>
              <a:tabLst>
                <a:tab pos="722630" algn="l"/>
                <a:tab pos="1548765" algn="l"/>
                <a:tab pos="2301875" algn="l"/>
                <a:tab pos="2954020" algn="l"/>
                <a:tab pos="3935095" algn="l"/>
                <a:tab pos="4505325" algn="l"/>
                <a:tab pos="5147945" algn="l"/>
                <a:tab pos="6259830" algn="l"/>
              </a:tabLst>
            </a:pP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LEA-</a:t>
            </a:r>
            <a:r>
              <a:rPr sz="1200" dirty="0">
                <a:latin typeface="Times New Roman"/>
                <a:cs typeface="Times New Roman"/>
              </a:rPr>
              <a:t>SIoT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(2023), available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presents 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details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tailored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constrained embedded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Although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LEA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similar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goals,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focuses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due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complexity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requirements.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Additionally,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we </a:t>
            </a:r>
            <a:r>
              <a:rPr sz="1200" dirty="0">
                <a:latin typeface="Times New Roman"/>
                <a:cs typeface="Times New Roman"/>
              </a:rPr>
              <a:t>integrate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SPI/UART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aggressive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strategies, which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were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not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included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in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LEA-</a:t>
            </a:r>
            <a:r>
              <a:rPr sz="1200" spc="-20" dirty="0">
                <a:latin typeface="Times New Roman"/>
                <a:cs typeface="Times New Roman"/>
              </a:rPr>
              <a:t>SIoT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design. 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https://www.researchgate.net/publication/339022860_LEASIoT_Hardware_Architecture_of_Lig</a:t>
            </a:r>
            <a:r>
              <a:rPr sz="1200" spc="-10" dirty="0">
                <a:solidFill>
                  <a:srgbClr val="0462C1"/>
                </a:solidFill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htweight_Encryption_Algorithm_for_Secure_IoT_on_FPGA_Platform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 startAt="16"/>
            </a:pPr>
            <a:endParaRPr sz="1200">
              <a:latin typeface="Times New Roman"/>
              <a:cs typeface="Times New Roman"/>
            </a:endParaRPr>
          </a:p>
          <a:p>
            <a:pPr marL="722630" marR="5080" indent="-229235" algn="just">
              <a:lnSpc>
                <a:spcPct val="143700"/>
              </a:lnSpc>
              <a:buAutoNum type="arabicPeriod" startAt="16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Thakor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(2020)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reviewed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 </a:t>
            </a:r>
            <a:r>
              <a:rPr sz="1200" dirty="0">
                <a:latin typeface="Times New Roman"/>
                <a:cs typeface="Times New Roman"/>
              </a:rPr>
              <a:t>Cryptography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IoT: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State-of-the-</a:t>
            </a:r>
            <a:r>
              <a:rPr sz="1200" dirty="0">
                <a:latin typeface="Times New Roman"/>
                <a:cs typeface="Times New Roman"/>
              </a:rPr>
              <a:t>Art,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arXiv.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range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ciphers,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profiles,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While </a:t>
            </a:r>
            <a:r>
              <a:rPr sz="1200" dirty="0">
                <a:latin typeface="Times New Roman"/>
                <a:cs typeface="Times New Roman"/>
              </a:rPr>
              <a:t>offering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excellent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theoretical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implementation-</a:t>
            </a:r>
            <a:r>
              <a:rPr sz="1200" dirty="0">
                <a:latin typeface="Times New Roman"/>
                <a:cs typeface="Times New Roman"/>
              </a:rPr>
              <a:t>specific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insights.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work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forward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verified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throughput.</a:t>
            </a:r>
            <a:endParaRPr sz="1200">
              <a:latin typeface="Times New Roman"/>
              <a:cs typeface="Times New Roman"/>
            </a:endParaRPr>
          </a:p>
          <a:p>
            <a:pPr marL="73787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https://arxiv.org/abs/2006.13813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6350" indent="-229235" algn="just">
              <a:lnSpc>
                <a:spcPct val="143700"/>
              </a:lnSpc>
              <a:spcBef>
                <a:spcPts val="5"/>
              </a:spcBef>
              <a:buAutoNum type="arabicPeriod" startAt="18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Usman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(2017),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arXiv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SIT: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Secure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introduced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8-bit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microcontroller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platform.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domain.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contrast,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standardized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cipher—PRESENT—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power- </a:t>
            </a:r>
            <a:r>
              <a:rPr sz="1200" dirty="0">
                <a:latin typeface="Times New Roman"/>
                <a:cs typeface="Times New Roman"/>
              </a:rPr>
              <a:t>optimized</a:t>
            </a:r>
            <a:r>
              <a:rPr sz="1200" spc="229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2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2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suitable</a:t>
            </a:r>
            <a:r>
              <a:rPr sz="1200" spc="2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29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direct</a:t>
            </a:r>
            <a:r>
              <a:rPr sz="1200" spc="2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deployment</a:t>
            </a:r>
            <a:r>
              <a:rPr sz="1200" spc="2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systems. 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https://arxiv.org/abs/1704.08688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Font typeface="Times New Roman"/>
              <a:buAutoNum type="arabicPeriod" startAt="18"/>
            </a:pPr>
            <a:endParaRPr sz="1200">
              <a:latin typeface="Times New Roman"/>
              <a:cs typeface="Times New Roman"/>
            </a:endParaRPr>
          </a:p>
          <a:p>
            <a:pPr marL="722630" marR="6985" indent="-229235" algn="just">
              <a:lnSpc>
                <a:spcPct val="143700"/>
              </a:lnSpc>
              <a:buAutoNum type="arabicPeriod" startAt="18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Feizi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(2015)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Bit-</a:t>
            </a:r>
            <a:r>
              <a:rPr sz="1200" dirty="0">
                <a:latin typeface="Times New Roman"/>
                <a:cs typeface="Times New Roman"/>
              </a:rPr>
              <a:t>Slice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RECTANGLE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at </a:t>
            </a:r>
            <a:r>
              <a:rPr sz="1200" dirty="0">
                <a:latin typeface="Times New Roman"/>
                <a:cs typeface="Times New Roman"/>
              </a:rPr>
              <a:t>ICCKE,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emphasized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bit-level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parallelism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speed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ciphers.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adopt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similar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philosophy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further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gating,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introduce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peripheral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interfacing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seamless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integration.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\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[IEEE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Conference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ICCKE Proceedings]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 startAt="18"/>
            </a:pPr>
            <a:endParaRPr sz="1200">
              <a:latin typeface="Times New Roman"/>
              <a:cs typeface="Times New Roman"/>
            </a:endParaRPr>
          </a:p>
          <a:p>
            <a:pPr marL="722630" marR="7620" indent="-229235" algn="just">
              <a:lnSpc>
                <a:spcPct val="143400"/>
              </a:lnSpc>
              <a:buAutoNum type="arabicPeriod" startAt="18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Lastly,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Wikipedia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page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comprehensive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cipher’s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structure,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substitution-</a:t>
            </a:r>
            <a:r>
              <a:rPr sz="1200" dirty="0">
                <a:latin typeface="Times New Roman"/>
                <a:cs typeface="Times New Roman"/>
              </a:rPr>
              <a:t>permutation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64-bit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80-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128-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support.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theoretical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foundation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upon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9" name="object 9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Dept.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ECE,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3" name="object 3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6" name="object 6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96" y="206756"/>
            <a:ext cx="6708775" cy="954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 marL="722630" marR="8255" algn="just">
              <a:lnSpc>
                <a:spcPct val="145000"/>
              </a:lnSpc>
              <a:spcBef>
                <a:spcPts val="745"/>
              </a:spcBef>
            </a:pP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world,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FPGA-based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 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practical enhancements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https://en.wikipedia.org/wiki/PRESENT_%28cipher%29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40"/>
              </a:spcBef>
            </a:pPr>
            <a:r>
              <a:rPr sz="1400" b="1" dirty="0">
                <a:latin typeface="Times New Roman"/>
                <a:cs typeface="Times New Roman"/>
              </a:rPr>
              <a:t>3.2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Scope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marL="12700" marR="9525" algn="just">
              <a:lnSpc>
                <a:spcPct val="144000"/>
              </a:lnSpc>
              <a:spcBef>
                <a:spcPts val="675"/>
              </a:spcBef>
            </a:pP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scope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design, implement,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evaluate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low-power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cryptographic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(IoT)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IoT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 </a:t>
            </a:r>
            <a:r>
              <a:rPr sz="1200" spc="-10" dirty="0">
                <a:latin typeface="Times New Roman"/>
                <a:cs typeface="Times New Roman"/>
              </a:rPr>
              <a:t>resource-</a:t>
            </a:r>
            <a:r>
              <a:rPr sz="1200" dirty="0">
                <a:latin typeface="Times New Roman"/>
                <a:cs typeface="Times New Roman"/>
              </a:rPr>
              <a:t>constrained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memory,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capability,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traditional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energy-</a:t>
            </a:r>
            <a:r>
              <a:rPr sz="1200" dirty="0">
                <a:latin typeface="Times New Roman"/>
                <a:cs typeface="Times New Roman"/>
              </a:rPr>
              <a:t>hungry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widespread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deployment.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addresses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gap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minimal-</a:t>
            </a:r>
            <a:r>
              <a:rPr sz="1200" dirty="0">
                <a:latin typeface="Times New Roman"/>
                <a:cs typeface="Times New Roman"/>
              </a:rPr>
              <a:t>area,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energy-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implemented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SPI.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functional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goals:</a:t>
            </a:r>
            <a:endParaRPr sz="1200">
              <a:latin typeface="Times New Roman"/>
              <a:cs typeface="Times New Roman"/>
            </a:endParaRPr>
          </a:p>
          <a:p>
            <a:pPr marL="469265" marR="12065" indent="-228600">
              <a:lnSpc>
                <a:spcPct val="143500"/>
              </a:lnSpc>
              <a:spcBef>
                <a:spcPts val="69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 using 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 cipher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minimal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(e.g.,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&lt;2000 </a:t>
            </a:r>
            <a:r>
              <a:rPr sz="1200" spc="-10" dirty="0">
                <a:latin typeface="Times New Roman"/>
                <a:cs typeface="Times New Roman"/>
              </a:rPr>
              <a:t>LUTs)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FPGAs.</a:t>
            </a:r>
            <a:endParaRPr sz="1200">
              <a:latin typeface="Times New Roman"/>
              <a:cs typeface="Times New Roman"/>
            </a:endParaRPr>
          </a:p>
          <a:p>
            <a:pPr marL="469265" marR="12700" indent="-22860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Consumption: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RTL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dissipation.</a:t>
            </a:r>
            <a:endParaRPr sz="1200">
              <a:latin typeface="Times New Roman"/>
              <a:cs typeface="Times New Roman"/>
            </a:endParaRPr>
          </a:p>
          <a:p>
            <a:pPr marL="469265" marR="16510" indent="-228600">
              <a:lnSpc>
                <a:spcPct val="1435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Compatibility: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(UART/SPI)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integration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exchange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protocols.</a:t>
            </a:r>
            <a:endParaRPr sz="1200">
              <a:latin typeface="Times New Roman"/>
              <a:cs typeface="Times New Roman"/>
            </a:endParaRPr>
          </a:p>
          <a:p>
            <a:pPr marL="469265" marR="19685" indent="-228600">
              <a:lnSpc>
                <a:spcPct val="143300"/>
              </a:lnSpc>
              <a:buSzPct val="91666"/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Realization: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synthesized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 platform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Verilog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HDL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Xilinx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tool.</a:t>
            </a:r>
            <a:endParaRPr sz="1200">
              <a:latin typeface="Times New Roman"/>
              <a:cs typeface="Times New Roman"/>
            </a:endParaRPr>
          </a:p>
          <a:p>
            <a:pPr marL="265430" algn="just">
              <a:lnSpc>
                <a:spcPct val="100000"/>
              </a:lnSpc>
              <a:spcBef>
                <a:spcPts val="1265"/>
              </a:spcBef>
            </a:pPr>
            <a:r>
              <a:rPr sz="1400" b="1" dirty="0">
                <a:latin typeface="Times New Roman"/>
                <a:cs typeface="Times New Roman"/>
              </a:rPr>
              <a:t>3.3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Objectives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Project</a:t>
            </a:r>
            <a:endParaRPr sz="1400">
              <a:latin typeface="Times New Roman"/>
              <a:cs typeface="Times New Roman"/>
            </a:endParaRPr>
          </a:p>
          <a:p>
            <a:pPr marL="698500" marR="13335" indent="-229235" algn="just">
              <a:lnSpc>
                <a:spcPct val="144200"/>
              </a:lnSpc>
              <a:spcBef>
                <a:spcPts val="670"/>
              </a:spcBef>
              <a:buAutoNum type="arabicPeriod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suitable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balances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efficiency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environments.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chosen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its </a:t>
            </a:r>
            <a:r>
              <a:rPr sz="1200" spc="-10" dirty="0">
                <a:latin typeface="Times New Roman"/>
                <a:cs typeface="Times New Roman"/>
              </a:rPr>
              <a:t>suitability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hardware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minimal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-10" dirty="0">
                <a:latin typeface="Times New Roman"/>
                <a:cs typeface="Times New Roman"/>
              </a:rPr>
              <a:t> requirements.</a:t>
            </a:r>
            <a:endParaRPr sz="1200">
              <a:latin typeface="Times New Roman"/>
              <a:cs typeface="Times New Roman"/>
            </a:endParaRPr>
          </a:p>
          <a:p>
            <a:pPr marL="698500" marR="11430" indent="-229235" algn="just">
              <a:lnSpc>
                <a:spcPct val="143300"/>
              </a:lnSpc>
              <a:spcBef>
                <a:spcPts val="5"/>
              </a:spcBef>
              <a:buAutoNum type="arabicPeriod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Verilog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HDL,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focusing</a:t>
            </a:r>
            <a:r>
              <a:rPr sz="1200" spc="-25" dirty="0">
                <a:latin typeface="Times New Roman"/>
                <a:cs typeface="Times New Roman"/>
              </a:rPr>
              <a:t> on </a:t>
            </a:r>
            <a:r>
              <a:rPr sz="1200" dirty="0">
                <a:latin typeface="Times New Roman"/>
                <a:cs typeface="Times New Roman"/>
              </a:rPr>
              <a:t>optimizing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power.</a:t>
            </a:r>
            <a:endParaRPr sz="1200">
              <a:latin typeface="Times New Roman"/>
              <a:cs typeface="Times New Roman"/>
            </a:endParaRPr>
          </a:p>
          <a:p>
            <a:pPr marL="698500" marR="5080" indent="-229235" algn="just">
              <a:lnSpc>
                <a:spcPts val="2090"/>
              </a:lnSpc>
              <a:spcBef>
                <a:spcPts val="150"/>
              </a:spcBef>
              <a:buAutoNum type="arabicPeriod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incorporate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power-</a:t>
            </a:r>
            <a:r>
              <a:rPr sz="1200" dirty="0">
                <a:latin typeface="Times New Roman"/>
                <a:cs typeface="Times New Roman"/>
              </a:rPr>
              <a:t>saving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mechanisms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consumption,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battery-</a:t>
            </a:r>
            <a:r>
              <a:rPr sz="1200" dirty="0">
                <a:latin typeface="Times New Roman"/>
                <a:cs typeface="Times New Roman"/>
              </a:rPr>
              <a:t>operated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nodes.</a:t>
            </a:r>
            <a:endParaRPr sz="1200">
              <a:latin typeface="Times New Roman"/>
              <a:cs typeface="Times New Roman"/>
            </a:endParaRPr>
          </a:p>
          <a:p>
            <a:pPr marL="697865" indent="-228600" algn="just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697865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 as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allow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 </a:t>
            </a:r>
            <a:r>
              <a:rPr sz="1200" spc="-25" dirty="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6985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larger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receive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698500" marR="15240" indent="-229235" algn="just">
              <a:lnSpc>
                <a:spcPts val="2090"/>
              </a:lnSpc>
              <a:spcBef>
                <a:spcPts val="150"/>
              </a:spcBef>
              <a:buAutoNum type="arabicPeriod" startAt="5"/>
              <a:tabLst>
                <a:tab pos="69850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synthesize,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Xilinx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Vivado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equivalent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of: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450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consumption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Logic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(LUTs,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Flip-Flops)</a:t>
            </a:r>
            <a:endParaRPr sz="1200">
              <a:latin typeface="Times New Roman"/>
              <a:cs typeface="Times New Roman"/>
            </a:endParaRPr>
          </a:p>
          <a:p>
            <a:pPr marL="1155700" lvl="1" indent="-228600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1155700" algn="l"/>
              </a:tabLst>
            </a:pPr>
            <a:r>
              <a:rPr sz="1200" dirty="0">
                <a:latin typeface="Times New Roman"/>
                <a:cs typeface="Times New Roman"/>
              </a:rPr>
              <a:t>Throughput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latency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200660"/>
            <a:ext cx="30340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CRYPTO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IOT </a:t>
            </a:r>
            <a:r>
              <a:rPr sz="1000" spc="-10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6617" y="500062"/>
            <a:ext cx="6357620" cy="29209"/>
            <a:chOff x="876617" y="500062"/>
            <a:chExt cx="6357620" cy="29209"/>
          </a:xfrm>
        </p:grpSpPr>
        <p:sp>
          <p:nvSpPr>
            <p:cNvPr id="4" name="object 4"/>
            <p:cNvSpPr/>
            <p:nvPr/>
          </p:nvSpPr>
          <p:spPr>
            <a:xfrm>
              <a:off x="881380" y="518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1380" y="518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270" y="504825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270" y="504825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9" name="object 9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3196" y="676402"/>
            <a:ext cx="2491105" cy="726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50" dirty="0">
                <a:latin typeface="Times New Roman"/>
                <a:cs typeface="Times New Roman"/>
              </a:rPr>
              <a:t> 4</a:t>
            </a:r>
            <a:endParaRPr sz="1600">
              <a:latin typeface="Times New Roman"/>
              <a:cs typeface="Times New Roman"/>
            </a:endParaRPr>
          </a:p>
          <a:p>
            <a:pPr marL="451484">
              <a:lnSpc>
                <a:spcPct val="100000"/>
              </a:lnSpc>
              <a:spcBef>
                <a:spcPts val="1435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BLOCK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1622" y="9429699"/>
            <a:ext cx="51600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dirty="0">
                <a:latin typeface="Times New Roman"/>
                <a:cs typeface="Times New Roman"/>
              </a:rPr>
              <a:t>Figure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4.1: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Low</a:t>
            </a:r>
            <a:r>
              <a:rPr sz="1400" i="1" spc="-7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power</a:t>
            </a:r>
            <a:r>
              <a:rPr sz="1400" i="1" spc="-2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crypto</a:t>
            </a:r>
            <a:r>
              <a:rPr sz="1400" i="1" spc="-3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chip</a:t>
            </a:r>
            <a:r>
              <a:rPr sz="1400" i="1" spc="-30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for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IOT</a:t>
            </a:r>
            <a:r>
              <a:rPr sz="1400" i="1" spc="-1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applications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i="1" dirty="0">
                <a:latin typeface="Times New Roman"/>
                <a:cs typeface="Times New Roman"/>
              </a:rPr>
              <a:t>Block</a:t>
            </a:r>
            <a:r>
              <a:rPr sz="1400" i="1" spc="-25" dirty="0">
                <a:latin typeface="Times New Roman"/>
                <a:cs typeface="Times New Roman"/>
              </a:rPr>
              <a:t> </a:t>
            </a:r>
            <a:r>
              <a:rPr sz="1400" i="1" spc="-10" dirty="0">
                <a:latin typeface="Times New Roman"/>
                <a:cs typeface="Times New Roman"/>
              </a:rPr>
              <a:t>Diagram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843" y="2582029"/>
            <a:ext cx="6523632" cy="6471443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Dept.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ECE,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206756"/>
            <a:ext cx="2832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4" name="object 4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196" y="938530"/>
            <a:ext cx="6700520" cy="8477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Block</a:t>
            </a:r>
            <a:r>
              <a:rPr sz="1400" b="1" spc="-6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Diagram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Explanation:</a:t>
            </a:r>
            <a:endParaRPr sz="1400" dirty="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167640" algn="l"/>
              </a:tabLst>
            </a:pPr>
            <a:r>
              <a:rPr sz="1200" b="1" dirty="0">
                <a:latin typeface="Times New Roman"/>
                <a:cs typeface="Times New Roman"/>
              </a:rPr>
              <a:t>Input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Interface</a:t>
            </a:r>
            <a:endParaRPr sz="1200" dirty="0">
              <a:latin typeface="Times New Roman"/>
              <a:cs typeface="Times New Roman"/>
            </a:endParaRPr>
          </a:p>
          <a:p>
            <a:pPr marL="12700" marR="1920239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Function: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Accepts </a:t>
            </a:r>
            <a:r>
              <a:rPr sz="1200" spc="-10" dirty="0">
                <a:latin typeface="Times New Roman"/>
                <a:cs typeface="Times New Roman"/>
              </a:rPr>
              <a:t>incoming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modules. </a:t>
            </a:r>
            <a:r>
              <a:rPr sz="1200" dirty="0">
                <a:latin typeface="Times New Roman"/>
                <a:cs typeface="Times New Roman"/>
              </a:rPr>
              <a:t>Purpose: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encrypted/decrypted.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64465" indent="-151765">
              <a:lnSpc>
                <a:spcPct val="100000"/>
              </a:lnSpc>
              <a:buAutoNum type="arabicPeriod" startAt="2"/>
              <a:tabLst>
                <a:tab pos="164465" algn="l"/>
              </a:tabLst>
            </a:pPr>
            <a:r>
              <a:rPr sz="1200" b="1" dirty="0">
                <a:latin typeface="Times New Roman"/>
                <a:cs typeface="Times New Roman"/>
              </a:rPr>
              <a:t>Key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Management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Unit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Function: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(generation,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distribution).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Storage: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keys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stored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protected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 </a:t>
            </a:r>
            <a:r>
              <a:rPr sz="1200" spc="-10" dirty="0">
                <a:latin typeface="Times New Roman"/>
                <a:cs typeface="Times New Roman"/>
              </a:rPr>
              <a:t>attacks.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Connection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syncs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authentication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10" dirty="0">
                <a:latin typeface="Times New Roman"/>
                <a:cs typeface="Times New Roman"/>
              </a:rPr>
              <a:t> management.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buAutoNum type="arabicPeriod" startAt="3"/>
              <a:tabLst>
                <a:tab pos="167640" algn="l"/>
              </a:tabLst>
            </a:pPr>
            <a:r>
              <a:rPr sz="1200" b="1" dirty="0">
                <a:latin typeface="Times New Roman"/>
                <a:cs typeface="Times New Roman"/>
              </a:rPr>
              <a:t>Crypto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Engine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(Encryption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/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Decryption)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Function: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decryption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operations.</a:t>
            </a:r>
            <a:endParaRPr sz="1200" dirty="0">
              <a:latin typeface="Times New Roman"/>
              <a:cs typeface="Times New Roman"/>
            </a:endParaRPr>
          </a:p>
          <a:p>
            <a:pPr marL="12700" marR="1004569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Input: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Unit.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Output: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decrypted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forwarded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processing.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buAutoNum type="arabicPeriod" startAt="4"/>
              <a:tabLst>
                <a:tab pos="16764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Power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Control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Unit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(Clock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Gating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/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Power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Gating)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Function: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Turns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idle</a:t>
            </a:r>
            <a:r>
              <a:rPr sz="1200" spc="-10" dirty="0">
                <a:latin typeface="Times New Roman"/>
                <a:cs typeface="Times New Roman"/>
              </a:rPr>
              <a:t> modules.</a:t>
            </a:r>
            <a:endParaRPr sz="1200" dirty="0">
              <a:latin typeface="Times New Roman"/>
              <a:cs typeface="Times New Roman"/>
            </a:endParaRPr>
          </a:p>
          <a:p>
            <a:pPr marL="12700" marR="2277745" indent="39370">
              <a:lnSpc>
                <a:spcPct val="143300"/>
              </a:lnSpc>
              <a:spcBef>
                <a:spcPts val="25"/>
              </a:spcBef>
            </a:pP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Gating: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Completely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shuts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unused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save</a:t>
            </a:r>
            <a:r>
              <a:rPr sz="1200" spc="-10" dirty="0">
                <a:latin typeface="Times New Roman"/>
                <a:cs typeface="Times New Roman"/>
              </a:rPr>
              <a:t> power. </a:t>
            </a:r>
            <a:r>
              <a:rPr sz="1200" dirty="0">
                <a:latin typeface="Times New Roman"/>
                <a:cs typeface="Times New Roman"/>
              </a:rPr>
              <a:t>Also: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encrypted/decrypted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required.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Significance: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 block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essential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10" dirty="0">
                <a:latin typeface="Times New Roman"/>
                <a:cs typeface="Times New Roman"/>
              </a:rPr>
              <a:t> *low-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consumption*,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IoT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167640" algn="l"/>
              </a:tabLst>
            </a:pPr>
            <a:r>
              <a:rPr sz="1200" b="1" dirty="0">
                <a:latin typeface="Times New Roman"/>
                <a:cs typeface="Times New Roman"/>
              </a:rPr>
              <a:t>Output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Interface</a:t>
            </a:r>
            <a:endParaRPr sz="1200" dirty="0">
              <a:latin typeface="Times New Roman"/>
              <a:cs typeface="Times New Roman"/>
            </a:endParaRPr>
          </a:p>
          <a:p>
            <a:pPr marL="12700" marR="5715">
              <a:lnSpc>
                <a:spcPts val="206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Function: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(encrypted/decrypted)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outside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world—either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transmitted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stored.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Times New Roman"/>
                <a:cs typeface="Times New Roman"/>
              </a:rPr>
              <a:t>Purpose: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stage 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flow.</a:t>
            </a: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67640" indent="-154940">
              <a:lnSpc>
                <a:spcPct val="100000"/>
              </a:lnSpc>
              <a:buAutoNum type="arabicPeriod" startAt="6"/>
              <a:tabLst>
                <a:tab pos="167640" algn="l"/>
              </a:tabLst>
            </a:pPr>
            <a:r>
              <a:rPr sz="1200" b="1" dirty="0">
                <a:latin typeface="Times New Roman"/>
                <a:cs typeface="Times New Roman"/>
              </a:rPr>
              <a:t>IoT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Host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Function: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Represents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external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microcontroller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supports.</a:t>
            </a:r>
            <a:endParaRPr sz="1200" dirty="0">
              <a:latin typeface="Times New Roman"/>
              <a:cs typeface="Times New Roman"/>
            </a:endParaRPr>
          </a:p>
          <a:p>
            <a:pPr marL="18415" marR="5080" indent="-6350">
              <a:lnSpc>
                <a:spcPts val="2090"/>
              </a:lnSpc>
              <a:spcBef>
                <a:spcPts val="75"/>
              </a:spcBef>
            </a:pPr>
            <a:r>
              <a:rPr sz="1200" dirty="0">
                <a:latin typeface="Times New Roman"/>
                <a:cs typeface="Times New Roman"/>
              </a:rPr>
              <a:t>Role: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handles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higher-level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network </a:t>
            </a:r>
            <a:r>
              <a:rPr sz="1200" dirty="0">
                <a:latin typeface="Times New Roman"/>
                <a:cs typeface="Times New Roman"/>
              </a:rPr>
              <a:t>protocols,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user </a:t>
            </a:r>
            <a:r>
              <a:rPr sz="1200" spc="-10" dirty="0">
                <a:latin typeface="Times New Roman"/>
                <a:cs typeface="Times New Roman"/>
              </a:rPr>
              <a:t>interface,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etc.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200660"/>
            <a:ext cx="30340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CRYPTO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IOT </a:t>
            </a:r>
            <a:r>
              <a:rPr sz="1000" spc="-10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6617" y="500062"/>
            <a:ext cx="6357620" cy="29209"/>
            <a:chOff x="876617" y="500062"/>
            <a:chExt cx="6357620" cy="29209"/>
          </a:xfrm>
        </p:grpSpPr>
        <p:sp>
          <p:nvSpPr>
            <p:cNvPr id="4" name="object 4"/>
            <p:cNvSpPr/>
            <p:nvPr/>
          </p:nvSpPr>
          <p:spPr>
            <a:xfrm>
              <a:off x="881380" y="518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1380" y="518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270" y="504825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270" y="504825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9" name="object 9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3196" y="579792"/>
            <a:ext cx="6704965" cy="53905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8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1800">
              <a:latin typeface="Times New Roman"/>
              <a:cs typeface="Times New Roman"/>
            </a:endParaRPr>
          </a:p>
          <a:p>
            <a:pPr marL="280670" lvl="1" indent="-267970" algn="just">
              <a:lnSpc>
                <a:spcPct val="100000"/>
              </a:lnSpc>
              <a:buAutoNum type="arabicPeriod"/>
              <a:tabLst>
                <a:tab pos="280670" algn="l"/>
              </a:tabLst>
            </a:pPr>
            <a:r>
              <a:rPr sz="1400" b="1" dirty="0">
                <a:latin typeface="Times New Roman"/>
                <a:cs typeface="Times New Roman"/>
              </a:rPr>
              <a:t>Hardware</a:t>
            </a:r>
            <a:r>
              <a:rPr sz="1400" b="1" spc="-6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469265" marR="9525" lvl="2" indent="-228600" algn="just">
              <a:lnSpc>
                <a:spcPct val="1442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Board: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board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integrating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UART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allows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</a:t>
            </a:r>
            <a:r>
              <a:rPr sz="1200" spc="-10" dirty="0">
                <a:latin typeface="Times New Roman"/>
                <a:cs typeface="Times New Roman"/>
              </a:rPr>
              <a:t> cryptographic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469265" marR="7620" lvl="2" indent="-228600" algn="just">
              <a:lnSpc>
                <a:spcPct val="143300"/>
              </a:lnSpc>
              <a:buAutoNum type="arabicPeriod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UART/SPI</a:t>
            </a:r>
            <a:r>
              <a:rPr sz="1200" spc="-10" dirty="0">
                <a:latin typeface="Times New Roman"/>
                <a:cs typeface="Times New Roman"/>
              </a:rPr>
              <a:t> Interface: </a:t>
            </a:r>
            <a:r>
              <a:rPr sz="1200" dirty="0">
                <a:latin typeface="Times New Roman"/>
                <a:cs typeface="Times New Roman"/>
              </a:rPr>
              <a:t>Required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establish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microcontroller, </a:t>
            </a:r>
            <a:r>
              <a:rPr sz="1200" dirty="0">
                <a:latin typeface="Times New Roman"/>
                <a:cs typeface="Times New Roman"/>
              </a:rPr>
              <a:t>enabling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transmission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 marL="469900" lvl="2" indent="-228600" algn="just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Supply: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voltage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board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operation.</a:t>
            </a:r>
            <a:endParaRPr sz="1200">
              <a:latin typeface="Times New Roman"/>
              <a:cs typeface="Times New Roman"/>
            </a:endParaRPr>
          </a:p>
          <a:p>
            <a:pPr marL="280035" lvl="1" indent="-267335" algn="just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280035" algn="l"/>
              </a:tabLst>
            </a:pPr>
            <a:r>
              <a:rPr sz="1400" b="1" dirty="0">
                <a:latin typeface="Times New Roman"/>
                <a:cs typeface="Times New Roman"/>
              </a:rPr>
              <a:t>Software</a:t>
            </a:r>
            <a:r>
              <a:rPr sz="1400" b="1" spc="-7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marL="469265" marR="5080" lvl="2" indent="-228600" algn="just">
              <a:lnSpc>
                <a:spcPct val="144200"/>
              </a:lnSpc>
              <a:spcBef>
                <a:spcPts val="670"/>
              </a:spcBef>
              <a:buAutoNum type="arabicPeriod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Xilinx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Vivado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Suite: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Verilog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code, </a:t>
            </a:r>
            <a:r>
              <a:rPr sz="1200" dirty="0">
                <a:latin typeface="Times New Roman"/>
                <a:cs typeface="Times New Roman"/>
              </a:rPr>
              <a:t>synthesizing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FPGA,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generating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bit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stream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file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configuration.</a:t>
            </a:r>
            <a:endParaRPr sz="1200">
              <a:latin typeface="Times New Roman"/>
              <a:cs typeface="Times New Roman"/>
            </a:endParaRPr>
          </a:p>
          <a:p>
            <a:pPr marL="469265" marR="10795" lvl="2" indent="-228600" algn="just">
              <a:lnSpc>
                <a:spcPct val="143300"/>
              </a:lnSpc>
              <a:buAutoNum type="arabicPeriod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Xilinx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ISim: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Simulation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verify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functionality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-10" dirty="0">
                <a:latin typeface="Times New Roman"/>
                <a:cs typeface="Times New Roman"/>
              </a:rPr>
              <a:t> encryption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before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implementation.</a:t>
            </a:r>
            <a:endParaRPr sz="1200">
              <a:latin typeface="Times New Roman"/>
              <a:cs typeface="Times New Roman"/>
            </a:endParaRPr>
          </a:p>
          <a:p>
            <a:pPr marL="469265" marR="6350" lvl="2" indent="-228600" algn="just">
              <a:lnSpc>
                <a:spcPct val="143500"/>
              </a:lnSpc>
              <a:spcBef>
                <a:spcPts val="20"/>
              </a:spcBef>
              <a:buAutoNum type="arabicPeriod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Serial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Terminal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Software: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decrypted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UART/SPI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testing,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 </a:t>
            </a:r>
            <a:r>
              <a:rPr sz="1200" spc="-10" dirty="0">
                <a:latin typeface="Times New Roman"/>
                <a:cs typeface="Times New Roman"/>
              </a:rPr>
              <a:t>core.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Dept.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ECE,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3" name="object 3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6" name="object 6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96" y="206756"/>
            <a:ext cx="6709409" cy="957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  <a:spcBef>
                <a:spcPts val="88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RESULTS</a:t>
            </a:r>
            <a:endParaRPr sz="1800">
              <a:latin typeface="Times New Roman"/>
              <a:cs typeface="Times New Roman"/>
            </a:endParaRPr>
          </a:p>
          <a:p>
            <a:pPr marL="12700" marR="13970" algn="just">
              <a:lnSpc>
                <a:spcPct val="144000"/>
              </a:lnSpc>
              <a:spcBef>
                <a:spcPts val="85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chip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successfully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board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using Verilog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HDL.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chosen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 architecture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suitability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constrained </a:t>
            </a:r>
            <a:r>
              <a:rPr sz="1200" dirty="0">
                <a:latin typeface="Times New Roman"/>
                <a:cs typeface="Times New Roman"/>
              </a:rPr>
              <a:t>environments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incorporated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reduce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consumption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maintaining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capability.</a:t>
            </a:r>
            <a:endParaRPr sz="1200">
              <a:latin typeface="Times New Roman"/>
              <a:cs typeface="Times New Roman"/>
            </a:endParaRPr>
          </a:p>
          <a:p>
            <a:pPr marL="167640" indent="-154940" algn="just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167640" algn="l"/>
              </a:tabLst>
            </a:pPr>
            <a:r>
              <a:rPr sz="1200" spc="-10" dirty="0">
                <a:latin typeface="Times New Roman"/>
                <a:cs typeface="Times New Roman"/>
              </a:rPr>
              <a:t>Functional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Verification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200"/>
              </a:lnSpc>
              <a:spcBef>
                <a:spcPts val="585"/>
              </a:spcBef>
            </a:pPr>
            <a:r>
              <a:rPr sz="1200" spc="-10" dirty="0">
                <a:latin typeface="Times New Roman"/>
                <a:cs typeface="Times New Roman"/>
              </a:rPr>
              <a:t>Simulation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 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Xilinx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ISim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correctness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bench </a:t>
            </a:r>
            <a:r>
              <a:rPr sz="1200" dirty="0">
                <a:latin typeface="Times New Roman"/>
                <a:cs typeface="Times New Roman"/>
              </a:rPr>
              <a:t>included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plaintext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combinations,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output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passed all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cases,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confirming </a:t>
            </a:r>
            <a:r>
              <a:rPr sz="1200" spc="-10" dirty="0">
                <a:latin typeface="Times New Roman"/>
                <a:cs typeface="Times New Roman"/>
              </a:rPr>
              <a:t>functional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accuracy.</a:t>
            </a:r>
            <a:endParaRPr sz="1200">
              <a:latin typeface="Times New Roman"/>
              <a:cs typeface="Times New Roman"/>
            </a:endParaRPr>
          </a:p>
          <a:p>
            <a:pPr marL="167640" indent="-154940" algn="just">
              <a:lnSpc>
                <a:spcPct val="100000"/>
              </a:lnSpc>
              <a:spcBef>
                <a:spcPts val="1230"/>
              </a:spcBef>
              <a:buAutoNum type="arabicPeriod" startAt="2"/>
              <a:tabLst>
                <a:tab pos="167640" algn="l"/>
              </a:tabLst>
            </a:pPr>
            <a:r>
              <a:rPr sz="1200" spc="-10" dirty="0">
                <a:latin typeface="Times New Roman"/>
                <a:cs typeface="Times New Roman"/>
              </a:rPr>
              <a:t>Synthesis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Utilization</a:t>
            </a:r>
            <a:endParaRPr sz="12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43300"/>
              </a:lnSpc>
              <a:spcBef>
                <a:spcPts val="6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synthesized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Xilinx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Vivado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targeting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mid-range.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 </a:t>
            </a:r>
            <a:r>
              <a:rPr sz="1200" dirty="0">
                <a:latin typeface="Times New Roman"/>
                <a:cs typeface="Times New Roman"/>
              </a:rPr>
              <a:t>utilization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summarized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124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LUTs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~1,800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~13,000</a:t>
            </a:r>
            <a:r>
              <a:rPr sz="1200" spc="-10" dirty="0">
                <a:latin typeface="Times New Roman"/>
                <a:cs typeface="Times New Roman"/>
              </a:rPr>
              <a:t> available)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spc="-10" dirty="0">
                <a:latin typeface="Times New Roman"/>
                <a:cs typeface="Times New Roman"/>
              </a:rPr>
              <a:t>Flip-</a:t>
            </a:r>
            <a:r>
              <a:rPr sz="1200" dirty="0">
                <a:latin typeface="Times New Roman"/>
                <a:cs typeface="Times New Roman"/>
              </a:rPr>
              <a:t>Flops: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~1,100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Slices: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~950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BRAM: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memory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blocks</a:t>
            </a:r>
            <a:r>
              <a:rPr sz="1200" spc="-20" dirty="0">
                <a:latin typeface="Times New Roman"/>
                <a:cs typeface="Times New Roman"/>
              </a:rPr>
              <a:t> used)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Frequency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(Max):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MHz</a:t>
            </a:r>
            <a:endParaRPr sz="1200">
              <a:latin typeface="Times New Roman"/>
              <a:cs typeface="Times New Roman"/>
            </a:endParaRPr>
          </a:p>
          <a:p>
            <a:pPr marL="12700" marR="15240">
              <a:lnSpc>
                <a:spcPct val="1433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14%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utilized, </a:t>
            </a:r>
            <a:r>
              <a:rPr sz="1200" dirty="0">
                <a:latin typeface="Times New Roman"/>
                <a:cs typeface="Times New Roman"/>
              </a:rPr>
              <a:t>leaving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ample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logic.</a:t>
            </a:r>
            <a:endParaRPr sz="1200">
              <a:latin typeface="Times New Roman"/>
              <a:cs typeface="Times New Roman"/>
            </a:endParaRPr>
          </a:p>
          <a:p>
            <a:pPr marL="167640" indent="-154940" algn="just">
              <a:lnSpc>
                <a:spcPct val="100000"/>
              </a:lnSpc>
              <a:spcBef>
                <a:spcPts val="1225"/>
              </a:spcBef>
              <a:buAutoNum type="arabicPeriod" startAt="3"/>
              <a:tabLst>
                <a:tab pos="167640" algn="l"/>
              </a:tabLst>
            </a:pP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Consumption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12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Vivado’s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Estimator: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5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Power: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~6.5mW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Power: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~2.8mW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Total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~9.3mW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45000"/>
              </a:lnSpc>
              <a:spcBef>
                <a:spcPts val="575"/>
              </a:spcBef>
            </a:pP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confirm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10mW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battery-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IoT </a:t>
            </a:r>
            <a:r>
              <a:rPr sz="1200" spc="-10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167640" indent="-154940" algn="just">
              <a:lnSpc>
                <a:spcPct val="100000"/>
              </a:lnSpc>
              <a:spcBef>
                <a:spcPts val="1225"/>
              </a:spcBef>
              <a:buAutoNum type="arabicPeriod" startAt="4"/>
              <a:tabLst>
                <a:tab pos="167640" algn="l"/>
              </a:tabLst>
            </a:pPr>
            <a:r>
              <a:rPr sz="1200" dirty="0">
                <a:latin typeface="Times New Roman"/>
                <a:cs typeface="Times New Roman"/>
              </a:rPr>
              <a:t>Throughput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Latency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12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64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bits</a:t>
            </a:r>
            <a:endParaRPr sz="1200">
              <a:latin typeface="Times New Roman"/>
              <a:cs typeface="Times New Roman"/>
            </a:endParaRPr>
          </a:p>
          <a:p>
            <a:pPr marL="469900" lvl="1" indent="-228600">
              <a:lnSpc>
                <a:spcPct val="100000"/>
              </a:lnSpc>
              <a:spcBef>
                <a:spcPts val="650"/>
              </a:spcBef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Latency: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~95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500062"/>
            <a:ext cx="6357620" cy="29209"/>
            <a:chOff x="876617" y="500062"/>
            <a:chExt cx="6357620" cy="29209"/>
          </a:xfrm>
        </p:grpSpPr>
        <p:sp>
          <p:nvSpPr>
            <p:cNvPr id="3" name="object 3"/>
            <p:cNvSpPr/>
            <p:nvPr/>
          </p:nvSpPr>
          <p:spPr>
            <a:xfrm>
              <a:off x="881380" y="518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518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270" y="504825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270" y="504825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196" y="200660"/>
            <a:ext cx="6708140" cy="2494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CRYPTO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IOT </a:t>
            </a:r>
            <a:r>
              <a:rPr sz="1000" spc="-10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0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Courier New"/>
              <a:buChar char="o"/>
              <a:tabLst>
                <a:tab pos="469900" algn="l"/>
              </a:tabLst>
            </a:pPr>
            <a:r>
              <a:rPr sz="1200" dirty="0">
                <a:latin typeface="Times New Roman"/>
                <a:cs typeface="Times New Roman"/>
              </a:rPr>
              <a:t>Throughput: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~67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kbps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MHz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clock)</a:t>
            </a: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  <a:spcBef>
                <a:spcPts val="62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sufficient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low-data-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nodes, </a:t>
            </a:r>
            <a:r>
              <a:rPr sz="1200" dirty="0">
                <a:latin typeface="Times New Roman"/>
                <a:cs typeface="Times New Roman"/>
              </a:rPr>
              <a:t>fulfilling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throughput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50–100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kbps.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200" dirty="0">
                <a:latin typeface="Times New Roman"/>
                <a:cs typeface="Times New Roman"/>
              </a:rPr>
              <a:t>5.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UART/SPI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 Testing</a:t>
            </a: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4200"/>
              </a:lnSpc>
              <a:spcBef>
                <a:spcPts val="590"/>
              </a:spcBef>
            </a:pP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transmission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tested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USB-</a:t>
            </a:r>
            <a:r>
              <a:rPr sz="1200" spc="-10" dirty="0">
                <a:latin typeface="Times New Roman"/>
                <a:cs typeface="Times New Roman"/>
              </a:rPr>
              <a:t>to-</a:t>
            </a:r>
            <a:r>
              <a:rPr sz="1200" dirty="0">
                <a:latin typeface="Times New Roman"/>
                <a:cs typeface="Times New Roman"/>
              </a:rPr>
              <a:t>UART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bridge.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plaintext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host </a:t>
            </a:r>
            <a:r>
              <a:rPr sz="1200" dirty="0">
                <a:latin typeface="Times New Roman"/>
                <a:cs typeface="Times New Roman"/>
              </a:rPr>
              <a:t>terminal,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returned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text.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was </a:t>
            </a:r>
            <a:r>
              <a:rPr sz="1200" dirty="0">
                <a:latin typeface="Times New Roman"/>
                <a:cs typeface="Times New Roman"/>
              </a:rPr>
              <a:t>consistent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error-free,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validating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I/O </a:t>
            </a:r>
            <a:r>
              <a:rPr sz="1200" spc="-10" dirty="0">
                <a:latin typeface="Times New Roman"/>
                <a:cs typeface="Times New Roman"/>
              </a:rPr>
              <a:t>compatibility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world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usability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20" dirty="0">
                <a:latin typeface="Times New Roman"/>
                <a:cs typeface="Times New Roman"/>
              </a:rPr>
              <a:t>chip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9" name="object 9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Dept.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ECE,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206756"/>
            <a:ext cx="2832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4" name="object 4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196" y="457222"/>
            <a:ext cx="6711950" cy="95040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50" dirty="0">
                <a:latin typeface="Times New Roman"/>
                <a:cs typeface="Times New Roman"/>
              </a:rPr>
              <a:t> 7</a:t>
            </a:r>
            <a:endParaRPr sz="16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83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FUTURE</a:t>
            </a:r>
            <a:r>
              <a:rPr sz="18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SCOPE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800">
              <a:latin typeface="Times New Roman"/>
              <a:cs typeface="Times New Roman"/>
            </a:endParaRPr>
          </a:p>
          <a:p>
            <a:pPr marL="280035" lvl="1" indent="-267335">
              <a:lnSpc>
                <a:spcPct val="100000"/>
              </a:lnSpc>
              <a:buAutoNum type="arabicPeriod"/>
              <a:tabLst>
                <a:tab pos="28003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 marL="12700" marR="7620" indent="332105" algn="just">
              <a:lnSpc>
                <a:spcPct val="143800"/>
              </a:lnSpc>
              <a:spcBef>
                <a:spcPts val="127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chip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successfully designed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resource-constrained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environments.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goal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minimal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occupies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achieves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acceptable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throughput—while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compatibility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 </a:t>
            </a:r>
            <a:r>
              <a:rPr sz="1200" dirty="0">
                <a:latin typeface="Times New Roman"/>
                <a:cs typeface="Times New Roman"/>
              </a:rPr>
              <a:t>protocols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UART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SPI.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4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Verilog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HDL,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synthesized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simulated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Xilinx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Vivado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 </a:t>
            </a:r>
            <a:r>
              <a:rPr sz="1200" dirty="0">
                <a:latin typeface="Times New Roman"/>
                <a:cs typeface="Times New Roman"/>
              </a:rPr>
              <a:t>Sim,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verified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test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benches.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chosen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suitability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power-saving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were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design.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consumption 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10mW, </a:t>
            </a:r>
            <a:r>
              <a:rPr sz="1200" dirty="0">
                <a:latin typeface="Times New Roman"/>
                <a:cs typeface="Times New Roman"/>
              </a:rPr>
              <a:t>utilized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LUTs,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throughput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67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kbps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latency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approximately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95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cycles.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3335" algn="just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Overall,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demonstrates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feasible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practical.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conventional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heavier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 AES,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cost-</a:t>
            </a:r>
            <a:r>
              <a:rPr sz="1200" spc="-10" dirty="0">
                <a:latin typeface="Times New Roman"/>
                <a:cs typeface="Times New Roman"/>
              </a:rPr>
              <a:t>effective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alternative for</a:t>
            </a:r>
            <a:r>
              <a:rPr sz="1200" spc="-10" dirty="0">
                <a:latin typeface="Times New Roman"/>
                <a:cs typeface="Times New Roman"/>
              </a:rPr>
              <a:t> low-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280035" lvl="1" indent="-267335">
              <a:lnSpc>
                <a:spcPct val="100000"/>
              </a:lnSpc>
              <a:spcBef>
                <a:spcPts val="1260"/>
              </a:spcBef>
              <a:buAutoNum type="arabicPeriod" startAt="2"/>
              <a:tabLst>
                <a:tab pos="280035" algn="l"/>
              </a:tabLst>
            </a:pPr>
            <a:r>
              <a:rPr sz="1400" b="1" dirty="0">
                <a:latin typeface="Times New Roman"/>
                <a:cs typeface="Times New Roman"/>
              </a:rPr>
              <a:t>Future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Scope</a:t>
            </a:r>
            <a:endParaRPr sz="1400">
              <a:latin typeface="Times New Roman"/>
              <a:cs typeface="Times New Roman"/>
            </a:endParaRPr>
          </a:p>
          <a:p>
            <a:pPr marL="12700" marR="416559">
              <a:lnSpc>
                <a:spcPct val="1433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 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 </a:t>
            </a:r>
            <a:r>
              <a:rPr sz="1200" spc="-10" dirty="0">
                <a:latin typeface="Times New Roman"/>
                <a:cs typeface="Times New Roman"/>
              </a:rPr>
              <a:t>potential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future enhancements: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200">
              <a:latin typeface="Times New Roman"/>
              <a:cs typeface="Times New Roman"/>
            </a:endParaRPr>
          </a:p>
          <a:p>
            <a:pPr marL="527685" marR="20955" lvl="2" indent="-228600">
              <a:lnSpc>
                <a:spcPct val="143300"/>
              </a:lnSpc>
              <a:buAutoNum type="arabicPeriod"/>
              <a:tabLst>
                <a:tab pos="527685" algn="l"/>
              </a:tabLst>
            </a:pPr>
            <a:r>
              <a:rPr sz="1200" dirty="0">
                <a:latin typeface="Times New Roman"/>
                <a:cs typeface="Times New Roman"/>
              </a:rPr>
              <a:t>ASIC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migrating</a:t>
            </a:r>
            <a:r>
              <a:rPr sz="1200" dirty="0">
                <a:latin typeface="Times New Roman"/>
                <a:cs typeface="Times New Roman"/>
              </a:rPr>
              <a:t> 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 </a:t>
            </a:r>
            <a:r>
              <a:rPr sz="1200" spc="-10" dirty="0">
                <a:latin typeface="Times New Roman"/>
                <a:cs typeface="Times New Roman"/>
              </a:rPr>
              <a:t>further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consumption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 suitable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production.</a:t>
            </a:r>
            <a:endParaRPr sz="1200">
              <a:latin typeface="Times New Roman"/>
              <a:cs typeface="Times New Roman"/>
            </a:endParaRPr>
          </a:p>
          <a:p>
            <a:pPr marL="527685" marR="17780" lvl="2" indent="-228600">
              <a:lnSpc>
                <a:spcPts val="2090"/>
              </a:lnSpc>
              <a:spcBef>
                <a:spcPts val="150"/>
              </a:spcBef>
              <a:buAutoNum type="arabicPeriod"/>
              <a:tabLst>
                <a:tab pos="527685" algn="l"/>
              </a:tabLst>
            </a:pPr>
            <a:r>
              <a:rPr sz="1200" spc="-10" dirty="0">
                <a:latin typeface="Times New Roman"/>
                <a:cs typeface="Times New Roman"/>
              </a:rPr>
              <a:t>Side-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Resistance: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versions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incorporate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countermeasures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against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make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against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physical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intrusions.</a:t>
            </a:r>
            <a:endParaRPr sz="1200">
              <a:latin typeface="Times New Roman"/>
              <a:cs typeface="Times New Roman"/>
            </a:endParaRPr>
          </a:p>
          <a:p>
            <a:pPr marL="527685" lvl="2" indent="-22860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527685" algn="l"/>
              </a:tabLst>
            </a:pP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Multiple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Ciphers: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reconfigurable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multiple</a:t>
            </a:r>
            <a:endParaRPr sz="12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620"/>
              </a:spcBef>
            </a:pPr>
            <a:r>
              <a:rPr sz="1200" spc="-10" dirty="0">
                <a:latin typeface="Times New Roman"/>
                <a:cs typeface="Times New Roman"/>
              </a:rPr>
              <a:t>lightweight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ASCON,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SPECK,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application’s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needs.</a:t>
            </a:r>
            <a:endParaRPr sz="1200">
              <a:latin typeface="Times New Roman"/>
              <a:cs typeface="Times New Roman"/>
            </a:endParaRPr>
          </a:p>
          <a:p>
            <a:pPr marL="527685" marR="18415" lvl="2" indent="-228600">
              <a:lnSpc>
                <a:spcPct val="143300"/>
              </a:lnSpc>
              <a:buAutoNum type="arabicPeriod" startAt="4"/>
              <a:tabLst>
                <a:tab pos="527685" algn="l"/>
              </a:tabLst>
            </a:pP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Systems: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Embedding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running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validate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end-</a:t>
            </a:r>
            <a:r>
              <a:rPr sz="1200" dirty="0">
                <a:latin typeface="Times New Roman"/>
                <a:cs typeface="Times New Roman"/>
              </a:rPr>
              <a:t>to-end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81984" y="10080975"/>
            <a:ext cx="17208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000" b="1" spc="-25" dirty="0">
                <a:latin typeface="Times New Roman"/>
                <a:cs typeface="Times New Roman"/>
              </a:rPr>
              <a:t>2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75610" y="877570"/>
            <a:ext cx="14071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88" y="1993519"/>
            <a:ext cx="6215380" cy="3705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43900"/>
              </a:lnSpc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(IOT),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emerged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critical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due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extensive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sensitive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data.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too </a:t>
            </a:r>
            <a:r>
              <a:rPr sz="1200" spc="-10" dirty="0">
                <a:latin typeface="Times New Roman"/>
                <a:cs typeface="Times New Roman"/>
              </a:rPr>
              <a:t>resource-</a:t>
            </a:r>
            <a:r>
              <a:rPr sz="1200" dirty="0">
                <a:latin typeface="Times New Roman"/>
                <a:cs typeface="Times New Roman"/>
              </a:rPr>
              <a:t>intensive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FPGA-</a:t>
            </a:r>
            <a:r>
              <a:rPr sz="1200" spc="-10" dirty="0">
                <a:latin typeface="Times New Roman"/>
                <a:cs typeface="Times New Roman"/>
              </a:rPr>
              <a:t>based implementation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0" dirty="0">
                <a:latin typeface="Times New Roman"/>
                <a:cs typeface="Times New Roman"/>
              </a:rPr>
              <a:t> cryptographic</a:t>
            </a:r>
            <a:r>
              <a:rPr sz="1200" dirty="0">
                <a:latin typeface="Times New Roman"/>
                <a:cs typeface="Times New Roman"/>
              </a:rPr>
              <a:t> chip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tailored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10" dirty="0">
                <a:latin typeface="Times New Roman"/>
                <a:cs typeface="Times New Roman"/>
              </a:rPr>
              <a:t> applications.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cryptographic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emphasizes</a:t>
            </a:r>
            <a:r>
              <a:rPr sz="1200" spc="-10" dirty="0">
                <a:latin typeface="Times New Roman"/>
                <a:cs typeface="Times New Roman"/>
              </a:rPr>
              <a:t> minimal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consumption.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chip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via </a:t>
            </a:r>
            <a:r>
              <a:rPr sz="1200" spc="-10" dirty="0">
                <a:latin typeface="Times New Roman"/>
                <a:cs typeface="Times New Roman"/>
              </a:rPr>
              <a:t>common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SPI/UART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incorporates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power-saving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techniques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clock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carried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Xilinx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throughput.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10mW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consumption,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LUTs,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throughput 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50–100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Kbps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latency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feasible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practical.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500062"/>
            <a:ext cx="6357620" cy="29209"/>
            <a:chOff x="876617" y="500062"/>
            <a:chExt cx="6357620" cy="29209"/>
          </a:xfrm>
        </p:grpSpPr>
        <p:sp>
          <p:nvSpPr>
            <p:cNvPr id="3" name="object 3"/>
            <p:cNvSpPr/>
            <p:nvPr/>
          </p:nvSpPr>
          <p:spPr>
            <a:xfrm>
              <a:off x="881380" y="518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518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270" y="504825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270" y="504825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196" y="200660"/>
            <a:ext cx="6705600" cy="178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CRYPTO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IOT </a:t>
            </a:r>
            <a:r>
              <a:rPr sz="1000" spc="-10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000">
              <a:latin typeface="Times New Roman"/>
              <a:cs typeface="Times New Roman"/>
            </a:endParaRPr>
          </a:p>
          <a:p>
            <a:pPr marL="527685" marR="12700" indent="-228600">
              <a:lnSpc>
                <a:spcPct val="145000"/>
              </a:lnSpc>
              <a:buAutoNum type="arabicPeriod" startAt="5"/>
              <a:tabLst>
                <a:tab pos="527685" algn="l"/>
              </a:tabLst>
            </a:pPr>
            <a:r>
              <a:rPr sz="1200" dirty="0">
                <a:latin typeface="Times New Roman"/>
                <a:cs typeface="Times New Roman"/>
              </a:rPr>
              <a:t>Extended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Management: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exchange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mechanisms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session-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-10" dirty="0">
                <a:latin typeface="Times New Roman"/>
                <a:cs typeface="Times New Roman"/>
              </a:rPr>
              <a:t> flexibility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 marL="527685" indent="-228600">
              <a:lnSpc>
                <a:spcPct val="100000"/>
              </a:lnSpc>
              <a:spcBef>
                <a:spcPts val="610"/>
              </a:spcBef>
              <a:buSzPct val="133333"/>
              <a:buFont typeface="Times New Roman"/>
              <a:buAutoNum type="arabicPeriod" startAt="5"/>
              <a:tabLst>
                <a:tab pos="527685" algn="l"/>
              </a:tabLst>
            </a:pPr>
            <a:r>
              <a:rPr sz="1200" spc="-10" dirty="0">
                <a:latin typeface="Times New Roman"/>
                <a:cs typeface="Times New Roman"/>
              </a:rPr>
              <a:t>Miniaturization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Integration: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Eventually,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System-</a:t>
            </a:r>
            <a:r>
              <a:rPr sz="1200" spc="-25" dirty="0">
                <a:latin typeface="Times New Roman"/>
                <a:cs typeface="Times New Roman"/>
              </a:rPr>
              <a:t>On-</a:t>
            </a:r>
            <a:endParaRPr sz="1200">
              <a:latin typeface="Times New Roman"/>
              <a:cs typeface="Times New Roman"/>
            </a:endParaRPr>
          </a:p>
          <a:p>
            <a:pPr marL="527685" marR="10160">
              <a:lnSpc>
                <a:spcPts val="2060"/>
              </a:lnSpc>
              <a:spcBef>
                <a:spcPts val="30"/>
              </a:spcBef>
            </a:pPr>
            <a:r>
              <a:rPr sz="1200" dirty="0">
                <a:latin typeface="Times New Roman"/>
                <a:cs typeface="Times New Roman"/>
              </a:rPr>
              <a:t>Chip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(SoC)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wearables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footprint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 readiness.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9" name="object 9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Dept.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ECE,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206756"/>
            <a:ext cx="2832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4" name="object 4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06673" y="551434"/>
            <a:ext cx="156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1796" y="1112265"/>
            <a:ext cx="6478270" cy="861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1236345" indent="-228600">
              <a:lnSpc>
                <a:spcPct val="133300"/>
              </a:lnSpc>
              <a:spcBef>
                <a:spcPts val="100"/>
              </a:spcBef>
              <a:buAutoNum type="arabicPeriod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High‑Throughput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Reconfigurable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ASCON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IoT.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https://doi.org/10.1109/SOCC56010.2022.9908100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0665" marR="8890" indent="-228600" algn="just">
              <a:lnSpc>
                <a:spcPct val="134200"/>
              </a:lnSpc>
              <a:buAutoNum type="arabicPeriod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Radhakrishnan,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I.,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Jadon,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Honnavalli,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B.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(2024).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31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3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3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Resource-</a:t>
            </a:r>
            <a:r>
              <a:rPr sz="1200" dirty="0">
                <a:latin typeface="Times New Roman"/>
                <a:cs typeface="Times New Roman"/>
              </a:rPr>
              <a:t>Constrained</a:t>
            </a:r>
            <a:r>
              <a:rPr sz="1200" spc="3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3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Devices.</a:t>
            </a:r>
            <a:r>
              <a:rPr sz="1200" spc="31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Sensors.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https://www.mdpi.com/1424-8220/24/12/4008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0665" marR="13970" indent="-228600" algn="just">
              <a:lnSpc>
                <a:spcPct val="134200"/>
              </a:lnSpc>
              <a:buAutoNum type="arabicPeriod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Dahiphale,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V.,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Raut,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H.,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Bansod,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G.,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Dahiphale,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(2023).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Energy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IACR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Cryptology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ePrint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Archive.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https://eprint.iacr.org/2023/821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40665" marR="13335" indent="-228600" algn="just">
              <a:lnSpc>
                <a:spcPct val="134200"/>
              </a:lnSpc>
              <a:buAutoNum type="arabicPeriod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Kaur,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Canto,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Kermani,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Azarderakhsh,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(2023).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Comprehensive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Implementations,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Attacks,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Countermeasures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NIST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Standard. arXiv.</a:t>
            </a:r>
            <a:endParaRPr sz="12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505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https://arxiv.org/abs/2304.06222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12065" indent="-228600">
              <a:lnSpc>
                <a:spcPct val="133300"/>
              </a:lnSpc>
              <a:buAutoNum type="arabicPeriod" startAt="5"/>
              <a:tabLst>
                <a:tab pos="240665" algn="l"/>
              </a:tabLst>
            </a:pPr>
            <a:r>
              <a:rPr sz="1200" spc="-20" dirty="0">
                <a:latin typeface="Times New Roman"/>
                <a:cs typeface="Times New Roman"/>
              </a:rPr>
              <a:t>El-</a:t>
            </a:r>
            <a:r>
              <a:rPr sz="1200" dirty="0">
                <a:latin typeface="Times New Roman"/>
                <a:cs typeface="Times New Roman"/>
              </a:rPr>
              <a:t>Hajj,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Mousawi,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H.,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Fadlallah,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(2023).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10" dirty="0">
                <a:latin typeface="Times New Roman"/>
                <a:cs typeface="Times New Roman"/>
              </a:rPr>
              <a:t> Algorithms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10" dirty="0">
                <a:latin typeface="Times New Roman"/>
                <a:cs typeface="Times New Roman"/>
              </a:rPr>
              <a:t> Platform.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Internet.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505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https://www.mdpi.com/2227-7080/13/1/3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10160" indent="-228600" algn="just">
              <a:lnSpc>
                <a:spcPct val="134200"/>
              </a:lnSpc>
              <a:buAutoNum type="arabicPeriod" startAt="6"/>
              <a:tabLst>
                <a:tab pos="240665" algn="l"/>
                <a:tab pos="1614805" algn="l"/>
                <a:tab pos="2315845" algn="l"/>
                <a:tab pos="4018279" algn="l"/>
                <a:tab pos="5601970" algn="l"/>
              </a:tabLst>
            </a:pPr>
            <a:r>
              <a:rPr sz="1200" spc="-10" dirty="0">
                <a:latin typeface="Times New Roman"/>
                <a:cs typeface="Times New Roman"/>
              </a:rPr>
              <a:t>Soto-</a:t>
            </a:r>
            <a:r>
              <a:rPr sz="1200" dirty="0">
                <a:latin typeface="Times New Roman"/>
                <a:cs typeface="Times New Roman"/>
              </a:rPr>
              <a:t>Cruz,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Ruiz-</a:t>
            </a:r>
            <a:r>
              <a:rPr sz="1200" dirty="0">
                <a:latin typeface="Times New Roman"/>
                <a:cs typeface="Times New Roman"/>
              </a:rPr>
              <a:t>Ibarra,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E.,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Vázquez-</a:t>
            </a:r>
            <a:r>
              <a:rPr sz="1200" dirty="0">
                <a:latin typeface="Times New Roman"/>
                <a:cs typeface="Times New Roman"/>
              </a:rPr>
              <a:t>Castillo,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(2025).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 Cryptography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Power-Constrained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Microcontrollers.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Technologies.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https://doi.org/10.3390/technologies13010003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Font typeface="Times New Roman"/>
              <a:buAutoNum type="arabicPeriod" startAt="6"/>
            </a:pPr>
            <a:endParaRPr sz="1200">
              <a:latin typeface="Times New Roman"/>
              <a:cs typeface="Times New Roman"/>
            </a:endParaRPr>
          </a:p>
          <a:p>
            <a:pPr marL="240665" marR="5080" indent="-228600" algn="just">
              <a:lnSpc>
                <a:spcPct val="135000"/>
              </a:lnSpc>
              <a:buAutoNum type="arabicPeriod" startAt="6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Bharathi,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D.,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Parvatham,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(2022).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Light-</a:t>
            </a:r>
            <a:r>
              <a:rPr sz="1200" dirty="0">
                <a:latin typeface="Times New Roman"/>
                <a:cs typeface="Times New Roman"/>
              </a:rPr>
              <a:t>Weight PRESENT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IASC.</a:t>
            </a:r>
            <a:endParaRPr sz="1200">
              <a:latin typeface="Times New Roman"/>
              <a:cs typeface="Times New Roman"/>
            </a:endParaRPr>
          </a:p>
          <a:p>
            <a:pPr marL="240665">
              <a:lnSpc>
                <a:spcPct val="100000"/>
              </a:lnSpc>
              <a:spcBef>
                <a:spcPts val="48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https://doi.org/10.32604/iasc.2022.020681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Times New Roman"/>
              <a:cs typeface="Times New Roman"/>
            </a:endParaRPr>
          </a:p>
          <a:p>
            <a:pPr marL="240665" marR="5715" indent="-228600" algn="just">
              <a:lnSpc>
                <a:spcPct val="134200"/>
              </a:lnSpc>
              <a:spcBef>
                <a:spcPts val="5"/>
              </a:spcBef>
              <a:buAutoNum type="arabicPeriod" startAt="8"/>
              <a:tabLst>
                <a:tab pos="240665" algn="l"/>
              </a:tabLst>
            </a:pPr>
            <a:r>
              <a:rPr sz="1200" spc="-10" dirty="0">
                <a:latin typeface="Times New Roman"/>
                <a:cs typeface="Times New Roman"/>
              </a:rPr>
              <a:t>Lara-</a:t>
            </a:r>
            <a:r>
              <a:rPr sz="1200" dirty="0">
                <a:latin typeface="Times New Roman"/>
                <a:cs typeface="Times New Roman"/>
              </a:rPr>
              <a:t>Niño,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L.,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Díaz-</a:t>
            </a:r>
            <a:r>
              <a:rPr sz="1200" dirty="0">
                <a:latin typeface="Times New Roman"/>
                <a:cs typeface="Times New Roman"/>
              </a:rPr>
              <a:t>Pérez,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A.,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Morales-</a:t>
            </a:r>
            <a:r>
              <a:rPr sz="1200" dirty="0">
                <a:latin typeface="Times New Roman"/>
                <a:cs typeface="Times New Roman"/>
              </a:rPr>
              <a:t>Sandoval,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(2017).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Hardware </a:t>
            </a:r>
            <a:r>
              <a:rPr sz="1200" dirty="0">
                <a:latin typeface="Times New Roman"/>
                <a:cs typeface="Times New Roman"/>
              </a:rPr>
              <a:t>Architectures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FPGA.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Transactions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Circuits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I.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9"/>
              </a:rPr>
              <a:t>https://doi.org/10.1109/TCSI.2017.2686783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 startAt="8"/>
            </a:pPr>
            <a:endParaRPr sz="1200">
              <a:latin typeface="Times New Roman"/>
              <a:cs typeface="Times New Roman"/>
            </a:endParaRPr>
          </a:p>
          <a:p>
            <a:pPr marL="240665" marR="8255" indent="-228600">
              <a:lnSpc>
                <a:spcPct val="135000"/>
              </a:lnSpc>
              <a:buAutoNum type="arabicPeriod" startAt="8"/>
              <a:tabLst>
                <a:tab pos="240665" algn="l"/>
              </a:tabLst>
            </a:pPr>
            <a:r>
              <a:rPr sz="1200" dirty="0">
                <a:latin typeface="Times New Roman"/>
                <a:cs typeface="Times New Roman"/>
              </a:rPr>
              <a:t>Banerjee,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U.,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Ghosh,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Chakraborty,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S.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(2019).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Energy-Efficient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Reconfigurable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DTLS </a:t>
            </a:r>
            <a:r>
              <a:rPr sz="1200" spc="-10" dirty="0">
                <a:latin typeface="Times New Roman"/>
                <a:cs typeface="Times New Roman"/>
              </a:rPr>
              <a:t>Cryptographic </a:t>
            </a:r>
            <a:r>
              <a:rPr sz="1200" dirty="0">
                <a:latin typeface="Times New Roman"/>
                <a:cs typeface="Times New Roman"/>
              </a:rPr>
              <a:t>Engine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End-to-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IoT.</a:t>
            </a:r>
            <a:endParaRPr sz="1200">
              <a:latin typeface="Times New Roman"/>
              <a:cs typeface="Times New Roman"/>
            </a:endParaRPr>
          </a:p>
          <a:p>
            <a:pPr marL="280670">
              <a:lnSpc>
                <a:spcPct val="100000"/>
              </a:lnSpc>
              <a:spcBef>
                <a:spcPts val="48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10"/>
              </a:rPr>
              <a:t>https://arxiv.org/abs/1907.04455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500062"/>
            <a:ext cx="6357620" cy="29209"/>
            <a:chOff x="876617" y="500062"/>
            <a:chExt cx="6357620" cy="29209"/>
          </a:xfrm>
        </p:grpSpPr>
        <p:sp>
          <p:nvSpPr>
            <p:cNvPr id="3" name="object 3"/>
            <p:cNvSpPr/>
            <p:nvPr/>
          </p:nvSpPr>
          <p:spPr>
            <a:xfrm>
              <a:off x="881380" y="518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518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270" y="504825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270" y="504825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196" y="200660"/>
            <a:ext cx="6708775" cy="6333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CRYPTO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IOT </a:t>
            </a:r>
            <a:r>
              <a:rPr sz="1000" spc="-10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000">
              <a:latin typeface="Times New Roman"/>
              <a:cs typeface="Times New Roman"/>
            </a:endParaRPr>
          </a:p>
          <a:p>
            <a:pPr marL="469265" marR="13335" indent="-228600">
              <a:lnSpc>
                <a:spcPct val="135000"/>
              </a:lnSpc>
              <a:buAutoNum type="arabicPeriod" startAt="10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Scientific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(2022).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Cryptosystem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Pervasive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Computing.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Nature.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https://www.nature.com/articles/s41598-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022-20373-</a:t>
            </a:r>
            <a:r>
              <a:rPr sz="12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  <a:buFont typeface="Times New Roman"/>
              <a:buAutoNum type="arabicPeriod" startAt="10"/>
            </a:pPr>
            <a:endParaRPr sz="1200">
              <a:latin typeface="Times New Roman"/>
              <a:cs typeface="Times New Roman"/>
            </a:endParaRPr>
          </a:p>
          <a:p>
            <a:pPr marL="469265" marR="11430" indent="-228600">
              <a:lnSpc>
                <a:spcPct val="133500"/>
              </a:lnSpc>
              <a:buAutoNum type="arabicPeriod" startAt="10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Guanumon,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(2024).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LiCryptor: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Coarse-</a:t>
            </a:r>
            <a:r>
              <a:rPr sz="1200" dirty="0">
                <a:latin typeface="Times New Roman"/>
                <a:cs typeface="Times New Roman"/>
              </a:rPr>
              <a:t>Grained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Reconfigurable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Accelerator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 </a:t>
            </a:r>
            <a:r>
              <a:rPr sz="1200" dirty="0">
                <a:latin typeface="Times New Roman"/>
                <a:cs typeface="Times New Roman"/>
              </a:rPr>
              <a:t>Cryptography.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Science.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https://doi.org/10.1007/s42979-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024-03275-</a:t>
            </a:r>
            <a:r>
              <a:rPr sz="12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3335" indent="-228600">
              <a:lnSpc>
                <a:spcPct val="133500"/>
              </a:lnSpc>
              <a:buAutoNum type="arabicPeriod" startAt="12"/>
              <a:tabLst>
                <a:tab pos="469265" algn="l"/>
                <a:tab pos="1196975" algn="l"/>
                <a:tab pos="1842770" algn="l"/>
                <a:tab pos="2583180" algn="l"/>
                <a:tab pos="3006725" algn="l"/>
                <a:tab pos="3561079" algn="l"/>
                <a:tab pos="3871595" algn="l"/>
                <a:tab pos="4502150" algn="l"/>
                <a:tab pos="4858385" algn="l"/>
                <a:tab pos="5805170" algn="l"/>
              </a:tabLst>
            </a:pPr>
            <a:r>
              <a:rPr sz="1200" spc="-10" dirty="0">
                <a:latin typeface="Times New Roman"/>
                <a:cs typeface="Times New Roman"/>
              </a:rPr>
              <a:t>Springer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(2025).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Securing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IoT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0" dirty="0">
                <a:latin typeface="Times New Roman"/>
                <a:cs typeface="Times New Roman"/>
              </a:rPr>
              <a:t>Edge: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Survey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on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Lightweight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Cryptography.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https://doi.org/10.1007/s10207-</a:t>
            </a:r>
            <a:r>
              <a:rPr sz="12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025-01071-</a:t>
            </a:r>
            <a:r>
              <a:rPr sz="1200" u="sng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Font typeface="Times New Roman"/>
              <a:buAutoNum type="arabicPeriod" startAt="12"/>
            </a:pP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35000"/>
              </a:lnSpc>
              <a:buAutoNum type="arabicPeriod" startAt="12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Usman,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Shibli,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Abbas,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(2017).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SIT: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Secure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Things.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arXiv.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84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https://arxiv.org/abs/1704.08688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10795" indent="-228600">
              <a:lnSpc>
                <a:spcPct val="135000"/>
              </a:lnSpc>
              <a:buAutoNum type="arabicPeriod" startAt="14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Thakor,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V.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Razzaque,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Khandaker,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(2020).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Cryptography 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IoT: </a:t>
            </a:r>
            <a:r>
              <a:rPr sz="1200" dirty="0">
                <a:latin typeface="Times New Roman"/>
                <a:cs typeface="Times New Roman"/>
              </a:rPr>
              <a:t>A </a:t>
            </a:r>
            <a:r>
              <a:rPr sz="1200" spc="-10" dirty="0">
                <a:latin typeface="Times New Roman"/>
                <a:cs typeface="Times New Roman"/>
              </a:rPr>
              <a:t>State-of-the-</a:t>
            </a:r>
            <a:r>
              <a:rPr sz="1200" dirty="0">
                <a:latin typeface="Times New Roman"/>
                <a:cs typeface="Times New Roman"/>
              </a:rPr>
              <a:t>Art.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arXiv.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6"/>
              </a:rPr>
              <a:t>https://arxiv.org/abs/2006.13813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200">
              <a:latin typeface="Times New Roman"/>
              <a:cs typeface="Times New Roman"/>
            </a:endParaRPr>
          </a:p>
          <a:p>
            <a:pPr marL="469265" marR="3214370" indent="-228600">
              <a:lnSpc>
                <a:spcPct val="135000"/>
              </a:lnSpc>
              <a:buAutoNum type="arabicPeriod" startAt="15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Wikipedia.</a:t>
            </a:r>
            <a:r>
              <a:rPr sz="1200" dirty="0">
                <a:latin typeface="Times New Roman"/>
                <a:cs typeface="Times New Roman"/>
              </a:rPr>
              <a:t> PRESENT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(cipher).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7"/>
              </a:rPr>
              <a:t>https://en.wikipedia.org/wiki/PRESENT_(cipher)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Font typeface="Times New Roman"/>
              <a:buAutoNum type="arabicPeriod" startAt="15"/>
            </a:pPr>
            <a:endParaRPr sz="1200">
              <a:latin typeface="Times New Roman"/>
              <a:cs typeface="Times New Roman"/>
            </a:endParaRPr>
          </a:p>
          <a:p>
            <a:pPr marL="469265" marR="12065" indent="-228600">
              <a:lnSpc>
                <a:spcPct val="133300"/>
              </a:lnSpc>
              <a:buAutoNum type="arabicPeriod" startAt="15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Gate.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LEA-</a:t>
            </a:r>
            <a:r>
              <a:rPr sz="1200" dirty="0">
                <a:latin typeface="Times New Roman"/>
                <a:cs typeface="Times New Roman"/>
              </a:rPr>
              <a:t>SIoT: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Secure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Platform.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505"/>
              </a:spcBef>
            </a:pP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https://www.researchgate.net/publication/339022860_LEA-</a:t>
            </a:r>
            <a:r>
              <a:rPr sz="12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8"/>
              </a:rPr>
              <a:t>SIoT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9" name="object 9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Dept.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ECE,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3" name="object 3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6" name="object 6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96" y="206756"/>
            <a:ext cx="6711950" cy="936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Calibri"/>
              <a:cs typeface="Calibri"/>
            </a:endParaRPr>
          </a:p>
          <a:p>
            <a:pPr marL="85090" algn="ctr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(POS)</a:t>
            </a:r>
            <a:endParaRPr sz="1400">
              <a:latin typeface="Times New Roman"/>
              <a:cs typeface="Times New Roman"/>
            </a:endParaRPr>
          </a:p>
          <a:p>
            <a:pPr marL="12700" marR="12700" indent="164465" algn="just">
              <a:lnSpc>
                <a:spcPct val="103299"/>
              </a:lnSpc>
              <a:spcBef>
                <a:spcPts val="610"/>
              </a:spcBef>
              <a:buFont typeface="Times New Roman"/>
              <a:buAutoNum type="arabicPeriod"/>
              <a:tabLst>
                <a:tab pos="177165" algn="l"/>
              </a:tabLst>
            </a:pPr>
            <a:r>
              <a:rPr sz="1200" b="1" dirty="0">
                <a:latin typeface="Times New Roman"/>
                <a:cs typeface="Times New Roman"/>
              </a:rPr>
              <a:t>Engineering</a:t>
            </a:r>
            <a:r>
              <a:rPr sz="1200" b="1" spc="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Knowledge:</a:t>
            </a:r>
            <a:r>
              <a:rPr sz="1200" b="1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mathematics,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fundamentals,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10" dirty="0">
                <a:latin typeface="Times New Roman"/>
                <a:cs typeface="Times New Roman"/>
              </a:rPr>
              <a:t> specialisation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10" dirty="0">
                <a:latin typeface="Times New Roman"/>
                <a:cs typeface="Times New Roman"/>
              </a:rPr>
              <a:t> problems.</a:t>
            </a:r>
            <a:endParaRPr sz="1200">
              <a:latin typeface="Times New Roman"/>
              <a:cs typeface="Times New Roman"/>
            </a:endParaRPr>
          </a:p>
          <a:p>
            <a:pPr marL="12700" marR="12700" indent="194945" algn="just">
              <a:lnSpc>
                <a:spcPct val="103400"/>
              </a:lnSpc>
              <a:spcBef>
                <a:spcPts val="600"/>
              </a:spcBef>
              <a:buFont typeface="Times New Roman"/>
              <a:buAutoNum type="arabicPeriod"/>
              <a:tabLst>
                <a:tab pos="207645" algn="l"/>
              </a:tabLst>
            </a:pPr>
            <a:r>
              <a:rPr sz="1200" b="1" dirty="0">
                <a:latin typeface="Times New Roman"/>
                <a:cs typeface="Times New Roman"/>
              </a:rPr>
              <a:t>Problem</a:t>
            </a:r>
            <a:r>
              <a:rPr sz="1200" b="1" spc="2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analysis:</a:t>
            </a:r>
            <a:r>
              <a:rPr sz="1200" b="1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formulate,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literature,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reaching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substantiated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first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mathematics,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natural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sciences,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sciences.</a:t>
            </a:r>
            <a:endParaRPr sz="1200">
              <a:latin typeface="Times New Roman"/>
              <a:cs typeface="Times New Roman"/>
            </a:endParaRPr>
          </a:p>
          <a:p>
            <a:pPr marL="12700" marR="5080" indent="158115" algn="just">
              <a:lnSpc>
                <a:spcPct val="103299"/>
              </a:lnSpc>
              <a:spcBef>
                <a:spcPts val="600"/>
              </a:spcBef>
              <a:buFont typeface="Times New Roman"/>
              <a:buAutoNum type="arabicPeriod"/>
              <a:tabLst>
                <a:tab pos="17081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Design/development</a:t>
            </a:r>
            <a:r>
              <a:rPr sz="1200" b="1" spc="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solutions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 problems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design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 components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meet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specified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health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safety,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cultural,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societal,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environmental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considerations.</a:t>
            </a:r>
            <a:endParaRPr sz="1200">
              <a:latin typeface="Times New Roman"/>
              <a:cs typeface="Times New Roman"/>
            </a:endParaRPr>
          </a:p>
          <a:p>
            <a:pPr marL="12700" marR="9525" indent="182880" algn="just">
              <a:lnSpc>
                <a:spcPct val="103299"/>
              </a:lnSpc>
              <a:spcBef>
                <a:spcPts val="600"/>
              </a:spcBef>
              <a:buFont typeface="Times New Roman"/>
              <a:buAutoNum type="arabicPeriod"/>
              <a:tabLst>
                <a:tab pos="195580" algn="l"/>
              </a:tabLst>
            </a:pPr>
            <a:r>
              <a:rPr sz="1200" b="1" dirty="0">
                <a:latin typeface="Times New Roman"/>
                <a:cs typeface="Times New Roman"/>
              </a:rPr>
              <a:t>Conduct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investigations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1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complex</a:t>
            </a:r>
            <a:r>
              <a:rPr sz="1200" b="1" spc="1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problems:</a:t>
            </a:r>
            <a:r>
              <a:rPr sz="1200" b="1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research-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 including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experiments,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analysis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interpretation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synthesis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 </a:t>
            </a:r>
            <a:r>
              <a:rPr sz="1200" dirty="0">
                <a:latin typeface="Times New Roman"/>
                <a:cs typeface="Times New Roman"/>
              </a:rPr>
              <a:t>valid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conclusions.</a:t>
            </a:r>
            <a:endParaRPr sz="1200">
              <a:latin typeface="Times New Roman"/>
              <a:cs typeface="Times New Roman"/>
            </a:endParaRPr>
          </a:p>
          <a:p>
            <a:pPr marL="12700" marR="5080" indent="154940" algn="just">
              <a:lnSpc>
                <a:spcPct val="103400"/>
              </a:lnSpc>
              <a:spcBef>
                <a:spcPts val="600"/>
              </a:spcBef>
              <a:buFont typeface="Times New Roman"/>
              <a:buAutoNum type="arabicPeriod"/>
              <a:tabLst>
                <a:tab pos="167640" algn="l"/>
              </a:tabLst>
            </a:pPr>
            <a:r>
              <a:rPr sz="1200" b="1" dirty="0">
                <a:latin typeface="Times New Roman"/>
                <a:cs typeface="Times New Roman"/>
              </a:rPr>
              <a:t>Modern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Tool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Usage: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prediction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modelling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limitations.</a:t>
            </a:r>
            <a:endParaRPr sz="1200">
              <a:latin typeface="Times New Roman"/>
              <a:cs typeface="Times New Roman"/>
            </a:endParaRPr>
          </a:p>
          <a:p>
            <a:pPr marL="12700" marR="10795" indent="173355" algn="just">
              <a:lnSpc>
                <a:spcPct val="103299"/>
              </a:lnSpc>
              <a:spcBef>
                <a:spcPts val="600"/>
              </a:spcBef>
              <a:buFont typeface="Times New Roman"/>
              <a:buAutoNum type="arabicPeriod"/>
              <a:tabLst>
                <a:tab pos="186055" algn="l"/>
              </a:tabLst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Engineer</a:t>
            </a:r>
            <a:r>
              <a:rPr sz="1200" b="1" spc="9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1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Society:</a:t>
            </a:r>
            <a:r>
              <a:rPr sz="1200" b="1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contextual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societal, </a:t>
            </a:r>
            <a:r>
              <a:rPr sz="1200" dirty="0">
                <a:latin typeface="Times New Roman"/>
                <a:cs typeface="Times New Roman"/>
              </a:rPr>
              <a:t>health,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safety,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legal,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cultural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consequent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responsibilities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relevant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professional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practice.</a:t>
            </a:r>
            <a:endParaRPr sz="1200">
              <a:latin typeface="Times New Roman"/>
              <a:cs typeface="Times New Roman"/>
            </a:endParaRPr>
          </a:p>
          <a:p>
            <a:pPr marL="12700" marR="10160" indent="179705" algn="just">
              <a:lnSpc>
                <a:spcPct val="105100"/>
              </a:lnSpc>
              <a:spcBef>
                <a:spcPts val="575"/>
              </a:spcBef>
              <a:buFont typeface="Times New Roman"/>
              <a:buAutoNum type="arabicPeriod"/>
              <a:tabLst>
                <a:tab pos="192405" algn="l"/>
              </a:tabLst>
            </a:pPr>
            <a:r>
              <a:rPr sz="1200" b="1" dirty="0">
                <a:latin typeface="Times New Roman"/>
                <a:cs typeface="Times New Roman"/>
              </a:rPr>
              <a:t>Environment</a:t>
            </a:r>
            <a:r>
              <a:rPr sz="1200" b="1" spc="1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1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Sustainability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societal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 for</a:t>
            </a:r>
            <a:r>
              <a:rPr sz="1200" spc="-10" dirty="0">
                <a:latin typeface="Times New Roman"/>
                <a:cs typeface="Times New Roman"/>
              </a:rPr>
              <a:t> sustainable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  <a:p>
            <a:pPr marL="12700" marR="12700" indent="167640" algn="just">
              <a:lnSpc>
                <a:spcPct val="103299"/>
              </a:lnSpc>
              <a:spcBef>
                <a:spcPts val="600"/>
              </a:spcBef>
              <a:buFont typeface="Times New Roman"/>
              <a:buAutoNum type="arabicPeriod"/>
              <a:tabLst>
                <a:tab pos="180340" algn="l"/>
              </a:tabLst>
            </a:pPr>
            <a:r>
              <a:rPr sz="1200" b="1" dirty="0">
                <a:latin typeface="Times New Roman"/>
                <a:cs typeface="Times New Roman"/>
              </a:rPr>
              <a:t>Ethics: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ethical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commit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ethics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responsibilities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practice.</a:t>
            </a:r>
            <a:endParaRPr sz="1200">
              <a:latin typeface="Times New Roman"/>
              <a:cs typeface="Times New Roman"/>
            </a:endParaRPr>
          </a:p>
          <a:p>
            <a:pPr marL="12700" marR="12065" indent="160655" algn="just">
              <a:lnSpc>
                <a:spcPct val="103299"/>
              </a:lnSpc>
              <a:spcBef>
                <a:spcPts val="600"/>
              </a:spcBef>
              <a:buFont typeface="Times New Roman"/>
              <a:buAutoNum type="arabicPeriod"/>
              <a:tabLst>
                <a:tab pos="173355" algn="l"/>
              </a:tabLst>
            </a:pPr>
            <a:r>
              <a:rPr sz="1200" b="1" dirty="0">
                <a:latin typeface="Times New Roman"/>
                <a:cs typeface="Times New Roman"/>
              </a:rPr>
              <a:t>Individual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Team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Work: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Function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diverse </a:t>
            </a:r>
            <a:r>
              <a:rPr sz="1200" dirty="0">
                <a:latin typeface="Times New Roman"/>
                <a:cs typeface="Times New Roman"/>
              </a:rPr>
              <a:t>teams,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in</a:t>
            </a:r>
            <a:r>
              <a:rPr sz="1200" spc="-10" dirty="0">
                <a:latin typeface="Times New Roman"/>
                <a:cs typeface="Times New Roman"/>
              </a:rPr>
              <a:t> multidisciplinary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settings.</a:t>
            </a:r>
            <a:endParaRPr sz="1200">
              <a:latin typeface="Times New Roman"/>
              <a:cs typeface="Times New Roman"/>
            </a:endParaRPr>
          </a:p>
          <a:p>
            <a:pPr marL="12700" marR="7620" indent="267970" algn="just">
              <a:lnSpc>
                <a:spcPct val="103299"/>
              </a:lnSpc>
              <a:spcBef>
                <a:spcPts val="605"/>
              </a:spcBef>
              <a:buFont typeface="Times New Roman"/>
              <a:buAutoNum type="arabicPeriod"/>
              <a:tabLst>
                <a:tab pos="280670" algn="l"/>
              </a:tabLst>
            </a:pPr>
            <a:r>
              <a:rPr sz="1200" b="1" dirty="0">
                <a:latin typeface="Times New Roman"/>
                <a:cs typeface="Times New Roman"/>
              </a:rPr>
              <a:t>Communication:</a:t>
            </a:r>
            <a:r>
              <a:rPr sz="1200" b="1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effectively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 community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society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large,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comprehend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effective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design </a:t>
            </a:r>
            <a:r>
              <a:rPr sz="1200" dirty="0">
                <a:latin typeface="Times New Roman"/>
                <a:cs typeface="Times New Roman"/>
              </a:rPr>
              <a:t>documentation,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presentations,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instructions.</a:t>
            </a:r>
            <a:endParaRPr sz="1200">
              <a:latin typeface="Times New Roman"/>
              <a:cs typeface="Times New Roman"/>
            </a:endParaRPr>
          </a:p>
          <a:p>
            <a:pPr marL="12700" marR="10795" indent="240665" algn="just">
              <a:lnSpc>
                <a:spcPct val="103400"/>
              </a:lnSpc>
              <a:spcBef>
                <a:spcPts val="600"/>
              </a:spcBef>
              <a:buFont typeface="Times New Roman"/>
              <a:buAutoNum type="arabicPeriod"/>
              <a:tabLst>
                <a:tab pos="253365" algn="l"/>
              </a:tabLst>
            </a:pPr>
            <a:r>
              <a:rPr sz="1200" b="1" dirty="0">
                <a:latin typeface="Times New Roman"/>
                <a:cs typeface="Times New Roman"/>
              </a:rPr>
              <a:t>Project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Management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Finance: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Demonstrate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engineering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management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principles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one’s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leader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multidisciplinary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environments.</a:t>
            </a:r>
            <a:endParaRPr sz="1200">
              <a:latin typeface="Times New Roman"/>
              <a:cs typeface="Times New Roman"/>
            </a:endParaRPr>
          </a:p>
          <a:p>
            <a:pPr marL="12700" marR="10795" indent="231140" algn="just">
              <a:lnSpc>
                <a:spcPct val="103299"/>
              </a:lnSpc>
              <a:spcBef>
                <a:spcPts val="600"/>
              </a:spcBef>
              <a:buFont typeface="Times New Roman"/>
              <a:buAutoNum type="arabicPeriod"/>
              <a:tabLst>
                <a:tab pos="243840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Life-</a:t>
            </a:r>
            <a:r>
              <a:rPr sz="1200" b="1" dirty="0">
                <a:latin typeface="Times New Roman"/>
                <a:cs typeface="Times New Roman"/>
              </a:rPr>
              <a:t>long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learning: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preparation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independent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life-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 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broadest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technological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change.</a:t>
            </a:r>
            <a:endParaRPr sz="1200">
              <a:latin typeface="Times New Roman"/>
              <a:cs typeface="Times New Roman"/>
            </a:endParaRPr>
          </a:p>
          <a:p>
            <a:pPr marR="51435" algn="ctr">
              <a:lnSpc>
                <a:spcPct val="100000"/>
              </a:lnSpc>
              <a:spcBef>
                <a:spcPts val="66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(PSOS)</a:t>
            </a:r>
            <a:endParaRPr sz="1400">
              <a:latin typeface="Times New Roman"/>
              <a:cs typeface="Times New Roman"/>
            </a:endParaRPr>
          </a:p>
          <a:p>
            <a:pPr marL="12700" marR="57785" indent="194310" algn="just">
              <a:lnSpc>
                <a:spcPct val="103400"/>
              </a:lnSpc>
              <a:spcBef>
                <a:spcPts val="10"/>
              </a:spcBef>
              <a:buFont typeface="Times New Roman"/>
              <a:buAutoNum type="arabicPeriod"/>
              <a:tabLst>
                <a:tab pos="207010" algn="l"/>
              </a:tabLst>
            </a:pPr>
            <a:r>
              <a:rPr sz="1200" b="1" dirty="0">
                <a:latin typeface="Times New Roman"/>
                <a:cs typeface="Times New Roman"/>
              </a:rPr>
              <a:t>Professional</a:t>
            </a:r>
            <a:r>
              <a:rPr sz="1200" b="1" spc="26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Skills</a:t>
            </a:r>
            <a:r>
              <a:rPr sz="1200" dirty="0">
                <a:latin typeface="Times New Roman"/>
                <a:cs typeface="Times New Roman"/>
              </a:rPr>
              <a:t>: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concepts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&amp;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 Engineering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various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Electronics, </a:t>
            </a:r>
            <a:r>
              <a:rPr sz="1200" dirty="0">
                <a:latin typeface="Times New Roman"/>
                <a:cs typeface="Times New Roman"/>
              </a:rPr>
              <a:t>Communications,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processing,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VLSI,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etc.,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 marL="12700" marR="61594" indent="194310" algn="just">
              <a:lnSpc>
                <a:spcPct val="103299"/>
              </a:lnSpc>
              <a:buFont typeface="Times New Roman"/>
              <a:buAutoNum type="arabicPeriod"/>
              <a:tabLst>
                <a:tab pos="207010" algn="l"/>
              </a:tabLst>
            </a:pPr>
            <a:r>
              <a:rPr sz="1200" b="1" spc="-20" dirty="0">
                <a:latin typeface="Times New Roman"/>
                <a:cs typeface="Times New Roman"/>
              </a:rPr>
              <a:t>Problem-</a:t>
            </a:r>
            <a:r>
              <a:rPr sz="1200" b="1" dirty="0">
                <a:latin typeface="Times New Roman"/>
                <a:cs typeface="Times New Roman"/>
              </a:rPr>
              <a:t>Solving</a:t>
            </a:r>
            <a:r>
              <a:rPr sz="1200" b="1" spc="2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Skills:</a:t>
            </a:r>
            <a:r>
              <a:rPr sz="1200" b="1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Electronics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 </a:t>
            </a:r>
            <a:r>
              <a:rPr sz="1200" dirty="0">
                <a:latin typeface="Times New Roman"/>
                <a:cs typeface="Times New Roman"/>
              </a:rPr>
              <a:t>problems,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along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analytical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arrive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appropriate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solutions.</a:t>
            </a:r>
            <a:endParaRPr sz="1200">
              <a:latin typeface="Times New Roman"/>
              <a:cs typeface="Times New Roman"/>
            </a:endParaRPr>
          </a:p>
          <a:p>
            <a:pPr marL="12700" marR="54610" indent="158115" algn="just">
              <a:lnSpc>
                <a:spcPct val="103299"/>
              </a:lnSpc>
              <a:spcBef>
                <a:spcPts val="5"/>
              </a:spcBef>
              <a:buFont typeface="Times New Roman"/>
              <a:buAutoNum type="arabicPeriod"/>
              <a:tabLst>
                <a:tab pos="170815" algn="l"/>
              </a:tabLst>
            </a:pPr>
            <a:r>
              <a:rPr sz="1200" b="1" dirty="0">
                <a:latin typeface="Times New Roman"/>
                <a:cs typeface="Times New Roman"/>
              </a:rPr>
              <a:t>Entrepreneur:</a:t>
            </a:r>
            <a:r>
              <a:rPr sz="1200" b="1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entrepreneur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contribute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industrial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/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Govt. organizations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Electronics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Engineering.</a:t>
            </a:r>
            <a:endParaRPr sz="1200">
              <a:latin typeface="Times New Roman"/>
              <a:cs typeface="Times New Roman"/>
            </a:endParaRPr>
          </a:p>
          <a:p>
            <a:pPr marL="164465" indent="-151765" algn="just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/>
              <a:tabLst>
                <a:tab pos="164465" algn="l"/>
              </a:tabLst>
            </a:pPr>
            <a:r>
              <a:rPr sz="1200" b="1" spc="-10" dirty="0">
                <a:latin typeface="Times New Roman"/>
                <a:cs typeface="Times New Roman"/>
              </a:rPr>
              <a:t>Multidisciplinary</a:t>
            </a:r>
            <a:r>
              <a:rPr sz="1200" b="1" dirty="0">
                <a:latin typeface="Times New Roman"/>
                <a:cs typeface="Times New Roman"/>
              </a:rPr>
              <a:t> Programming:</a:t>
            </a:r>
            <a:r>
              <a:rPr sz="1200" b="1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multidisciplinary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efficiency.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3681984" y="10080975"/>
            <a:ext cx="17208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000" b="1" spc="-25" dirty="0">
                <a:latin typeface="Times New Roman"/>
                <a:cs typeface="Times New Roman"/>
              </a:rPr>
              <a:t>3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521457" y="877570"/>
            <a:ext cx="249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 OF</a:t>
            </a:r>
            <a:r>
              <a:rPr sz="1800" b="1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CONTENTS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196" y="1438783"/>
            <a:ext cx="7893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ABSTRACT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196" y="1786255"/>
            <a:ext cx="2513965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CHAPTER</a:t>
            </a:r>
            <a:r>
              <a:rPr sz="1100" b="1" dirty="0">
                <a:latin typeface="Times New Roman"/>
                <a:cs typeface="Times New Roman"/>
              </a:rPr>
              <a:t> 1: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INTRODUCTION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Times New Roman"/>
              <a:cs typeface="Times New Roman"/>
            </a:endParaRPr>
          </a:p>
          <a:p>
            <a:pPr marL="608965" lvl="1" indent="-596265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100" spc="-10" dirty="0">
                <a:latin typeface="Times New Roman"/>
                <a:cs typeface="Times New Roman"/>
              </a:rPr>
              <a:t>Applications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608965" lvl="1" indent="-596265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100" spc="-10" dirty="0">
                <a:latin typeface="Times New Roman"/>
                <a:cs typeface="Times New Roman"/>
              </a:rPr>
              <a:t>Advantages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30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610235" lvl="1" indent="-597535">
              <a:lnSpc>
                <a:spcPct val="100000"/>
              </a:lnSpc>
              <a:buAutoNum type="arabicPeriod"/>
              <a:tabLst>
                <a:tab pos="610235" algn="l"/>
              </a:tabLst>
            </a:pPr>
            <a:r>
              <a:rPr sz="1100" spc="-10" dirty="0">
                <a:latin typeface="Times New Roman"/>
                <a:cs typeface="Times New Roman"/>
              </a:rPr>
              <a:t>Disadvantages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CHAPTER</a:t>
            </a:r>
            <a:r>
              <a:rPr sz="1100" b="1" spc="1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2:</a:t>
            </a:r>
            <a:r>
              <a:rPr sz="1100" b="1" spc="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PROBLEM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STATEMENT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9934" y="1786255"/>
            <a:ext cx="21145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5-</a:t>
            </a:r>
            <a:r>
              <a:rPr sz="1100" b="1" spc="-50" dirty="0"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1270" y="2130679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9934" y="2478151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5173" y="2822829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2126" y="3173349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196" y="3520821"/>
            <a:ext cx="2536825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CHAPTER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3:</a:t>
            </a:r>
            <a:r>
              <a:rPr sz="1100" b="1" spc="-10" dirty="0">
                <a:latin typeface="Times New Roman"/>
                <a:cs typeface="Times New Roman"/>
              </a:rPr>
              <a:t> LITERATURE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SURVEY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Times New Roman"/>
              <a:cs typeface="Times New Roman"/>
            </a:endParaRPr>
          </a:p>
          <a:p>
            <a:pPr marL="608965" lvl="1" indent="-596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08965" algn="l"/>
              </a:tabLst>
            </a:pPr>
            <a:r>
              <a:rPr sz="1100" dirty="0">
                <a:latin typeface="Times New Roman"/>
                <a:cs typeface="Times New Roman"/>
              </a:rPr>
              <a:t>Literature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survey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572135" lvl="1" indent="-559435">
              <a:lnSpc>
                <a:spcPct val="100000"/>
              </a:lnSpc>
              <a:buAutoNum type="arabicPeriod"/>
              <a:tabLst>
                <a:tab pos="572135" algn="l"/>
              </a:tabLst>
            </a:pPr>
            <a:r>
              <a:rPr sz="1100" dirty="0">
                <a:latin typeface="Times New Roman"/>
                <a:cs typeface="Times New Roman"/>
              </a:rPr>
              <a:t>Scope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objectives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CHAPTER </a:t>
            </a:r>
            <a:r>
              <a:rPr sz="1100" b="1" dirty="0">
                <a:latin typeface="Times New Roman"/>
                <a:cs typeface="Times New Roman"/>
              </a:rPr>
              <a:t>4: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BLOCK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6885" y="3520821"/>
            <a:ext cx="2819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8-</a:t>
            </a:r>
            <a:r>
              <a:rPr sz="1100" b="1" spc="-25" dirty="0">
                <a:latin typeface="Times New Roman"/>
                <a:cs typeface="Times New Roman"/>
              </a:rPr>
              <a:t>13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51270" y="3865626"/>
            <a:ext cx="2819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8-</a:t>
            </a:r>
            <a:r>
              <a:rPr sz="1100" spc="-25" dirty="0"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9078" y="4210050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13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5173" y="4560570"/>
            <a:ext cx="3517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14-</a:t>
            </a:r>
            <a:r>
              <a:rPr sz="1100" b="1" spc="-25" dirty="0">
                <a:latin typeface="Times New Roman"/>
                <a:cs typeface="Times New Roman"/>
              </a:rPr>
              <a:t>15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196" y="4908296"/>
            <a:ext cx="4095115" cy="123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CHAPTER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5: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HARDWARE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SOFTWARE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REQUIREMENTS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Times New Roman"/>
              <a:cs typeface="Times New Roman"/>
            </a:endParaRPr>
          </a:p>
          <a:p>
            <a:pPr marL="502284" lvl="1" indent="-489584">
              <a:lnSpc>
                <a:spcPct val="100000"/>
              </a:lnSpc>
              <a:buAutoNum type="arabicPeriod"/>
              <a:tabLst>
                <a:tab pos="502284" algn="l"/>
              </a:tabLst>
            </a:pPr>
            <a:r>
              <a:rPr sz="1100" dirty="0">
                <a:latin typeface="Times New Roman"/>
                <a:cs typeface="Times New Roman"/>
              </a:rPr>
              <a:t>Hardware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Requirements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2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502284" lvl="1" indent="-489584">
              <a:lnSpc>
                <a:spcPct val="100000"/>
              </a:lnSpc>
              <a:buAutoNum type="arabicPeriod"/>
              <a:tabLst>
                <a:tab pos="502284" algn="l"/>
              </a:tabLst>
            </a:pPr>
            <a:r>
              <a:rPr sz="1100" dirty="0">
                <a:latin typeface="Times New Roman"/>
                <a:cs typeface="Times New Roman"/>
              </a:rPr>
              <a:t>Software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Requirements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CHAPTER</a:t>
            </a:r>
            <a:r>
              <a:rPr sz="1100" b="1" dirty="0">
                <a:latin typeface="Times New Roman"/>
                <a:cs typeface="Times New Roman"/>
              </a:rPr>
              <a:t> 6: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RESULTS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4317" y="4908296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25" dirty="0">
                <a:latin typeface="Times New Roman"/>
                <a:cs typeface="Times New Roman"/>
              </a:rPr>
              <a:t>16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69558" y="5252720"/>
            <a:ext cx="16002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16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3941" y="5597144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16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09182" y="5947918"/>
            <a:ext cx="3517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17-</a:t>
            </a:r>
            <a:r>
              <a:rPr sz="1100" b="1" spc="-25" dirty="0">
                <a:latin typeface="Times New Roman"/>
                <a:cs typeface="Times New Roman"/>
              </a:rPr>
              <a:t>18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196" y="6295390"/>
            <a:ext cx="3284854" cy="1233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CHAPTER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7: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CONCLUSION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AND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FUTURE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SCOPE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100">
              <a:latin typeface="Times New Roman"/>
              <a:cs typeface="Times New Roman"/>
            </a:endParaRPr>
          </a:p>
          <a:p>
            <a:pPr marL="502284" lvl="1" indent="-489584">
              <a:lnSpc>
                <a:spcPct val="100000"/>
              </a:lnSpc>
              <a:buAutoNum type="arabicPeriod"/>
              <a:tabLst>
                <a:tab pos="502284" algn="l"/>
              </a:tabLst>
            </a:pPr>
            <a:r>
              <a:rPr sz="1100" spc="-10" dirty="0">
                <a:latin typeface="Times New Roman"/>
                <a:cs typeface="Times New Roman"/>
              </a:rPr>
              <a:t>Conclusion</a:t>
            </a:r>
            <a:endParaRPr sz="11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30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502284" lvl="1" indent="-489584">
              <a:lnSpc>
                <a:spcPct val="100000"/>
              </a:lnSpc>
              <a:buAutoNum type="arabicPeriod"/>
              <a:tabLst>
                <a:tab pos="502284" algn="l"/>
              </a:tabLst>
            </a:pPr>
            <a:r>
              <a:rPr sz="1100" dirty="0">
                <a:latin typeface="Times New Roman"/>
                <a:cs typeface="Times New Roman"/>
              </a:rPr>
              <a:t>Future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Scope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Times New Roman"/>
                <a:cs typeface="Times New Roman"/>
              </a:rPr>
              <a:t>REFERENCE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1373" y="6295390"/>
            <a:ext cx="3454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19-</a:t>
            </a:r>
            <a:r>
              <a:rPr sz="1100" b="1" spc="-25" dirty="0"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45758" y="6639814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19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45758" y="6984619"/>
            <a:ext cx="1657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5" dirty="0">
                <a:latin typeface="Times New Roman"/>
                <a:cs typeface="Times New Roman"/>
              </a:rPr>
              <a:t>19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64046" y="7335139"/>
            <a:ext cx="34544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Times New Roman"/>
                <a:cs typeface="Times New Roman"/>
              </a:rPr>
              <a:t>20-</a:t>
            </a:r>
            <a:r>
              <a:rPr sz="1100" b="1" spc="-25" dirty="0">
                <a:latin typeface="Times New Roman"/>
                <a:cs typeface="Times New Roman"/>
              </a:rPr>
              <a:t>21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681984" y="10080975"/>
            <a:ext cx="17208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00"/>
              </a:lnSpc>
            </a:pPr>
            <a:fld id="{81D60167-4931-47E6-BA6A-407CBD079E47}" type="slidenum">
              <a:rPr sz="1000" b="1" spc="-25" dirty="0">
                <a:latin typeface="Times New Roman"/>
                <a:cs typeface="Times New Roman"/>
              </a:rPr>
              <a:t>4</a:t>
            </a:fld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966466" y="1273810"/>
            <a:ext cx="2209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Times New Roman"/>
                <a:cs typeface="Times New Roman"/>
              </a:rPr>
              <a:t>LIST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FIGURES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9164" y="1807591"/>
            <a:ext cx="83185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Times New Roman"/>
                <a:cs typeface="Times New Roman"/>
              </a:rPr>
              <a:t>Figure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No.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2436" y="1807591"/>
            <a:ext cx="4878705" cy="6838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8955">
              <a:lnSpc>
                <a:spcPct val="100000"/>
              </a:lnSpc>
              <a:spcBef>
                <a:spcPts val="90"/>
              </a:spcBef>
              <a:tabLst>
                <a:tab pos="4196080" algn="l"/>
              </a:tabLst>
            </a:pPr>
            <a:r>
              <a:rPr sz="1400" b="1" spc="-20" dirty="0">
                <a:latin typeface="Times New Roman"/>
                <a:cs typeface="Times New Roman"/>
              </a:rPr>
              <a:t>Title</a:t>
            </a:r>
            <a:r>
              <a:rPr sz="1400" b="1" dirty="0">
                <a:latin typeface="Times New Roman"/>
                <a:cs typeface="Times New Roman"/>
              </a:rPr>
              <a:t>	Page </a:t>
            </a:r>
            <a:r>
              <a:rPr sz="1400" b="1" spc="-25" dirty="0">
                <a:latin typeface="Times New Roman"/>
                <a:cs typeface="Times New Roman"/>
              </a:rPr>
              <a:t>No.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 chip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Diagram…………….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1252" y="2283079"/>
            <a:ext cx="2146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Times New Roman"/>
                <a:cs typeface="Times New Roman"/>
              </a:rPr>
              <a:t>4.1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3" name="object 3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6" name="object 6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96" y="206756"/>
            <a:ext cx="2832735" cy="615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12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3196" y="1023873"/>
            <a:ext cx="6711315" cy="790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00">
              <a:latin typeface="Times New Roman"/>
              <a:cs typeface="Times New Roman"/>
            </a:endParaRPr>
          </a:p>
          <a:p>
            <a:pPr marL="280670" lvl="1" indent="-267970" algn="just">
              <a:lnSpc>
                <a:spcPct val="100000"/>
              </a:lnSpc>
              <a:buAutoNum type="arabicPeriod"/>
              <a:tabLst>
                <a:tab pos="2806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Applications</a:t>
            </a:r>
            <a:endParaRPr sz="1400">
              <a:latin typeface="Times New Roman"/>
              <a:cs typeface="Times New Roman"/>
            </a:endParaRPr>
          </a:p>
          <a:p>
            <a:pPr marL="469265" marR="19050" lvl="2" indent="-228600" algn="just">
              <a:lnSpc>
                <a:spcPct val="143300"/>
              </a:lnSpc>
              <a:spcBef>
                <a:spcPts val="10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 Automation: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 embedded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locks, cameras,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home </a:t>
            </a:r>
            <a:r>
              <a:rPr sz="1200" dirty="0">
                <a:latin typeface="Times New Roman"/>
                <a:cs typeface="Times New Roman"/>
              </a:rPr>
              <a:t>appliances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unauthorized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  <a:p>
            <a:pPr marL="469265" marR="11430" lvl="2" indent="-228600" algn="just">
              <a:lnSpc>
                <a:spcPct val="1435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Wearable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Medical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fitness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protect sensitive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transmitting it 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healthcare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cloud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servers.</a:t>
            </a:r>
            <a:endParaRPr sz="1200">
              <a:latin typeface="Times New Roman"/>
              <a:cs typeface="Times New Roman"/>
            </a:endParaRPr>
          </a:p>
          <a:p>
            <a:pPr marL="469265" marR="14604" lvl="2" indent="-228600" algn="just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Industrial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(IIOT)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Systems: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factories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manufacturing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plants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exchanged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sensors,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actuators,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controllers,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thereby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preventing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industrial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espionage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spc="-10" dirty="0">
                <a:latin typeface="Times New Roman"/>
                <a:cs typeface="Times New Roman"/>
              </a:rPr>
              <a:t>sabotage.</a:t>
            </a:r>
            <a:endParaRPr sz="1200">
              <a:latin typeface="Times New Roman"/>
              <a:cs typeface="Times New Roman"/>
            </a:endParaRPr>
          </a:p>
          <a:p>
            <a:pPr marL="469265" marR="19685" lvl="2" indent="-228600" algn="just">
              <a:lnSpc>
                <a:spcPct val="143300"/>
              </a:lnSpc>
              <a:spcBef>
                <a:spcPts val="12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Agriculture: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Deployed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farming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 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transmit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crop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data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centralized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control.</a:t>
            </a:r>
            <a:endParaRPr sz="1200">
              <a:latin typeface="Times New Roman"/>
              <a:cs typeface="Times New Roman"/>
            </a:endParaRPr>
          </a:p>
          <a:p>
            <a:pPr marL="469265" marR="13335" lvl="2" indent="-228600" algn="just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Wireless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(WSNs):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Applied 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unattended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-20" dirty="0">
                <a:latin typeface="Times New Roman"/>
                <a:cs typeface="Times New Roman"/>
              </a:rPr>
              <a:t> that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field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confidential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tamper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resistant.</a:t>
            </a:r>
            <a:endParaRPr sz="1200">
              <a:latin typeface="Times New Roman"/>
              <a:cs typeface="Times New Roman"/>
            </a:endParaRPr>
          </a:p>
          <a:p>
            <a:pPr marL="469265" marR="17780" lvl="2" indent="-228600" algn="just">
              <a:lnSpc>
                <a:spcPct val="1433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Remote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Monitoring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Useful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applications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oil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pipeline monitoring,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wildlife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tracking,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disaster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management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deployed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isolated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areas</a:t>
            </a:r>
            <a:endParaRPr sz="1200">
              <a:latin typeface="Times New Roman"/>
              <a:cs typeface="Times New Roman"/>
            </a:endParaRPr>
          </a:p>
          <a:p>
            <a:pPr marL="280670" lvl="1" indent="-267970" algn="just">
              <a:lnSpc>
                <a:spcPct val="100000"/>
              </a:lnSpc>
              <a:spcBef>
                <a:spcPts val="640"/>
              </a:spcBef>
              <a:buAutoNum type="arabicPeriod"/>
              <a:tabLst>
                <a:tab pos="280670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Advantages</a:t>
            </a:r>
            <a:endParaRPr sz="1400">
              <a:latin typeface="Times New Roman"/>
              <a:cs typeface="Times New Roman"/>
            </a:endParaRPr>
          </a:p>
          <a:p>
            <a:pPr marL="469265" marR="20955" lvl="2" indent="-228600">
              <a:lnSpc>
                <a:spcPct val="143300"/>
              </a:lnSpc>
              <a:spcBef>
                <a:spcPts val="77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Consumption: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minimize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battery-</a:t>
            </a:r>
            <a:r>
              <a:rPr sz="1200" dirty="0">
                <a:latin typeface="Times New Roman"/>
                <a:cs typeface="Times New Roman"/>
              </a:rPr>
              <a:t>operated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devices.</a:t>
            </a:r>
            <a:endParaRPr sz="1200">
              <a:latin typeface="Times New Roman"/>
              <a:cs typeface="Times New Roman"/>
            </a:endParaRPr>
          </a:p>
          <a:p>
            <a:pPr marL="469265" marR="13335" lvl="2" indent="-228600">
              <a:lnSpc>
                <a:spcPct val="1417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Footprint: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occupies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minimal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FPGA,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suitable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integration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compact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systems.</a:t>
            </a:r>
            <a:endParaRPr sz="1200">
              <a:latin typeface="Times New Roman"/>
              <a:cs typeface="Times New Roman"/>
            </a:endParaRPr>
          </a:p>
          <a:p>
            <a:pPr marL="469265" marR="5080" lvl="2" indent="-228600">
              <a:lnSpc>
                <a:spcPct val="1417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10" dirty="0">
                <a:latin typeface="Times New Roman"/>
                <a:cs typeface="Times New Roman"/>
              </a:rPr>
              <a:t>Enhanced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Security: Hardware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encryption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vulnerability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attacks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side-</a:t>
            </a:r>
            <a:r>
              <a:rPr sz="1200" spc="-10" dirty="0">
                <a:latin typeface="Times New Roman"/>
                <a:cs typeface="Times New Roman"/>
              </a:rPr>
              <a:t>channel </a:t>
            </a:r>
            <a:r>
              <a:rPr sz="1200" dirty="0">
                <a:latin typeface="Times New Roman"/>
                <a:cs typeface="Times New Roman"/>
              </a:rPr>
              <a:t>leaks,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security.</a:t>
            </a:r>
            <a:endParaRPr sz="1200">
              <a:latin typeface="Times New Roman"/>
              <a:cs typeface="Times New Roman"/>
            </a:endParaRPr>
          </a:p>
          <a:p>
            <a:pPr marL="469265" marR="5715" lvl="2" indent="-228600">
              <a:lnSpc>
                <a:spcPct val="1417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spc="-2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Performance: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Capable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achieving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4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speeds</a:t>
            </a:r>
            <a:r>
              <a:rPr sz="1200" spc="4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suitable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IoT </a:t>
            </a:r>
            <a:r>
              <a:rPr sz="1200" spc="-10" dirty="0">
                <a:latin typeface="Times New Roman"/>
                <a:cs typeface="Times New Roman"/>
              </a:rPr>
              <a:t>communication,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 low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latency.</a:t>
            </a:r>
            <a:endParaRPr sz="1200">
              <a:latin typeface="Times New Roman"/>
              <a:cs typeface="Times New Roman"/>
            </a:endParaRPr>
          </a:p>
          <a:p>
            <a:pPr marL="469265" marR="15240" lvl="2" indent="-228600">
              <a:lnSpc>
                <a:spcPct val="143300"/>
              </a:lnSpc>
              <a:spcBef>
                <a:spcPts val="12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Reusability: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chip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reused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reducing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469265" marR="17145" lvl="2" indent="-228600">
              <a:lnSpc>
                <a:spcPct val="143300"/>
              </a:lnSpc>
              <a:spcBef>
                <a:spcPts val="95"/>
              </a:spcBef>
              <a:buClr>
                <a:srgbClr val="C45811"/>
              </a:buClr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Algorithm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Flexibility: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architecture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adapted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implement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lightweight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depending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500062"/>
            <a:ext cx="6357620" cy="29209"/>
            <a:chOff x="876617" y="500062"/>
            <a:chExt cx="6357620" cy="29209"/>
          </a:xfrm>
        </p:grpSpPr>
        <p:sp>
          <p:nvSpPr>
            <p:cNvPr id="3" name="object 3"/>
            <p:cNvSpPr/>
            <p:nvPr/>
          </p:nvSpPr>
          <p:spPr>
            <a:xfrm>
              <a:off x="881380" y="518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518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0270" y="504825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270" y="504825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3196" y="200660"/>
            <a:ext cx="6707505" cy="3123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CRYPTO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IOT </a:t>
            </a:r>
            <a:r>
              <a:rPr sz="1000" spc="-10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1.3 </a:t>
            </a:r>
            <a:r>
              <a:rPr sz="1400" b="1" spc="-10" dirty="0">
                <a:latin typeface="Times New Roman"/>
                <a:cs typeface="Times New Roman"/>
              </a:rPr>
              <a:t>Disadvantages</a:t>
            </a:r>
            <a:endParaRPr sz="1400">
              <a:latin typeface="Times New Roman"/>
              <a:cs typeface="Times New Roman"/>
            </a:endParaRPr>
          </a:p>
          <a:p>
            <a:pPr marL="469265" marR="14604" indent="-228600">
              <a:lnSpc>
                <a:spcPct val="143300"/>
              </a:lnSpc>
              <a:spcBef>
                <a:spcPts val="13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Reduced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Flexibility: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Unlike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flexible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update </a:t>
            </a:r>
            <a:r>
              <a:rPr sz="1200" spc="-10" dirty="0">
                <a:latin typeface="Times New Roman"/>
                <a:cs typeface="Times New Roman"/>
              </a:rPr>
              <a:t>post-deployment.</a:t>
            </a:r>
            <a:endParaRPr sz="1200">
              <a:latin typeface="Times New Roman"/>
              <a:cs typeface="Times New Roman"/>
            </a:endParaRPr>
          </a:p>
          <a:p>
            <a:pPr marL="469265" marR="13970" indent="-228600">
              <a:lnSpc>
                <a:spcPct val="1433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Cost: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Developing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fabricating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incur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 </a:t>
            </a:r>
            <a:r>
              <a:rPr sz="1200" spc="-10" dirty="0">
                <a:latin typeface="Times New Roman"/>
                <a:cs typeface="Times New Roman"/>
              </a:rPr>
              <a:t>initial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costs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compared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software-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solutions.</a:t>
            </a:r>
            <a:endParaRPr sz="1200">
              <a:latin typeface="Times New Roman"/>
              <a:cs typeface="Times New Roman"/>
            </a:endParaRPr>
          </a:p>
          <a:p>
            <a:pPr marL="469265" marR="12700" indent="-228600">
              <a:lnSpc>
                <a:spcPct val="143300"/>
              </a:lnSpc>
              <a:spcBef>
                <a:spcPts val="95"/>
              </a:spcBef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Debugging: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synthesis, simulation,</a:t>
            </a:r>
            <a:r>
              <a:rPr sz="1200" dirty="0">
                <a:latin typeface="Times New Roman"/>
                <a:cs typeface="Times New Roman"/>
              </a:rPr>
              <a:t> 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verification,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-10" dirty="0">
                <a:latin typeface="Times New Roman"/>
                <a:cs typeface="Times New Roman"/>
              </a:rPr>
              <a:t> expertise.</a:t>
            </a:r>
            <a:endParaRPr sz="1200">
              <a:latin typeface="Times New Roman"/>
              <a:cs typeface="Times New Roman"/>
            </a:endParaRPr>
          </a:p>
          <a:p>
            <a:pPr marL="469265" marR="5080" indent="-228600">
              <a:lnSpc>
                <a:spcPct val="143300"/>
              </a:lnSpc>
              <a:buSzPct val="91666"/>
              <a:buFont typeface="Symbol"/>
              <a:buChar char=""/>
              <a:tabLst>
                <a:tab pos="469265" algn="l"/>
              </a:tabLst>
            </a:pP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Strength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Limitation: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not </a:t>
            </a:r>
            <a:r>
              <a:rPr sz="1200" spc="-10" dirty="0">
                <a:latin typeface="Times New Roman"/>
                <a:cs typeface="Times New Roman"/>
              </a:rPr>
              <a:t>provide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20" dirty="0">
                <a:latin typeface="Times New Roman"/>
                <a:cs typeface="Times New Roman"/>
              </a:rPr>
              <a:t> level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</a:t>
            </a:r>
            <a:r>
              <a:rPr sz="1200" spc="-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robust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AES-256,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might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limitation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high-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9" name="object 9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Dept.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ECE,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ts val="12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3" name="object 3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6" name="object 6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96" y="206756"/>
            <a:ext cx="6708775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Calibri"/>
              <a:cs typeface="Calibri"/>
            </a:endParaRPr>
          </a:p>
          <a:p>
            <a:pPr marL="26543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50" dirty="0">
                <a:latin typeface="Times New Roman"/>
                <a:cs typeface="Times New Roman"/>
              </a:rPr>
              <a:t> 2</a:t>
            </a:r>
            <a:endParaRPr sz="1600">
              <a:latin typeface="Times New Roman"/>
              <a:cs typeface="Times New Roman"/>
            </a:endParaRPr>
          </a:p>
          <a:p>
            <a:pPr marL="768350">
              <a:lnSpc>
                <a:spcPct val="100000"/>
              </a:lnSpc>
              <a:spcBef>
                <a:spcPts val="143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1700"/>
              </a:lnSpc>
              <a:spcBef>
                <a:spcPts val="890"/>
              </a:spcBef>
            </a:pPr>
            <a:r>
              <a:rPr sz="1200" spc="-20" dirty="0">
                <a:latin typeface="Times New Roman"/>
                <a:cs typeface="Times New Roman"/>
              </a:rPr>
              <a:t>With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rapid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proliferation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 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Things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(IoT)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devices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industries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such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healthcare,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agriculture, </a:t>
            </a:r>
            <a:r>
              <a:rPr sz="1200" dirty="0">
                <a:latin typeface="Times New Roman"/>
                <a:cs typeface="Times New Roman"/>
              </a:rPr>
              <a:t>smart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industrial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automation,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become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nodes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typically </a:t>
            </a:r>
            <a:r>
              <a:rPr sz="1200" dirty="0">
                <a:latin typeface="Times New Roman"/>
                <a:cs typeface="Times New Roman"/>
              </a:rPr>
              <a:t>small,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cost,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battery-</a:t>
            </a:r>
            <a:r>
              <a:rPr sz="1200" dirty="0">
                <a:latin typeface="Times New Roman"/>
                <a:cs typeface="Times New Roman"/>
              </a:rPr>
              <a:t>powered,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severely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computational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resources. Traditional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RSA,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though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resource-intensive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 constrained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environments.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Software-based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cryptographic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further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exacerbate</a:t>
            </a:r>
            <a:r>
              <a:rPr sz="1200" dirty="0">
                <a:latin typeface="Times New Roman"/>
                <a:cs typeface="Times New Roman"/>
              </a:rPr>
              <a:t> power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consumption</a:t>
            </a:r>
            <a:r>
              <a:rPr sz="1200" spc="-25" dirty="0">
                <a:latin typeface="Times New Roman"/>
                <a:cs typeface="Times New Roman"/>
              </a:rPr>
              <a:t> and </a:t>
            </a:r>
            <a:r>
              <a:rPr sz="1200" dirty="0">
                <a:latin typeface="Times New Roman"/>
                <a:cs typeface="Times New Roman"/>
              </a:rPr>
              <a:t>latency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21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energy-</a:t>
            </a:r>
            <a:r>
              <a:rPr sz="1200" dirty="0">
                <a:latin typeface="Times New Roman"/>
                <a:cs typeface="Times New Roman"/>
              </a:rPr>
              <a:t>efficient,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area-</a:t>
            </a:r>
            <a:r>
              <a:rPr sz="1200" dirty="0">
                <a:latin typeface="Times New Roman"/>
                <a:cs typeface="Times New Roman"/>
              </a:rPr>
              <a:t>optimized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 </a:t>
            </a:r>
            <a:r>
              <a:rPr sz="1200" dirty="0">
                <a:latin typeface="Times New Roman"/>
                <a:cs typeface="Times New Roman"/>
              </a:rPr>
              <a:t>suitable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hardware-</a:t>
            </a:r>
            <a:r>
              <a:rPr sz="1200" dirty="0">
                <a:latin typeface="Times New Roman"/>
                <a:cs typeface="Times New Roman"/>
              </a:rPr>
              <a:t>constrained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 develop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dedicated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PRESENT-based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 </a:t>
            </a:r>
            <a:r>
              <a:rPr sz="1200" dirty="0">
                <a:latin typeface="Times New Roman"/>
                <a:cs typeface="Times New Roman"/>
              </a:rPr>
              <a:t>encryption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module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delivers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operating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tight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 </a:t>
            </a:r>
            <a:r>
              <a:rPr sz="1200" dirty="0">
                <a:latin typeface="Times New Roman"/>
                <a:cs typeface="Times New Roman"/>
              </a:rPr>
              <a:t>budgets.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serial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UART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metrics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real-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196" y="200660"/>
            <a:ext cx="30340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Times New Roman"/>
                <a:cs typeface="Times New Roman"/>
              </a:rPr>
              <a:t>LOW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POWER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CRYPTO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CHIP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FOR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IOT </a:t>
            </a:r>
            <a:r>
              <a:rPr sz="1000" spc="-10" dirty="0">
                <a:latin typeface="Times New Roman"/>
                <a:cs typeface="Times New Roman"/>
              </a:rPr>
              <a:t>APPLICATION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76617" y="500062"/>
            <a:ext cx="6357620" cy="29209"/>
            <a:chOff x="876617" y="500062"/>
            <a:chExt cx="6357620" cy="29209"/>
          </a:xfrm>
        </p:grpSpPr>
        <p:sp>
          <p:nvSpPr>
            <p:cNvPr id="4" name="object 4"/>
            <p:cNvSpPr/>
            <p:nvPr/>
          </p:nvSpPr>
          <p:spPr>
            <a:xfrm>
              <a:off x="881380" y="518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1380" y="518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0270" y="504825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446F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0270" y="504825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9" name="object 9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3196" y="604298"/>
            <a:ext cx="6708775" cy="87503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dirty="0">
                <a:latin typeface="Times New Roman"/>
                <a:cs typeface="Times New Roman"/>
              </a:rPr>
              <a:t>CHAPTER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50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66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LITERATURE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SURVEY,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SCOPE,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</a:t>
            </a:r>
            <a:endParaRPr sz="1800">
              <a:latin typeface="Times New Roman"/>
              <a:cs typeface="Times New Roman"/>
            </a:endParaRPr>
          </a:p>
          <a:p>
            <a:pPr marL="532765" lvl="1" indent="-267335">
              <a:lnSpc>
                <a:spcPct val="100000"/>
              </a:lnSpc>
              <a:spcBef>
                <a:spcPts val="1535"/>
              </a:spcBef>
              <a:buAutoNum type="arabicPeriod"/>
              <a:tabLst>
                <a:tab pos="532765" algn="l"/>
              </a:tabLst>
            </a:pPr>
            <a:r>
              <a:rPr sz="1400" b="1" spc="-10" dirty="0">
                <a:latin typeface="Times New Roman"/>
                <a:cs typeface="Times New Roman"/>
              </a:rPr>
              <a:t>Literature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Survey</a:t>
            </a:r>
            <a:endParaRPr sz="1400">
              <a:latin typeface="Times New Roman"/>
              <a:cs typeface="Times New Roman"/>
            </a:endParaRPr>
          </a:p>
          <a:p>
            <a:pPr marL="265430" algn="just">
              <a:lnSpc>
                <a:spcPct val="100000"/>
              </a:lnSpc>
              <a:spcBef>
                <a:spcPts val="75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BASE</a:t>
            </a:r>
            <a:r>
              <a:rPr sz="1200" b="1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PAPER</a:t>
            </a:r>
            <a:endParaRPr sz="1200">
              <a:latin typeface="Times New Roman"/>
              <a:cs typeface="Times New Roman"/>
            </a:endParaRPr>
          </a:p>
          <a:p>
            <a:pPr marL="265430" marR="8255" algn="just">
              <a:lnSpc>
                <a:spcPts val="2060"/>
              </a:lnSpc>
              <a:spcBef>
                <a:spcPts val="15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High‑Throughput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Reconfigurable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Compact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ASCON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Processor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Trusted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(IEEE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SOCC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2022):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reconfigurable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crypto-processor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Chisel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supporting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encryption</a:t>
            </a:r>
            <a:endParaRPr sz="1200">
              <a:latin typeface="Times New Roman"/>
              <a:cs typeface="Times New Roman"/>
            </a:endParaRPr>
          </a:p>
          <a:p>
            <a:pPr marL="265430" marR="6985" algn="just">
              <a:lnSpc>
                <a:spcPts val="2060"/>
              </a:lnSpc>
              <a:spcBef>
                <a:spcPts val="35"/>
              </a:spcBef>
            </a:pPr>
            <a:r>
              <a:rPr sz="1200" spc="-10" dirty="0">
                <a:latin typeface="Times New Roman"/>
                <a:cs typeface="Times New Roman"/>
              </a:rPr>
              <a:t>(ASCON)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hashing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six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achieving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both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throughput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(over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667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MHz)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and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efficiency </a:t>
            </a:r>
            <a:r>
              <a:rPr sz="1200" dirty="0">
                <a:latin typeface="Times New Roman"/>
                <a:cs typeface="Times New Roman"/>
              </a:rPr>
              <a:t>(29%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power),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ported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SkyWater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130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nm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OpenLane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powerful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flexible,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ASCON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authenticated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contrast,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dedicated, </a:t>
            </a:r>
            <a:r>
              <a:rPr sz="1200" spc="-20" dirty="0">
                <a:latin typeface="Times New Roman"/>
                <a:cs typeface="Times New Roman"/>
              </a:rPr>
              <a:t>minimal-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block-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Verilog,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emphasis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static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265430" marR="18415" algn="just">
              <a:lnSpc>
                <a:spcPts val="2060"/>
              </a:lnSpc>
              <a:spcBef>
                <a:spcPts val="45"/>
              </a:spcBef>
            </a:pPr>
            <a:r>
              <a:rPr sz="1200" dirty="0">
                <a:latin typeface="Times New Roman"/>
                <a:cs typeface="Times New Roman"/>
              </a:rPr>
              <a:t>dynamic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clock/power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practical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UART/SPI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interfacing tailored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 </a:t>
            </a:r>
            <a:r>
              <a:rPr sz="1200" spc="-25" dirty="0">
                <a:latin typeface="Times New Roman"/>
                <a:cs typeface="Times New Roman"/>
              </a:rPr>
              <a:t>IoT </a:t>
            </a:r>
            <a:r>
              <a:rPr sz="1200" spc="-10" dirty="0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 marL="265430">
              <a:lnSpc>
                <a:spcPct val="100000"/>
              </a:lnSpc>
              <a:spcBef>
                <a:spcPts val="455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https://doi.org/10.1109/SOCC56010.2022.9908100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7620" lvl="2" indent="-229235" algn="just">
              <a:lnSpc>
                <a:spcPct val="143600"/>
              </a:lnSpc>
              <a:buAutoNum type="arabicPeriod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Radhakrishnan,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Jadon,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Honnavalli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(2024)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Security Evaluation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Cryptographic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Resource-Constrained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 </a:t>
            </a:r>
            <a:r>
              <a:rPr sz="1200" spc="-2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journal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MDPI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Sensors.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comparative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 including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AES-</a:t>
            </a:r>
            <a:r>
              <a:rPr sz="1200" dirty="0">
                <a:latin typeface="Times New Roman"/>
                <a:cs typeface="Times New Roman"/>
              </a:rPr>
              <a:t>128,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SPECK,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ASCON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Arduino platforms.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highlights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latency,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throughput, memory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consumption,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insightful,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microcontroller-based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cryptography.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contrast,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focuses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dedicated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power-</a:t>
            </a:r>
            <a:r>
              <a:rPr sz="1200" dirty="0">
                <a:latin typeface="Times New Roman"/>
                <a:cs typeface="Times New Roman"/>
              </a:rPr>
              <a:t>saving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techniques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gating.</a:t>
            </a:r>
            <a:endParaRPr sz="12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https://www.mdpi.com/1424-8220/24/12/4008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5080" lvl="2" indent="-229235" algn="just">
              <a:lnSpc>
                <a:spcPct val="143600"/>
              </a:lnSpc>
              <a:spcBef>
                <a:spcPts val="5"/>
              </a:spcBef>
              <a:buAutoNum type="arabicPeriod" startAt="2"/>
              <a:tabLst>
                <a:tab pos="722630" algn="l"/>
              </a:tabLst>
            </a:pPr>
            <a:r>
              <a:rPr sz="1200" spc="-10" dirty="0">
                <a:latin typeface="Times New Roman"/>
                <a:cs typeface="Times New Roman"/>
              </a:rPr>
              <a:t>Dahiphale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(2023)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contributed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Securing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Devices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Implementation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Ciphers,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IACR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ePrint.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efficiency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speed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PRIDE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PRESENT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FPGA.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focus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comparison;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extends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concentrating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optimizing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power- sensitive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clock/power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integrating </a:t>
            </a:r>
            <a:r>
              <a:rPr sz="1200" dirty="0">
                <a:latin typeface="Times New Roman"/>
                <a:cs typeface="Times New Roman"/>
              </a:rPr>
              <a:t>real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like </a:t>
            </a:r>
            <a:r>
              <a:rPr sz="1200" spc="-10" dirty="0">
                <a:latin typeface="Times New Roman"/>
                <a:cs typeface="Times New Roman"/>
              </a:rPr>
              <a:t>SPI/UART.</a:t>
            </a:r>
            <a:endParaRPr sz="12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650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https://eprint.iacr.org/2023/821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dirty="0"/>
              <a:t>Dept.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20" dirty="0"/>
              <a:t>ECE,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617" y="10165398"/>
            <a:ext cx="6348730" cy="15875"/>
            <a:chOff x="876617" y="10165398"/>
            <a:chExt cx="6348730" cy="15875"/>
          </a:xfrm>
        </p:grpSpPr>
        <p:sp>
          <p:nvSpPr>
            <p:cNvPr id="3" name="object 3"/>
            <p:cNvSpPr/>
            <p:nvPr/>
          </p:nvSpPr>
          <p:spPr>
            <a:xfrm>
              <a:off x="881380" y="10170160"/>
              <a:ext cx="6339205" cy="9525"/>
            </a:xfrm>
            <a:custGeom>
              <a:avLst/>
              <a:gdLst/>
              <a:ahLst/>
              <a:cxnLst/>
              <a:rect l="l" t="t" r="r" b="b"/>
              <a:pathLst>
                <a:path w="6339205" h="9525">
                  <a:moveTo>
                    <a:pt x="6339205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6339205" y="9144"/>
                  </a:lnTo>
                  <a:lnTo>
                    <a:pt x="6339205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81380" y="10170160"/>
              <a:ext cx="6339205" cy="6350"/>
            </a:xfrm>
            <a:custGeom>
              <a:avLst/>
              <a:gdLst/>
              <a:ahLst/>
              <a:cxnLst/>
              <a:rect l="l" t="t" r="r" b="b"/>
              <a:pathLst>
                <a:path w="6339205" h="6350">
                  <a:moveTo>
                    <a:pt x="0" y="6350"/>
                  </a:moveTo>
                  <a:lnTo>
                    <a:pt x="6339205" y="6350"/>
                  </a:lnTo>
                  <a:lnTo>
                    <a:pt x="6339205" y="0"/>
                  </a:lnTo>
                  <a:lnTo>
                    <a:pt x="0" y="0"/>
                  </a:lnTo>
                  <a:lnTo>
                    <a:pt x="0" y="6350"/>
                  </a:lnTo>
                  <a:close/>
                </a:path>
              </a:pathLst>
            </a:custGeom>
            <a:ln w="9525">
              <a:solidFill>
                <a:srgbClr val="2424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58202" y="466788"/>
            <a:ext cx="6346190" cy="27305"/>
            <a:chOff x="858202" y="466788"/>
            <a:chExt cx="6346190" cy="27305"/>
          </a:xfrm>
        </p:grpSpPr>
        <p:sp>
          <p:nvSpPr>
            <p:cNvPr id="6" name="object 6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6336665" y="0"/>
                  </a:moveTo>
                  <a:lnTo>
                    <a:pt x="0" y="0"/>
                  </a:lnTo>
                  <a:lnTo>
                    <a:pt x="0" y="17779"/>
                  </a:lnTo>
                  <a:lnTo>
                    <a:pt x="6336665" y="17779"/>
                  </a:lnTo>
                  <a:lnTo>
                    <a:pt x="6336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964" y="471551"/>
              <a:ext cx="6336665" cy="17780"/>
            </a:xfrm>
            <a:custGeom>
              <a:avLst/>
              <a:gdLst/>
              <a:ahLst/>
              <a:cxnLst/>
              <a:rect l="l" t="t" r="r" b="b"/>
              <a:pathLst>
                <a:path w="6336665" h="17779">
                  <a:moveTo>
                    <a:pt x="0" y="17779"/>
                  </a:moveTo>
                  <a:lnTo>
                    <a:pt x="6336665" y="17779"/>
                  </a:lnTo>
                  <a:lnTo>
                    <a:pt x="6336665" y="0"/>
                  </a:lnTo>
                  <a:lnTo>
                    <a:pt x="0" y="0"/>
                  </a:lnTo>
                  <a:lnTo>
                    <a:pt x="0" y="1777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3196" y="206756"/>
            <a:ext cx="6707505" cy="975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POWER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</a:t>
            </a:r>
            <a:endParaRPr sz="1100">
              <a:latin typeface="Calibri"/>
              <a:cs typeface="Calibri"/>
            </a:endParaRPr>
          </a:p>
          <a:p>
            <a:pPr marL="722630" marR="5080" indent="-229235" algn="just">
              <a:lnSpc>
                <a:spcPct val="143900"/>
              </a:lnSpc>
              <a:spcBef>
                <a:spcPts val="760"/>
              </a:spcBef>
              <a:buAutoNum type="arabicPeriod" startAt="3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Kaur,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Canto,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Kermani,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Azarderakhsh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(2023)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presented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Comprehensive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Implementations,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Attacks,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Countermeasures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Current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NIST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 Crypto Standard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arXiv.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ASCON,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associated side-</a:t>
            </a:r>
            <a:r>
              <a:rPr sz="1200" dirty="0">
                <a:latin typeface="Times New Roman"/>
                <a:cs typeface="Times New Roman"/>
              </a:rPr>
              <a:t>channel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countermeasures.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attack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vectors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trade-</a:t>
            </a:r>
            <a:r>
              <a:rPr sz="1200" spc="-10" dirty="0">
                <a:latin typeface="Times New Roman"/>
                <a:cs typeface="Times New Roman"/>
              </a:rPr>
              <a:t>offs,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cryptographic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standards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concrete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realization.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narrows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down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practical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power-</a:t>
            </a:r>
            <a:r>
              <a:rPr sz="1200" spc="-10" dirty="0">
                <a:latin typeface="Times New Roman"/>
                <a:cs typeface="Times New Roman"/>
              </a:rPr>
              <a:t>efficient implementation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VLSI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methodologies.</a:t>
            </a:r>
            <a:endParaRPr sz="12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https://arxiv.org/abs/2304.06222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5715" indent="-229235" algn="just">
              <a:lnSpc>
                <a:spcPct val="144000"/>
              </a:lnSpc>
              <a:buAutoNum type="arabicPeriod" startAt="4"/>
              <a:tabLst>
                <a:tab pos="722630" algn="l"/>
              </a:tabLst>
            </a:pPr>
            <a:r>
              <a:rPr sz="1200" spc="-20" dirty="0">
                <a:latin typeface="Times New Roman"/>
                <a:cs typeface="Times New Roman"/>
              </a:rPr>
              <a:t>El-</a:t>
            </a:r>
            <a:r>
              <a:rPr sz="1200" dirty="0">
                <a:latin typeface="Times New Roman"/>
                <a:cs typeface="Times New Roman"/>
              </a:rPr>
              <a:t>Hajj,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Mousawi,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Fadlallah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(2023),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paper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Analysis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Cryptographic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Hardware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Platform,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MDPI's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Internet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journal,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lightweight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Raspberry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Pi 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Arduino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boards.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assess </a:t>
            </a:r>
            <a:r>
              <a:rPr sz="1200" dirty="0">
                <a:latin typeface="Times New Roman"/>
                <a:cs typeface="Times New Roman"/>
              </a:rPr>
              <a:t>39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different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algorithms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memory,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throughput.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Unlike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software-</a:t>
            </a:r>
            <a:r>
              <a:rPr sz="1200" spc="-10" dirty="0">
                <a:latin typeface="Times New Roman"/>
                <a:cs typeface="Times New Roman"/>
              </a:rPr>
              <a:t>focused benchmark,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centres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efficiency,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synthesizing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PRESENT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cipher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FPGA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optimizations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energy.</a:t>
            </a:r>
            <a:endParaRPr sz="12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3"/>
              </a:rPr>
              <a:t>https://www.mdpi.com/2227-7080/13/1/3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6350" indent="-229235" algn="just">
              <a:lnSpc>
                <a:spcPct val="143900"/>
              </a:lnSpc>
              <a:spcBef>
                <a:spcPts val="5"/>
              </a:spcBef>
              <a:buAutoNum type="arabicPeriod" startAt="5"/>
              <a:tabLst>
                <a:tab pos="722630" algn="l"/>
              </a:tabLst>
            </a:pPr>
            <a:r>
              <a:rPr sz="1200" spc="-10" dirty="0">
                <a:latin typeface="Times New Roman"/>
                <a:cs typeface="Times New Roman"/>
              </a:rPr>
              <a:t>Soto-</a:t>
            </a:r>
            <a:r>
              <a:rPr sz="1200" dirty="0">
                <a:latin typeface="Times New Roman"/>
                <a:cs typeface="Times New Roman"/>
              </a:rPr>
              <a:t>Cruz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(2025)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Survey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Lightweight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Cryptography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Power-</a:t>
            </a:r>
            <a:r>
              <a:rPr sz="1200" spc="-10" dirty="0">
                <a:latin typeface="Times New Roman"/>
                <a:cs typeface="Times New Roman"/>
              </a:rPr>
              <a:t>Constrained </a:t>
            </a:r>
            <a:r>
              <a:rPr sz="1200" dirty="0">
                <a:latin typeface="Times New Roman"/>
                <a:cs typeface="Times New Roman"/>
              </a:rPr>
              <a:t>Microcontrollers,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MDPI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symmetric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environments.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evaluate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cryptographic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algorithms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efficiency,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microcontrollers.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insightful,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remains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domain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software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encryption.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 </a:t>
            </a:r>
            <a:r>
              <a:rPr sz="1200" dirty="0">
                <a:latin typeface="Times New Roman"/>
                <a:cs typeface="Times New Roman"/>
              </a:rPr>
              <a:t>accelerator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specifically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energy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minimization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clock/power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spc="-10" dirty="0">
                <a:latin typeface="Times New Roman"/>
                <a:cs typeface="Times New Roman"/>
              </a:rPr>
              <a:t>FPGA.</a:t>
            </a:r>
            <a:endParaRPr sz="1200">
              <a:latin typeface="Times New Roman"/>
              <a:cs typeface="Times New Roman"/>
            </a:endParaRPr>
          </a:p>
          <a:p>
            <a:pPr marL="722630">
              <a:lnSpc>
                <a:spcPct val="100000"/>
              </a:lnSpc>
              <a:spcBef>
                <a:spcPts val="625"/>
              </a:spcBef>
            </a:pPr>
            <a:r>
              <a:rPr sz="1200" spc="-10" dirty="0">
                <a:latin typeface="Times New Roman"/>
                <a:cs typeface="Times New Roman"/>
              </a:rPr>
              <a:t>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4"/>
              </a:rPr>
              <a:t>https://doi.org/10.3390/technologies13010003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200">
              <a:latin typeface="Times New Roman"/>
              <a:cs typeface="Times New Roman"/>
            </a:endParaRPr>
          </a:p>
          <a:p>
            <a:pPr marL="722630" marR="7620" indent="-229235">
              <a:lnSpc>
                <a:spcPct val="143700"/>
              </a:lnSpc>
              <a:spcBef>
                <a:spcPts val="5"/>
              </a:spcBef>
              <a:buAutoNum type="arabicPeriod" startAt="6"/>
              <a:tabLst>
                <a:tab pos="722630" algn="l"/>
              </a:tabLst>
            </a:pPr>
            <a:r>
              <a:rPr sz="1200" dirty="0">
                <a:latin typeface="Times New Roman"/>
                <a:cs typeface="Times New Roman"/>
              </a:rPr>
              <a:t>Bharathi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Parvatham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(2022)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described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 model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paper Light-</a:t>
            </a:r>
            <a:r>
              <a:rPr sz="1200" dirty="0">
                <a:latin typeface="Times New Roman"/>
                <a:cs typeface="Times New Roman"/>
              </a:rPr>
              <a:t>Weight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Block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Cipher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Security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FPGA,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published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Tech </a:t>
            </a:r>
            <a:r>
              <a:rPr sz="1200" spc="-10" dirty="0">
                <a:latin typeface="Times New Roman"/>
                <a:cs typeface="Times New Roman"/>
              </a:rPr>
              <a:t>Science.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Verilog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HDL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utilization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operating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frequency.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However,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consider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energy-saving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interfacing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IoT.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integrating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clock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complete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crypto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module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interfaces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embedded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deployment. (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5"/>
              </a:rPr>
              <a:t>https://doi.org/10.32604/iasc.2022.020681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imes New Roman"/>
              <a:buAutoNum type="arabicPeriod" startAt="6"/>
            </a:pPr>
            <a:endParaRPr sz="1200">
              <a:latin typeface="Times New Roman"/>
              <a:cs typeface="Times New Roman"/>
            </a:endParaRPr>
          </a:p>
          <a:p>
            <a:pPr marL="722630" marR="6350" indent="-229235">
              <a:lnSpc>
                <a:spcPct val="143300"/>
              </a:lnSpc>
              <a:buAutoNum type="arabicPeriod" startAt="6"/>
              <a:tabLst>
                <a:tab pos="722630" algn="l"/>
              </a:tabLst>
            </a:pPr>
            <a:r>
              <a:rPr sz="1200" spc="-10" dirty="0">
                <a:latin typeface="Times New Roman"/>
                <a:cs typeface="Times New Roman"/>
              </a:rPr>
              <a:t>Lara-</a:t>
            </a:r>
            <a:r>
              <a:rPr sz="1200" dirty="0">
                <a:latin typeface="Times New Roman"/>
                <a:cs typeface="Times New Roman"/>
              </a:rPr>
              <a:t>Niño,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Díaz-</a:t>
            </a:r>
            <a:r>
              <a:rPr sz="1200" dirty="0">
                <a:latin typeface="Times New Roman"/>
                <a:cs typeface="Times New Roman"/>
              </a:rPr>
              <a:t>Pérez,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Morales-</a:t>
            </a:r>
            <a:r>
              <a:rPr sz="1200" dirty="0">
                <a:latin typeface="Times New Roman"/>
                <a:cs typeface="Times New Roman"/>
              </a:rPr>
              <a:t>Sandoval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(2017)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presented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IEEE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journal Transactions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Circuits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title</a:t>
            </a:r>
            <a:r>
              <a:rPr sz="1200" spc="-10" dirty="0">
                <a:latin typeface="Times New Roman"/>
                <a:cs typeface="Times New Roman"/>
              </a:rPr>
              <a:t> Lightweight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Hardware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Architectures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200"/>
              </a:lnSpc>
            </a:pPr>
            <a:r>
              <a:rPr dirty="0"/>
              <a:t>Dept.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ECE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00"/>
              </a:lnSpc>
            </a:pPr>
            <a:r>
              <a:rPr spc="-10" dirty="0"/>
              <a:t>HKBKCE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6003</Words>
  <Application>Microsoft Office PowerPoint</Application>
  <PresentationFormat>Custom</PresentationFormat>
  <Paragraphs>416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Yathin A</dc:creator>
  <cp:lastModifiedBy>Monisha C</cp:lastModifiedBy>
  <cp:revision>1</cp:revision>
  <dcterms:created xsi:type="dcterms:W3CDTF">2025-06-20T12:27:55Z</dcterms:created>
  <dcterms:modified xsi:type="dcterms:W3CDTF">2025-06-20T12:43:22Z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2025-06-16T00:00:00Z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2025-06-20T00:00:00Z</vt:filetime>
  </property>
  <property fmtid="{D5CDD505-2E9C-101B-9397-08002B2CF9AE}" pid="5" name="Producer">
    <vt:lpwstr>www.ilovepdf.com</vt:lpwstr>
  </property>
</Properties>
</file>