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7" r:id="rId2"/>
    <p:sldId id="258" r:id="rId3"/>
    <p:sldId id="259" r:id="rId4"/>
    <p:sldId id="260" r:id="rId5"/>
    <p:sldId id="261" r:id="rId6"/>
    <p:sldId id="281" r:id="rId7"/>
    <p:sldId id="268" r:id="rId8"/>
    <p:sldId id="269" r:id="rId9"/>
    <p:sldId id="270" r:id="rId10"/>
    <p:sldId id="271" r:id="rId11"/>
    <p:sldId id="272" r:id="rId12"/>
    <p:sldId id="273" r:id="rId13"/>
    <p:sldId id="274" r:id="rId14"/>
    <p:sldId id="275" r:id="rId15"/>
    <p:sldId id="282"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967B71B-B807-49C8-B0B0-CB5E05317195}" type="datetimeFigureOut">
              <a:rPr lang="en-IN" smtClean="0"/>
              <a:pPr/>
              <a:t>17-05-2019</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016E4BF-5E55-448D-A48B-51A33E2F1AA6}" type="slidenum">
              <a:rPr lang="en-IN" smtClean="0"/>
              <a:pPr/>
              <a:t>‹#›</a:t>
            </a:fld>
            <a:endParaRPr lang="en-IN"/>
          </a:p>
        </p:txBody>
      </p:sp>
    </p:spTree>
    <p:extLst>
      <p:ext uri="{BB962C8B-B14F-4D97-AF65-F5344CB8AC3E}">
        <p14:creationId xmlns:p14="http://schemas.microsoft.com/office/powerpoint/2010/main" val="214861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7B71B-B807-49C8-B0B0-CB5E05317195}" type="datetimeFigureOut">
              <a:rPr lang="en-IN" smtClean="0"/>
              <a:pPr/>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6E4BF-5E55-448D-A48B-51A33E2F1AA6}" type="slidenum">
              <a:rPr lang="en-IN" smtClean="0"/>
              <a:pPr/>
              <a:t>‹#›</a:t>
            </a:fld>
            <a:endParaRPr lang="en-IN"/>
          </a:p>
        </p:txBody>
      </p:sp>
    </p:spTree>
    <p:extLst>
      <p:ext uri="{BB962C8B-B14F-4D97-AF65-F5344CB8AC3E}">
        <p14:creationId xmlns:p14="http://schemas.microsoft.com/office/powerpoint/2010/main" val="157166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967B71B-B807-49C8-B0B0-CB5E05317195}" type="datetimeFigureOut">
              <a:rPr lang="en-IN" smtClean="0"/>
              <a:pPr/>
              <a:t>17-05-2019</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016E4BF-5E55-448D-A48B-51A33E2F1AA6}" type="slidenum">
              <a:rPr lang="en-IN" smtClean="0"/>
              <a:pPr/>
              <a:t>‹#›</a:t>
            </a:fld>
            <a:endParaRPr lang="en-IN"/>
          </a:p>
        </p:txBody>
      </p:sp>
    </p:spTree>
    <p:extLst>
      <p:ext uri="{BB962C8B-B14F-4D97-AF65-F5344CB8AC3E}">
        <p14:creationId xmlns:p14="http://schemas.microsoft.com/office/powerpoint/2010/main" val="190834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7B71B-B807-49C8-B0B0-CB5E05317195}" type="datetimeFigureOut">
              <a:rPr lang="en-IN" smtClean="0"/>
              <a:pPr/>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8016E4BF-5E55-448D-A48B-51A33E2F1AA6}" type="slidenum">
              <a:rPr lang="en-IN" smtClean="0"/>
              <a:pPr/>
              <a:t>‹#›</a:t>
            </a:fld>
            <a:endParaRPr lang="en-IN"/>
          </a:p>
        </p:txBody>
      </p:sp>
    </p:spTree>
    <p:extLst>
      <p:ext uri="{BB962C8B-B14F-4D97-AF65-F5344CB8AC3E}">
        <p14:creationId xmlns:p14="http://schemas.microsoft.com/office/powerpoint/2010/main" val="108284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967B71B-B807-49C8-B0B0-CB5E05317195}" type="datetimeFigureOut">
              <a:rPr lang="en-IN" smtClean="0"/>
              <a:pPr/>
              <a:t>17-05-2019</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016E4BF-5E55-448D-A48B-51A33E2F1AA6}" type="slidenum">
              <a:rPr lang="en-IN" smtClean="0"/>
              <a:pPr/>
              <a:t>‹#›</a:t>
            </a:fld>
            <a:endParaRPr lang="en-IN"/>
          </a:p>
        </p:txBody>
      </p:sp>
    </p:spTree>
    <p:extLst>
      <p:ext uri="{BB962C8B-B14F-4D97-AF65-F5344CB8AC3E}">
        <p14:creationId xmlns:p14="http://schemas.microsoft.com/office/powerpoint/2010/main" val="407601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7B71B-B807-49C8-B0B0-CB5E05317195}" type="datetimeFigureOut">
              <a:rPr lang="en-IN" smtClean="0"/>
              <a:pPr/>
              <a:t>17-05-2019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6E4BF-5E55-448D-A48B-51A33E2F1AA6}" type="slidenum">
              <a:rPr lang="en-IN" smtClean="0"/>
              <a:pPr/>
              <a:t>‹#›</a:t>
            </a:fld>
            <a:endParaRPr lang="en-IN"/>
          </a:p>
        </p:txBody>
      </p:sp>
    </p:spTree>
    <p:extLst>
      <p:ext uri="{BB962C8B-B14F-4D97-AF65-F5344CB8AC3E}">
        <p14:creationId xmlns:p14="http://schemas.microsoft.com/office/powerpoint/2010/main" val="374372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7B71B-B807-49C8-B0B0-CB5E05317195}" type="datetimeFigureOut">
              <a:rPr lang="en-IN" smtClean="0"/>
              <a:pPr/>
              <a:t>17-05-2019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16E4BF-5E55-448D-A48B-51A33E2F1AA6}" type="slidenum">
              <a:rPr lang="en-IN" smtClean="0"/>
              <a:pPr/>
              <a:t>‹#›</a:t>
            </a:fld>
            <a:endParaRPr lang="en-IN"/>
          </a:p>
        </p:txBody>
      </p:sp>
    </p:spTree>
    <p:extLst>
      <p:ext uri="{BB962C8B-B14F-4D97-AF65-F5344CB8AC3E}">
        <p14:creationId xmlns:p14="http://schemas.microsoft.com/office/powerpoint/2010/main" val="405171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7B71B-B807-49C8-B0B0-CB5E05317195}" type="datetimeFigureOut">
              <a:rPr lang="en-IN" smtClean="0"/>
              <a:pPr/>
              <a:t>17-05-2019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16E4BF-5E55-448D-A48B-51A33E2F1AA6}" type="slidenum">
              <a:rPr lang="en-IN" smtClean="0"/>
              <a:pPr/>
              <a:t>‹#›</a:t>
            </a:fld>
            <a:endParaRPr lang="en-IN"/>
          </a:p>
        </p:txBody>
      </p:sp>
    </p:spTree>
    <p:extLst>
      <p:ext uri="{BB962C8B-B14F-4D97-AF65-F5344CB8AC3E}">
        <p14:creationId xmlns:p14="http://schemas.microsoft.com/office/powerpoint/2010/main" val="222589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7B71B-B807-49C8-B0B0-CB5E05317195}" type="datetimeFigureOut">
              <a:rPr lang="en-IN" smtClean="0"/>
              <a:pPr/>
              <a:t>17-05-2019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16E4BF-5E55-448D-A48B-51A33E2F1AA6}" type="slidenum">
              <a:rPr lang="en-IN" smtClean="0"/>
              <a:pPr/>
              <a:t>‹#›</a:t>
            </a:fld>
            <a:endParaRPr lang="en-IN"/>
          </a:p>
        </p:txBody>
      </p:sp>
    </p:spTree>
    <p:extLst>
      <p:ext uri="{BB962C8B-B14F-4D97-AF65-F5344CB8AC3E}">
        <p14:creationId xmlns:p14="http://schemas.microsoft.com/office/powerpoint/2010/main" val="267570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967B71B-B807-49C8-B0B0-CB5E05317195}" type="datetimeFigureOut">
              <a:rPr lang="en-IN" smtClean="0"/>
              <a:pPr/>
              <a:t>17-05-2019</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016E4BF-5E55-448D-A48B-51A33E2F1AA6}" type="slidenum">
              <a:rPr lang="en-IN" smtClean="0"/>
              <a:pPr/>
              <a:t>‹#›</a:t>
            </a:fld>
            <a:endParaRPr lang="en-IN"/>
          </a:p>
        </p:txBody>
      </p:sp>
    </p:spTree>
    <p:extLst>
      <p:ext uri="{BB962C8B-B14F-4D97-AF65-F5344CB8AC3E}">
        <p14:creationId xmlns:p14="http://schemas.microsoft.com/office/powerpoint/2010/main" val="340445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67B71B-B807-49C8-B0B0-CB5E05317195}" type="datetimeFigureOut">
              <a:rPr lang="en-IN" smtClean="0"/>
              <a:pPr/>
              <a:t>17-05-2019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6E4BF-5E55-448D-A48B-51A33E2F1AA6}" type="slidenum">
              <a:rPr lang="en-IN" smtClean="0"/>
              <a:pPr/>
              <a:t>‹#›</a:t>
            </a:fld>
            <a:endParaRPr lang="en-IN"/>
          </a:p>
        </p:txBody>
      </p:sp>
    </p:spTree>
    <p:extLst>
      <p:ext uri="{BB962C8B-B14F-4D97-AF65-F5344CB8AC3E}">
        <p14:creationId xmlns:p14="http://schemas.microsoft.com/office/powerpoint/2010/main" val="139921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967B71B-B807-49C8-B0B0-CB5E05317195}" type="datetimeFigureOut">
              <a:rPr lang="en-IN" smtClean="0"/>
              <a:pPr/>
              <a:t>17-05-2019</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016E4BF-5E55-448D-A48B-51A33E2F1AA6}" type="slidenum">
              <a:rPr lang="en-IN" smtClean="0"/>
              <a:pPr/>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7197017"/>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Presentation3.pptx"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E4047E-F028-418B-90B5-64B5D82E028C}"/>
              </a:ext>
            </a:extLst>
          </p:cNvPr>
          <p:cNvSpPr>
            <a:spLocks noGrp="1"/>
          </p:cNvSpPr>
          <p:nvPr>
            <p:ph type="title"/>
          </p:nvPr>
        </p:nvSpPr>
        <p:spPr>
          <a:xfrm>
            <a:off x="717550" y="2000251"/>
            <a:ext cx="10883900" cy="1131570"/>
          </a:xfrm>
        </p:spPr>
        <p:txBody>
          <a:bodyPr>
            <a:normAutofit fontScale="90000"/>
          </a:bodyPr>
          <a:lstStyle/>
          <a:p>
            <a:pPr algn="ctr"/>
            <a:r>
              <a:rPr lang="en-US" sz="2400" dirty="0">
                <a:latin typeface="Times New Roman" panose="02020603050405020304" pitchFamily="18" charset="0"/>
                <a:cs typeface="Times New Roman" panose="02020603050405020304" pitchFamily="18" charset="0"/>
              </a:rPr>
              <a:t>SURVEY  TO UNDERSTAND  DATA  AND INFORMATION  SECURITY  ISSUES AND OTHER CHALLENGES FOR IOT</a:t>
            </a:r>
            <a:br>
              <a:rPr lang="en-IN" sz="2400" dirty="0">
                <a:latin typeface="Algerian" pitchFamily="82" charset="0"/>
                <a:cs typeface="Times New Roman" panose="02020603050405020304" pitchFamily="18" charset="0"/>
              </a:rPr>
            </a:br>
            <a:endParaRPr lang="en-IN" sz="2400" dirty="0">
              <a:latin typeface="Algerian" pitchFamily="82"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14D1305-A172-459E-9911-B7BCCF8FAC9C}"/>
              </a:ext>
            </a:extLst>
          </p:cNvPr>
          <p:cNvSpPr>
            <a:spLocks noGrp="1"/>
          </p:cNvSpPr>
          <p:nvPr>
            <p:ph type="body" idx="1"/>
          </p:nvPr>
        </p:nvSpPr>
        <p:spPr>
          <a:xfrm>
            <a:off x="436196" y="4744832"/>
            <a:ext cx="10515600" cy="1902777"/>
          </a:xfrm>
        </p:spPr>
        <p:txBody>
          <a:bodyPr>
            <a:normAutofit/>
          </a:bodyPr>
          <a:lstStyle/>
          <a:p>
            <a:pPr>
              <a:lnSpc>
                <a:spcPct val="90000"/>
              </a:lnSpc>
              <a:spcBef>
                <a:spcPts val="0"/>
              </a:spcBef>
              <a:spcAft>
                <a:spcPts val="0"/>
              </a:spcAft>
            </a:pPr>
            <a:r>
              <a:rPr lang="en-US" sz="2000" b="1" dirty="0">
                <a:solidFill>
                  <a:schemeClr val="tx1"/>
                </a:solidFill>
                <a:latin typeface="Times New Roman" panose="02020603050405020304" pitchFamily="18" charset="0"/>
                <a:cs typeface="Times New Roman" panose="02020603050405020304" pitchFamily="18" charset="0"/>
              </a:rPr>
              <a:t>Under the guidance of</a:t>
            </a:r>
          </a:p>
          <a:p>
            <a:pPr>
              <a:lnSpc>
                <a:spcPct val="90000"/>
              </a:lnSpc>
              <a:spcBef>
                <a:spcPts val="0"/>
              </a:spcBef>
              <a:spcAft>
                <a:spcPts val="0"/>
              </a:spcAft>
            </a:pPr>
            <a:endParaRPr lang="en-US" sz="2000" dirty="0">
              <a:solidFill>
                <a:schemeClr val="bg1"/>
              </a:solidFill>
              <a:latin typeface="Times New Roman" pitchFamily="18" charset="0"/>
              <a:cs typeface="Times New Roman" pitchFamily="18" charset="0"/>
            </a:endParaRPr>
          </a:p>
          <a:p>
            <a:pPr>
              <a:lnSpc>
                <a:spcPct val="90000"/>
              </a:lnSpc>
              <a:spcBef>
                <a:spcPts val="0"/>
              </a:spcBef>
              <a:spcAft>
                <a:spcPts val="0"/>
              </a:spcAft>
            </a:pPr>
            <a:r>
              <a:rPr lang="en-US" dirty="0">
                <a:solidFill>
                  <a:schemeClr val="bg1"/>
                </a:solidFill>
                <a:latin typeface="Times New Roman" pitchFamily="18" charset="0"/>
                <a:cs typeface="Times New Roman" pitchFamily="18" charset="0"/>
              </a:rPr>
              <a:t>MANJUNATHA S </a:t>
            </a:r>
          </a:p>
          <a:p>
            <a:pPr>
              <a:lnSpc>
                <a:spcPct val="90000"/>
              </a:lnSpc>
              <a:spcBef>
                <a:spcPts val="0"/>
              </a:spcBef>
              <a:spcAft>
                <a:spcPts val="0"/>
              </a:spcAft>
            </a:pPr>
            <a:r>
              <a:rPr lang="en-US" dirty="0">
                <a:solidFill>
                  <a:schemeClr val="bg1"/>
                </a:solidFill>
                <a:latin typeface="Times New Roman" pitchFamily="18" charset="0"/>
                <a:cs typeface="Times New Roman" pitchFamily="18" charset="0"/>
              </a:rPr>
              <a:t>Assistant prof.</a:t>
            </a:r>
          </a:p>
          <a:p>
            <a:pPr>
              <a:lnSpc>
                <a:spcPct val="90000"/>
              </a:lnSpc>
              <a:spcBef>
                <a:spcPts val="0"/>
              </a:spcBef>
              <a:spcAft>
                <a:spcPts val="0"/>
              </a:spcAft>
            </a:pPr>
            <a:r>
              <a:rPr lang="en-US" dirty="0" err="1">
                <a:solidFill>
                  <a:schemeClr val="bg1"/>
                </a:solidFill>
                <a:latin typeface="Times New Roman" pitchFamily="18" charset="0"/>
                <a:cs typeface="Times New Roman" pitchFamily="18" charset="0"/>
              </a:rPr>
              <a:t>Cse</a:t>
            </a:r>
            <a:r>
              <a:rPr lang="en-US" dirty="0">
                <a:solidFill>
                  <a:schemeClr val="bg1"/>
                </a:solidFill>
                <a:latin typeface="Times New Roman" pitchFamily="18" charset="0"/>
                <a:cs typeface="Times New Roman" pitchFamily="18" charset="0"/>
              </a:rPr>
              <a:t> Dept</a:t>
            </a:r>
          </a:p>
          <a:p>
            <a:pPr>
              <a:lnSpc>
                <a:spcPct val="90000"/>
              </a:lnSpc>
              <a:spcBef>
                <a:spcPts val="0"/>
              </a:spcBef>
              <a:spcAft>
                <a:spcPts val="0"/>
              </a:spcAft>
            </a:pPr>
            <a:r>
              <a:rPr lang="en-US" dirty="0">
                <a:solidFill>
                  <a:schemeClr val="bg1"/>
                </a:solidFill>
                <a:latin typeface="Times New Roman" pitchFamily="18" charset="0"/>
                <a:cs typeface="Times New Roman" pitchFamily="18" charset="0"/>
              </a:rPr>
              <a:t>s.j.c.i.t</a:t>
            </a:r>
          </a:p>
          <a:p>
            <a:endParaRPr lang="en-IN" sz="2000" dirty="0"/>
          </a:p>
        </p:txBody>
      </p:sp>
      <p:pic>
        <p:nvPicPr>
          <p:cNvPr id="6" name="Picture 4"/>
          <p:cNvPicPr>
            <a:picLocks noChangeAspect="1"/>
          </p:cNvPicPr>
          <p:nvPr/>
        </p:nvPicPr>
        <p:blipFill>
          <a:blip r:embed="rId2"/>
          <a:stretch>
            <a:fillRect/>
          </a:stretch>
        </p:blipFill>
        <p:spPr>
          <a:xfrm>
            <a:off x="5059362" y="101938"/>
            <a:ext cx="2200275" cy="1680209"/>
          </a:xfrm>
          <a:prstGeom prst="rect">
            <a:avLst/>
          </a:prstGeom>
        </p:spPr>
      </p:pic>
      <p:sp>
        <p:nvSpPr>
          <p:cNvPr id="7" name="Rectangle 6"/>
          <p:cNvSpPr/>
          <p:nvPr/>
        </p:nvSpPr>
        <p:spPr>
          <a:xfrm>
            <a:off x="4490217" y="2981444"/>
            <a:ext cx="2544479" cy="400110"/>
          </a:xfrm>
          <a:prstGeom prst="rect">
            <a:avLst/>
          </a:prstGeom>
        </p:spPr>
        <p:txBody>
          <a:bodyPr wrap="none">
            <a:spAutoFit/>
          </a:bodyPr>
          <a:lstStyle/>
          <a:p>
            <a:pPr algn="ctr"/>
            <a:r>
              <a:rPr lang="en-IN" sz="2000" b="1" dirty="0">
                <a:latin typeface="Times New Roman" pitchFamily="18" charset="0"/>
                <a:cs typeface="Times New Roman" pitchFamily="18" charset="0"/>
              </a:rPr>
              <a:t>            Presented By: </a:t>
            </a:r>
            <a:endParaRPr lang="en-US" sz="2000" b="1" dirty="0">
              <a:latin typeface="Times New Roman" pitchFamily="18" charset="0"/>
              <a:cs typeface="Times New Roman" pitchFamily="18" charset="0"/>
            </a:endParaRPr>
          </a:p>
        </p:txBody>
      </p:sp>
      <p:sp>
        <p:nvSpPr>
          <p:cNvPr id="8" name="Rectangle 7"/>
          <p:cNvSpPr/>
          <p:nvPr/>
        </p:nvSpPr>
        <p:spPr>
          <a:xfrm>
            <a:off x="2510621" y="3506924"/>
            <a:ext cx="6835602" cy="64633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Arpitha S M                                                                    </a:t>
            </a:r>
            <a:r>
              <a:rPr lang="en-IN" dirty="0" err="1">
                <a:latin typeface="Times New Roman" panose="02020603050405020304" pitchFamily="18" charset="0"/>
                <a:cs typeface="Times New Roman" panose="02020603050405020304" pitchFamily="18" charset="0"/>
              </a:rPr>
              <a:t>Kavana</a:t>
            </a:r>
            <a:r>
              <a:rPr lang="en-IN" dirty="0">
                <a:latin typeface="Times New Roman" panose="02020603050405020304" pitchFamily="18" charset="0"/>
                <a:cs typeface="Times New Roman" panose="02020603050405020304" pitchFamily="18" charset="0"/>
              </a:rPr>
              <a:t> N</a:t>
            </a:r>
          </a:p>
          <a:p>
            <a:r>
              <a:rPr lang="en-IN" dirty="0">
                <a:latin typeface="Times New Roman" panose="02020603050405020304" pitchFamily="18" charset="0"/>
                <a:cs typeface="Times New Roman" panose="02020603050405020304" pitchFamily="18" charset="0"/>
              </a:rPr>
              <a:t>1SJ16CS012                                                                   1SJ16CS041</a:t>
            </a: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9173028" y="4495099"/>
            <a:ext cx="2103106" cy="1513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3486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081CE8-B3EE-4EA5-9F5B-7DB7B773C60C}"/>
              </a:ext>
            </a:extLst>
          </p:cNvPr>
          <p:cNvGraphicFramePr>
            <a:graphicFrameLocks noGrp="1"/>
          </p:cNvGraphicFramePr>
          <p:nvPr>
            <p:extLst>
              <p:ext uri="{D42A27DB-BD31-4B8C-83A1-F6EECF244321}">
                <p14:modId xmlns:p14="http://schemas.microsoft.com/office/powerpoint/2010/main" val="1022708618"/>
              </p:ext>
            </p:extLst>
          </p:nvPr>
        </p:nvGraphicFramePr>
        <p:xfrm>
          <a:off x="644324" y="889635"/>
          <a:ext cx="10903352" cy="5669280"/>
        </p:xfrm>
        <a:graphic>
          <a:graphicData uri="http://schemas.openxmlformats.org/drawingml/2006/table">
            <a:tbl>
              <a:tblPr bandRow="1">
                <a:tableStyleId>{5940675A-B579-460E-94D1-54222C63F5DA}</a:tableStyleId>
              </a:tblPr>
              <a:tblGrid>
                <a:gridCol w="802349">
                  <a:extLst>
                    <a:ext uri="{9D8B030D-6E8A-4147-A177-3AD203B41FA5}">
                      <a16:colId xmlns:a16="http://schemas.microsoft.com/office/drawing/2014/main" val="3790368168"/>
                    </a:ext>
                  </a:extLst>
                </a:gridCol>
                <a:gridCol w="3295362">
                  <a:extLst>
                    <a:ext uri="{9D8B030D-6E8A-4147-A177-3AD203B41FA5}">
                      <a16:colId xmlns:a16="http://schemas.microsoft.com/office/drawing/2014/main" val="704223548"/>
                    </a:ext>
                  </a:extLst>
                </a:gridCol>
                <a:gridCol w="3723601">
                  <a:extLst>
                    <a:ext uri="{9D8B030D-6E8A-4147-A177-3AD203B41FA5}">
                      <a16:colId xmlns:a16="http://schemas.microsoft.com/office/drawing/2014/main" val="1613737312"/>
                    </a:ext>
                  </a:extLst>
                </a:gridCol>
                <a:gridCol w="3082040">
                  <a:extLst>
                    <a:ext uri="{9D8B030D-6E8A-4147-A177-3AD203B41FA5}">
                      <a16:colId xmlns:a16="http://schemas.microsoft.com/office/drawing/2014/main" val="2473240665"/>
                    </a:ext>
                  </a:extLst>
                </a:gridCol>
              </a:tblGrid>
              <a:tr h="370840">
                <a:tc>
                  <a:txBody>
                    <a:bodyPr/>
                    <a:lstStyle/>
                    <a:p>
                      <a:r>
                        <a:rPr lang="en-IN" dirty="0"/>
                        <a:t>7.</a:t>
                      </a:r>
                    </a:p>
                  </a:txBody>
                  <a:tcPr/>
                </a:tc>
                <a:tc>
                  <a:txBody>
                    <a:bodyPr/>
                    <a:lstStyle/>
                    <a:p>
                      <a:r>
                        <a:rPr lang="en-IN" sz="2000" dirty="0">
                          <a:latin typeface="Times New Roman" panose="02020603050405020304" pitchFamily="18" charset="0"/>
                          <a:cs typeface="Times New Roman" panose="02020603050405020304" pitchFamily="18" charset="0"/>
                        </a:rPr>
                        <a:t>Ensure high availability of IoT data</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Data may not be available in time due to connectivity problems , device failure, DoS  attack. Lack of availability leads to loss of revenue, damage to equipments &amp; life.  </a:t>
                      </a:r>
                    </a:p>
                  </a:txBody>
                  <a:tcPr/>
                </a:tc>
                <a:tc>
                  <a:txBody>
                    <a:bodyPr/>
                    <a:lstStyle/>
                    <a:p>
                      <a:pPr marL="285750" indent="-285750">
                        <a:buFont typeface="Arial" panose="020B0604020202020204" pitchFamily="34" charset="0"/>
                        <a:buChar cha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IoT infrastructure is responsible for the services such as traffic control, healthcare.</a:t>
                      </a:r>
                    </a:p>
                    <a:p>
                      <a:pPr marL="285750" indent="-285750">
                        <a:buFont typeface="Arial" panose="020B0604020202020204" pitchFamily="34" charset="0"/>
                        <a:buChar cha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IoT devices  must be protected against cyber-attacks and physical tampering.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Designed in such a way that it should be resilient and fault tolerant.</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84286835"/>
                  </a:ext>
                </a:extLst>
              </a:tr>
              <a:tr h="370840">
                <a:tc>
                  <a:txBody>
                    <a:bodyPr/>
                    <a:lstStyle/>
                    <a:p>
                      <a:r>
                        <a:rPr lang="en-IN" dirty="0"/>
                        <a:t>8.</a:t>
                      </a:r>
                    </a:p>
                  </a:txBody>
                  <a:tcPr/>
                </a:tc>
                <a:tc>
                  <a:txBody>
                    <a:bodyPr/>
                    <a:lstStyle/>
                    <a:p>
                      <a:r>
                        <a:rPr lang="en-IN" sz="2000" dirty="0">
                          <a:latin typeface="Times New Roman" panose="02020603050405020304" pitchFamily="18" charset="0"/>
                          <a:cs typeface="Times New Roman" panose="02020603050405020304" pitchFamily="18" charset="0"/>
                        </a:rPr>
                        <a:t>Detect vulnerability and incidents</a:t>
                      </a:r>
                    </a:p>
                  </a:txBody>
                  <a:tcPr/>
                </a:tc>
                <a:tc>
                  <a:txBody>
                    <a:bodyPr/>
                    <a:lstStyle/>
                    <a:p>
                      <a:r>
                        <a:rPr lang="en-IN" sz="2000" dirty="0">
                          <a:latin typeface="Times New Roman" panose="02020603050405020304" pitchFamily="18" charset="0"/>
                          <a:cs typeface="Times New Roman" panose="02020603050405020304" pitchFamily="18" charset="0"/>
                        </a:rPr>
                        <a:t>Large scale IoT system with complexity in terms of number of devices connected, variety of device apps and communication protocol is involved.</a:t>
                      </a:r>
                    </a:p>
                  </a:txBody>
                  <a:tcPr/>
                </a:tc>
                <a:tc>
                  <a:txBody>
                    <a:bodyPr/>
                    <a:lstStyle/>
                    <a:p>
                      <a:r>
                        <a:rPr lang="en-IN" sz="2000" dirty="0">
                          <a:latin typeface="Times New Roman" panose="02020603050405020304" pitchFamily="18" charset="0"/>
                          <a:cs typeface="Times New Roman" panose="02020603050405020304" pitchFamily="18" charset="0"/>
                        </a:rPr>
                        <a:t>Use monitoring network communication, activity logs for anomalies. Apply security intelligence and analytics to identify and notify.</a:t>
                      </a:r>
                    </a:p>
                  </a:txBody>
                  <a:tcPr/>
                </a:tc>
                <a:extLst>
                  <a:ext uri="{0D108BD9-81ED-4DB2-BD59-A6C34878D82A}">
                    <a16:rowId xmlns:a16="http://schemas.microsoft.com/office/drawing/2014/main" val="4270965713"/>
                  </a:ext>
                </a:extLst>
              </a:tr>
            </a:tbl>
          </a:graphicData>
        </a:graphic>
      </p:graphicFrame>
      <p:pic>
        <p:nvPicPr>
          <p:cNvPr id="3" name="Picture 2">
            <a:extLst>
              <a:ext uri="{FF2B5EF4-FFF2-40B4-BE49-F238E27FC236}">
                <a16:creationId xmlns:a16="http://schemas.microsoft.com/office/drawing/2014/main" id="{385B79AA-77AB-493A-B7E3-B4D5CEF9052B}"/>
              </a:ext>
            </a:extLst>
          </p:cNvPr>
          <p:cNvPicPr>
            <a:picLocks noChangeAspect="1"/>
          </p:cNvPicPr>
          <p:nvPr/>
        </p:nvPicPr>
        <p:blipFill>
          <a:blip r:embed="rId2"/>
          <a:stretch>
            <a:fillRect/>
          </a:stretch>
        </p:blipFill>
        <p:spPr>
          <a:xfrm>
            <a:off x="1628775" y="1762125"/>
            <a:ext cx="2895600" cy="1962150"/>
          </a:xfrm>
          <a:prstGeom prst="rect">
            <a:avLst/>
          </a:prstGeom>
        </p:spPr>
      </p:pic>
    </p:spTree>
    <p:extLst>
      <p:ext uri="{BB962C8B-B14F-4D97-AF65-F5344CB8AC3E}">
        <p14:creationId xmlns:p14="http://schemas.microsoft.com/office/powerpoint/2010/main" val="417065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09D3BF7-0319-43AE-80D2-B615FEC7D0BC}"/>
              </a:ext>
            </a:extLst>
          </p:cNvPr>
          <p:cNvGraphicFramePr>
            <a:graphicFrameLocks noGrp="1"/>
          </p:cNvGraphicFramePr>
          <p:nvPr>
            <p:extLst>
              <p:ext uri="{D42A27DB-BD31-4B8C-83A1-F6EECF244321}">
                <p14:modId xmlns:p14="http://schemas.microsoft.com/office/powerpoint/2010/main" val="847108953"/>
              </p:ext>
            </p:extLst>
          </p:nvPr>
        </p:nvGraphicFramePr>
        <p:xfrm>
          <a:off x="621174" y="1085850"/>
          <a:ext cx="10949651" cy="5066030"/>
        </p:xfrm>
        <a:graphic>
          <a:graphicData uri="http://schemas.openxmlformats.org/drawingml/2006/table">
            <a:tbl>
              <a:tblPr bandRow="1">
                <a:tableStyleId>{5940675A-B579-460E-94D1-54222C63F5DA}</a:tableStyleId>
              </a:tblPr>
              <a:tblGrid>
                <a:gridCol w="739794">
                  <a:extLst>
                    <a:ext uri="{9D8B030D-6E8A-4147-A177-3AD203B41FA5}">
                      <a16:colId xmlns:a16="http://schemas.microsoft.com/office/drawing/2014/main" val="1736966303"/>
                    </a:ext>
                  </a:extLst>
                </a:gridCol>
                <a:gridCol w="2906231">
                  <a:extLst>
                    <a:ext uri="{9D8B030D-6E8A-4147-A177-3AD203B41FA5}">
                      <a16:colId xmlns:a16="http://schemas.microsoft.com/office/drawing/2014/main" val="3460400679"/>
                    </a:ext>
                  </a:extLst>
                </a:gridCol>
                <a:gridCol w="4566213">
                  <a:extLst>
                    <a:ext uri="{9D8B030D-6E8A-4147-A177-3AD203B41FA5}">
                      <a16:colId xmlns:a16="http://schemas.microsoft.com/office/drawing/2014/main" val="977733930"/>
                    </a:ext>
                  </a:extLst>
                </a:gridCol>
                <a:gridCol w="2737413">
                  <a:extLst>
                    <a:ext uri="{9D8B030D-6E8A-4147-A177-3AD203B41FA5}">
                      <a16:colId xmlns:a16="http://schemas.microsoft.com/office/drawing/2014/main" val="3085946951"/>
                    </a:ext>
                  </a:extLst>
                </a:gridCol>
              </a:tblGrid>
              <a:tr h="2751378">
                <a:tc>
                  <a:txBody>
                    <a:bodyPr/>
                    <a:lstStyle/>
                    <a:p>
                      <a:r>
                        <a:rPr lang="en-IN" dirty="0"/>
                        <a:t>9.</a:t>
                      </a:r>
                    </a:p>
                  </a:txBody>
                  <a:tcPr/>
                </a:tc>
                <a:tc>
                  <a:txBody>
                    <a:bodyPr/>
                    <a:lstStyle/>
                    <a:p>
                      <a:r>
                        <a:rPr lang="en-IN" sz="2000" dirty="0">
                          <a:latin typeface="Times New Roman" panose="02020603050405020304" pitchFamily="18" charset="0"/>
                          <a:cs typeface="Times New Roman" panose="02020603050405020304" pitchFamily="18" charset="0"/>
                        </a:rPr>
                        <a:t>Manage vulnerabilities</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Need to identify which devices were affected, what data/services accessed / compromised and  which user impacted</a:t>
                      </a:r>
                    </a:p>
                  </a:txBody>
                  <a:tcPr/>
                </a:tc>
                <a:tc>
                  <a:txBody>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Device Manager is used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of rules engines with rules based on vulnerability management policies.</a:t>
                      </a:r>
                    </a:p>
                  </a:txBody>
                  <a:tcPr/>
                </a:tc>
                <a:extLst>
                  <a:ext uri="{0D108BD9-81ED-4DB2-BD59-A6C34878D82A}">
                    <a16:rowId xmlns:a16="http://schemas.microsoft.com/office/drawing/2014/main" val="782969277"/>
                  </a:ext>
                </a:extLst>
              </a:tr>
              <a:tr h="2314652">
                <a:tc>
                  <a:txBody>
                    <a:bodyPr/>
                    <a:lstStyle/>
                    <a:p>
                      <a:r>
                        <a:rPr lang="en-IN"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Predict and pre-empt security issues</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Not only detecting and overcoming issues, need to predict and proactively protect against potential security threats.</a:t>
                      </a:r>
                    </a:p>
                  </a:txBody>
                  <a:tcPr/>
                </a:tc>
                <a:tc>
                  <a:txBody>
                    <a:bodyPr/>
                    <a:lstStyle/>
                    <a:p>
                      <a:r>
                        <a:rPr lang="en-IN" sz="2000" dirty="0">
                          <a:latin typeface="Times New Roman" panose="02020603050405020304" pitchFamily="18" charset="0"/>
                          <a:cs typeface="Times New Roman" panose="02020603050405020304" pitchFamily="18" charset="0"/>
                        </a:rPr>
                        <a:t>Threat modelling is one approach .Other approaches use monitoring and analytics tools.</a:t>
                      </a:r>
                    </a:p>
                  </a:txBody>
                  <a:tcPr/>
                </a:tc>
                <a:extLst>
                  <a:ext uri="{0D108BD9-81ED-4DB2-BD59-A6C34878D82A}">
                    <a16:rowId xmlns:a16="http://schemas.microsoft.com/office/drawing/2014/main" val="4012476057"/>
                  </a:ext>
                </a:extLst>
              </a:tr>
            </a:tbl>
          </a:graphicData>
        </a:graphic>
      </p:graphicFrame>
      <p:pic>
        <p:nvPicPr>
          <p:cNvPr id="3" name="Picture 2">
            <a:extLst>
              <a:ext uri="{FF2B5EF4-FFF2-40B4-BE49-F238E27FC236}">
                <a16:creationId xmlns:a16="http://schemas.microsoft.com/office/drawing/2014/main" id="{16DB2E12-4A0F-4909-8BE1-72CC1A6EB823}"/>
              </a:ext>
            </a:extLst>
          </p:cNvPr>
          <p:cNvPicPr>
            <a:picLocks noChangeAspect="1"/>
          </p:cNvPicPr>
          <p:nvPr/>
        </p:nvPicPr>
        <p:blipFill>
          <a:blip r:embed="rId2"/>
          <a:stretch>
            <a:fillRect/>
          </a:stretch>
        </p:blipFill>
        <p:spPr>
          <a:xfrm>
            <a:off x="1681162" y="1576387"/>
            <a:ext cx="2143125" cy="2143125"/>
          </a:xfrm>
          <a:prstGeom prst="rect">
            <a:avLst/>
          </a:prstGeom>
        </p:spPr>
      </p:pic>
    </p:spTree>
    <p:extLst>
      <p:ext uri="{BB962C8B-B14F-4D97-AF65-F5344CB8AC3E}">
        <p14:creationId xmlns:p14="http://schemas.microsoft.com/office/powerpoint/2010/main" val="4171414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80" y="-262890"/>
            <a:ext cx="10401300" cy="2585323"/>
          </a:xfrm>
          <a:prstGeom prst="rect">
            <a:avLst/>
          </a:prstGeom>
        </p:spPr>
        <p:txBody>
          <a:bodyPr wrap="square">
            <a:spAutoFit/>
          </a:bodyPr>
          <a:lstStyle/>
          <a:p>
            <a:pPr algn="ct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a:p>
            <a:pPr algn="ctr"/>
            <a:endParaRPr lang="en-US" sz="3000" b="1" dirty="0">
              <a:latin typeface="Times New Roman" pitchFamily="18" charset="0"/>
              <a:cs typeface="Times New Roman" pitchFamily="18" charset="0"/>
            </a:endParaRPr>
          </a:p>
          <a:p>
            <a:pPr algn="ctr"/>
            <a:r>
              <a:rPr lang="en-US" sz="3000" b="1" dirty="0">
                <a:latin typeface="Times New Roman" pitchFamily="18" charset="0"/>
                <a:cs typeface="Times New Roman" pitchFamily="18" charset="0"/>
              </a:rPr>
              <a:t>III.   OTHER CHALLENGES TO BE CONSIDERED FOR                IoT</a:t>
            </a:r>
            <a:br>
              <a:rPr lang="en-US" dirty="0"/>
            </a:br>
            <a:r>
              <a:rPr lang="en-US" dirty="0"/>
              <a:t> </a:t>
            </a:r>
            <a:br>
              <a:rPr lang="en-US" dirty="0"/>
            </a:br>
            <a:endParaRPr lang="en-US" dirty="0"/>
          </a:p>
        </p:txBody>
      </p:sp>
      <p:sp>
        <p:nvSpPr>
          <p:cNvPr id="3" name="Rectangle 2"/>
          <p:cNvSpPr/>
          <p:nvPr/>
        </p:nvSpPr>
        <p:spPr>
          <a:xfrm>
            <a:off x="605790" y="1703070"/>
            <a:ext cx="8755380" cy="4093428"/>
          </a:xfrm>
          <a:prstGeom prst="rect">
            <a:avLst/>
          </a:prstGeom>
        </p:spPr>
        <p:txBody>
          <a:bodyPr wrap="square">
            <a:spAutoFit/>
          </a:bodyPr>
          <a:lstStyle/>
          <a:p>
            <a:pPr marL="514350" indent="-514350">
              <a:buFont typeface="+mj-lt"/>
              <a:buAutoNum type="alphaLcParenR"/>
            </a:pPr>
            <a:r>
              <a:rPr lang="en-US" sz="2600" dirty="0">
                <a:latin typeface="Times New Roman" pitchFamily="18" charset="0"/>
                <a:cs typeface="Times New Roman" pitchFamily="18" charset="0"/>
              </a:rPr>
              <a:t>Standardization Lagging</a:t>
            </a:r>
          </a:p>
          <a:p>
            <a:pPr marL="514350" indent="-514350">
              <a:buFont typeface="+mj-lt"/>
              <a:buAutoNum type="alphaLcParenR"/>
            </a:pPr>
            <a:r>
              <a:rPr lang="en-US" sz="2600" dirty="0">
                <a:latin typeface="Times New Roman" pitchFamily="18" charset="0"/>
                <a:cs typeface="Times New Roman" pitchFamily="18" charset="0"/>
              </a:rPr>
              <a:t>Support for mobility</a:t>
            </a:r>
          </a:p>
          <a:p>
            <a:pPr marL="514350" indent="-514350">
              <a:buFont typeface="+mj-lt"/>
              <a:buAutoNum type="alphaLcParenR"/>
            </a:pPr>
            <a:r>
              <a:rPr lang="en-US" sz="2600" dirty="0">
                <a:latin typeface="Times New Roman" pitchFamily="18" charset="0"/>
                <a:cs typeface="Times New Roman" pitchFamily="18" charset="0"/>
              </a:rPr>
              <a:t>Address acquisition</a:t>
            </a:r>
          </a:p>
          <a:p>
            <a:pPr marL="514350" indent="-514350">
              <a:buFont typeface="+mj-lt"/>
              <a:buAutoNum type="alphaLcParenR"/>
            </a:pPr>
            <a:r>
              <a:rPr lang="en-US" sz="2600" dirty="0">
                <a:latin typeface="Times New Roman" pitchFamily="18" charset="0"/>
                <a:cs typeface="Times New Roman" pitchFamily="18" charset="0"/>
              </a:rPr>
              <a:t>Scalability</a:t>
            </a:r>
          </a:p>
          <a:p>
            <a:pPr marL="514350" indent="-514350">
              <a:buFont typeface="+mj-lt"/>
              <a:buAutoNum type="alphaLcParenR"/>
            </a:pPr>
            <a:r>
              <a:rPr lang="en-US" sz="2600" dirty="0">
                <a:latin typeface="Times New Roman" pitchFamily="18" charset="0"/>
                <a:cs typeface="Times New Roman" pitchFamily="18" charset="0"/>
              </a:rPr>
              <a:t>Handling new network traffic pattern</a:t>
            </a:r>
          </a:p>
          <a:p>
            <a:pPr marL="514350" indent="-514350">
              <a:buFont typeface="+mj-lt"/>
              <a:buAutoNum type="alphaLcParenR"/>
            </a:pPr>
            <a:r>
              <a:rPr lang="en-US" sz="2600" dirty="0">
                <a:latin typeface="Times New Roman" pitchFamily="18" charset="0"/>
                <a:cs typeface="Times New Roman" pitchFamily="18" charset="0"/>
              </a:rPr>
              <a:t>Energy efficient protocols for low power communication</a:t>
            </a:r>
          </a:p>
          <a:p>
            <a:pPr marL="514350" indent="-514350">
              <a:buFont typeface="+mj-lt"/>
              <a:buAutoNum type="alphaLcParenR"/>
            </a:pPr>
            <a:r>
              <a:rPr lang="en-US" sz="2600" dirty="0">
                <a:latin typeface="Times New Roman" pitchFamily="18" charset="0"/>
                <a:cs typeface="Times New Roman" pitchFamily="18" charset="0"/>
              </a:rPr>
              <a:t>Non-</a:t>
            </a:r>
            <a:r>
              <a:rPr lang="en-US" sz="2600" dirty="0" err="1">
                <a:latin typeface="Times New Roman" pitchFamily="18" charset="0"/>
                <a:cs typeface="Times New Roman" pitchFamily="18" charset="0"/>
              </a:rPr>
              <a:t>lossy</a:t>
            </a:r>
            <a:r>
              <a:rPr lang="en-US" sz="2600" dirty="0">
                <a:latin typeface="Times New Roman" pitchFamily="18" charset="0"/>
                <a:cs typeface="Times New Roman" pitchFamily="18" charset="0"/>
              </a:rPr>
              <a:t> and high speed channel communication</a:t>
            </a:r>
          </a:p>
          <a:p>
            <a:pPr marL="514350" indent="-514350">
              <a:buFont typeface="+mj-lt"/>
              <a:buAutoNum type="alphaLcParenR"/>
            </a:pPr>
            <a:r>
              <a:rPr lang="en-US" sz="2600" dirty="0">
                <a:latin typeface="Times New Roman" pitchFamily="18" charset="0"/>
                <a:cs typeface="Times New Roman" pitchFamily="18" charset="0"/>
              </a:rPr>
              <a:t>Low memory routing protocols</a:t>
            </a:r>
          </a:p>
          <a:p>
            <a:pPr marL="514350" indent="-514350">
              <a:buFont typeface="+mj-lt"/>
              <a:buAutoNum type="alphaLcParenR"/>
            </a:pPr>
            <a:r>
              <a:rPr lang="en-US" sz="2600" dirty="0">
                <a:latin typeface="Times New Roman" pitchFamily="18" charset="0"/>
                <a:cs typeface="Times New Roman" pitchFamily="18" charset="0"/>
              </a:rPr>
              <a:t>Make use of Machine learning, Artificial Intelligence and other technologies.</a:t>
            </a:r>
          </a:p>
        </p:txBody>
      </p:sp>
    </p:spTree>
    <p:extLst>
      <p:ext uri="{BB962C8B-B14F-4D97-AF65-F5344CB8AC3E}">
        <p14:creationId xmlns:p14="http://schemas.microsoft.com/office/powerpoint/2010/main" val="198844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7960" y="762685"/>
            <a:ext cx="6096000" cy="1015663"/>
          </a:xfrm>
          <a:prstGeom prst="rect">
            <a:avLst/>
          </a:prstGeom>
        </p:spPr>
        <p:txBody>
          <a:bodyPr>
            <a:spAutoFit/>
          </a:bodyPr>
          <a:lstStyle/>
          <a:p>
            <a:pPr algn="ctr"/>
            <a:r>
              <a:rPr lang="en-IN" sz="3000" b="1" dirty="0">
                <a:latin typeface="Times New Roman" pitchFamily="18" charset="0"/>
                <a:cs typeface="Times New Roman" pitchFamily="18" charset="0"/>
              </a:rPr>
              <a:t>IV.   CONCLUSION</a:t>
            </a:r>
            <a:br>
              <a:rPr lang="en-US" sz="3000" dirty="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3" name="Rectangle 2"/>
          <p:cNvSpPr/>
          <p:nvPr/>
        </p:nvSpPr>
        <p:spPr>
          <a:xfrm>
            <a:off x="1301262" y="1817370"/>
            <a:ext cx="9637248" cy="1963614"/>
          </a:xfrm>
          <a:prstGeom prst="rect">
            <a:avLst/>
          </a:prstGeom>
        </p:spPr>
        <p:txBody>
          <a:bodyPr wrap="square">
            <a:spAutoFit/>
          </a:bodyPr>
          <a:lstStyle/>
          <a:p>
            <a:pPr algn="just">
              <a:lnSpc>
                <a:spcPct val="90000"/>
              </a:lnSpc>
              <a:buNone/>
            </a:pPr>
            <a:r>
              <a:rPr lang="en-IN" sz="2600" dirty="0">
                <a:latin typeface="Times New Roman" pitchFamily="18" charset="0"/>
                <a:cs typeface="Times New Roman" pitchFamily="18" charset="0"/>
              </a:rPr>
              <a:t>To conclude with this survey for IoT data &amp; information security ,use of Lightweight hardware, software design, techniques and use of ML and AI protocols are the preferred option. Also need to consider energy efficient adaptation in developments of application.</a:t>
            </a:r>
            <a:endParaRPr lang="en-US" sz="26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1026" name="Picture 2" descr="Image result for 2fa authentication for iot devices">
            <a:extLst>
              <a:ext uri="{FF2B5EF4-FFF2-40B4-BE49-F238E27FC236}">
                <a16:creationId xmlns:a16="http://schemas.microsoft.com/office/drawing/2014/main" id="{10DCC8C7-2F95-448A-A874-9DC20FDED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669" y="3695966"/>
            <a:ext cx="3214468" cy="22144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11531"/>
            <a:ext cx="6096000" cy="1015663"/>
          </a:xfrm>
          <a:prstGeom prst="rect">
            <a:avLst/>
          </a:prstGeom>
        </p:spPr>
        <p:txBody>
          <a:bodyPr wrap="square">
            <a:spAutoFit/>
          </a:bodyPr>
          <a:lstStyle/>
          <a:p>
            <a:pPr algn="ctr"/>
            <a:r>
              <a:rPr lang="en-IN" sz="3000" b="1" dirty="0">
                <a:latin typeface="Times New Roman" pitchFamily="18" charset="0"/>
                <a:cs typeface="Times New Roman" pitchFamily="18" charset="0"/>
              </a:rPr>
              <a:t>V.   REFERENCES</a:t>
            </a:r>
            <a:br>
              <a:rPr lang="en-US" sz="3000" dirty="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3" name="Rectangle 2"/>
          <p:cNvSpPr/>
          <p:nvPr/>
        </p:nvSpPr>
        <p:spPr>
          <a:xfrm>
            <a:off x="1325880" y="1737361"/>
            <a:ext cx="8343900" cy="3570208"/>
          </a:xfrm>
          <a:prstGeom prst="rect">
            <a:avLst/>
          </a:prstGeom>
        </p:spPr>
        <p:txBody>
          <a:bodyPr wrap="square">
            <a:spAutoFit/>
          </a:bodyPr>
          <a:lstStyle/>
          <a:p>
            <a:pPr fontAlgn="base">
              <a:buNone/>
            </a:pPr>
            <a:r>
              <a:rPr lang="en-US" sz="2600" dirty="0">
                <a:latin typeface="Times New Roman" pitchFamily="18" charset="0"/>
                <a:cs typeface="Times New Roman" pitchFamily="18" charset="0"/>
              </a:rPr>
              <a:t>[1] Article, “IoT 301: Mastering IoT development”</a:t>
            </a:r>
          </a:p>
          <a:p>
            <a:pPr fontAlgn="base">
              <a:buNone/>
            </a:pPr>
            <a:r>
              <a:rPr lang="en-US" sz="2600" dirty="0">
                <a:latin typeface="Times New Roman" pitchFamily="18" charset="0"/>
                <a:cs typeface="Times New Roman" pitchFamily="18" charset="0"/>
              </a:rPr>
              <a:t> </a:t>
            </a:r>
          </a:p>
          <a:p>
            <a:pPr fontAlgn="base">
              <a:buNone/>
            </a:pPr>
            <a:r>
              <a:rPr lang="en-US" sz="2600" dirty="0">
                <a:latin typeface="Times New Roman" pitchFamily="18" charset="0"/>
                <a:cs typeface="Times New Roman" pitchFamily="18" charset="0"/>
              </a:rPr>
              <a:t>[2] IoT Analytics “Understanding IoT Security – Part 1 of  3: IoT Security Architecture on the Device and Communication Layers”</a:t>
            </a:r>
          </a:p>
          <a:p>
            <a:pPr fontAlgn="base">
              <a:buNone/>
            </a:pPr>
            <a:endParaRPr lang="en-US" sz="2600" dirty="0">
              <a:latin typeface="Times New Roman" pitchFamily="18" charset="0"/>
              <a:cs typeface="Times New Roman" pitchFamily="18" charset="0"/>
            </a:endParaRPr>
          </a:p>
          <a:p>
            <a:pPr fontAlgn="base">
              <a:buNone/>
            </a:pPr>
            <a:r>
              <a:rPr lang="en-US" sz="2600" dirty="0">
                <a:latin typeface="Times New Roman" pitchFamily="18" charset="0"/>
                <a:cs typeface="Times New Roman" pitchFamily="18" charset="0"/>
              </a:rPr>
              <a:t>[3]Tarun Kumar Goyal &amp; Vineet Sahula “Lightweight     Security  Algorithm  for  Low   Power   IoT   Devices”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D399509-5CA3-4188-8387-6CD8BED85A9D}"/>
              </a:ext>
            </a:extLst>
          </p:cNvPr>
          <p:cNvSpPr>
            <a:spLocks noGrp="1"/>
          </p:cNvSpPr>
          <p:nvPr>
            <p:ph type="title"/>
          </p:nvPr>
        </p:nvSpPr>
        <p:spPr>
          <a:xfrm>
            <a:off x="581193" y="2584939"/>
            <a:ext cx="11029616" cy="598671"/>
          </a:xfrm>
        </p:spPr>
        <p:txBody>
          <a:bodyPr>
            <a:noAutofit/>
          </a:bodyPr>
          <a:lstStyle/>
          <a:p>
            <a:pPr algn="ctr"/>
            <a:r>
              <a:rPr lang="en-IN" sz="4000" b="1" dirty="0">
                <a:latin typeface="Times New Roman" panose="02020603050405020304" pitchFamily="18" charset="0"/>
                <a:cs typeface="Times New Roman" panose="02020603050405020304" pitchFamily="18" charset="0"/>
              </a:rPr>
              <a:t>Any suggestions </a:t>
            </a:r>
          </a:p>
        </p:txBody>
      </p:sp>
      <p:sp>
        <p:nvSpPr>
          <p:cNvPr id="12" name="Picture Placeholder 11">
            <a:extLst>
              <a:ext uri="{FF2B5EF4-FFF2-40B4-BE49-F238E27FC236}">
                <a16:creationId xmlns:a16="http://schemas.microsoft.com/office/drawing/2014/main" id="{7DC0AF30-2A89-42A8-A2D3-08DC6E4805E0}"/>
              </a:ext>
            </a:extLst>
          </p:cNvPr>
          <p:cNvSpPr>
            <a:spLocks noGrp="1"/>
          </p:cNvSpPr>
          <p:nvPr>
            <p:ph type="pic" idx="1"/>
          </p:nvPr>
        </p:nvSpPr>
        <p:spPr>
          <a:xfrm>
            <a:off x="447817" y="599725"/>
            <a:ext cx="11290859" cy="1651106"/>
          </a:xfrm>
        </p:spPr>
      </p:sp>
      <p:sp>
        <p:nvSpPr>
          <p:cNvPr id="13" name="Text Placeholder 12">
            <a:extLst>
              <a:ext uri="{FF2B5EF4-FFF2-40B4-BE49-F238E27FC236}">
                <a16:creationId xmlns:a16="http://schemas.microsoft.com/office/drawing/2014/main" id="{9FB10E01-6BD4-4248-AD44-9D35DA2891EA}"/>
              </a:ext>
            </a:extLst>
          </p:cNvPr>
          <p:cNvSpPr>
            <a:spLocks noGrp="1"/>
          </p:cNvSpPr>
          <p:nvPr>
            <p:ph type="body" sz="half" idx="2"/>
          </p:nvPr>
        </p:nvSpPr>
        <p:spPr>
          <a:xfrm>
            <a:off x="709059" y="5451770"/>
            <a:ext cx="45719" cy="52216"/>
          </a:xfrm>
        </p:spPr>
        <p:txBody>
          <a:bodyPr>
            <a:normAutofit fontScale="25000" lnSpcReduction="20000"/>
          </a:bodyPr>
          <a:lstStyle/>
          <a:p>
            <a:endParaRPr lang="en-IN" dirty="0"/>
          </a:p>
        </p:txBody>
      </p:sp>
      <p:pic>
        <p:nvPicPr>
          <p:cNvPr id="1026" name="Picture 2" descr="Image result for question mark symbol">
            <a:extLst>
              <a:ext uri="{FF2B5EF4-FFF2-40B4-BE49-F238E27FC236}">
                <a16:creationId xmlns:a16="http://schemas.microsoft.com/office/drawing/2014/main" id="{30FA3CE3-F0E3-4091-B669-0945CCD36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1148" y="258493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31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0860" y="2614345"/>
            <a:ext cx="6096000" cy="1323439"/>
          </a:xfrm>
          <a:prstGeom prst="rect">
            <a:avLst/>
          </a:prstGeom>
        </p:spPr>
        <p:txBody>
          <a:bodyPr>
            <a:spAutoFit/>
          </a:bodyPr>
          <a:lstStyle/>
          <a:p>
            <a:pPr algn="ctr"/>
            <a:br>
              <a:rPr lang="en-IN" sz="4000" dirty="0">
                <a:latin typeface="Times New Roman" pitchFamily="18" charset="0"/>
                <a:cs typeface="Times New Roman" pitchFamily="18" charset="0"/>
              </a:rPr>
            </a:br>
            <a:endParaRPr lang="en-US" sz="4000" dirty="0"/>
          </a:p>
        </p:txBody>
      </p:sp>
      <p:pic>
        <p:nvPicPr>
          <p:cNvPr id="1028" name="Picture 4" descr="Image result for thank you images">
            <a:extLst>
              <a:ext uri="{FF2B5EF4-FFF2-40B4-BE49-F238E27FC236}">
                <a16:creationId xmlns:a16="http://schemas.microsoft.com/office/drawing/2014/main" id="{CCF16D0C-2082-4F85-92C3-C85E0B7C7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14525"/>
            <a:ext cx="7620000" cy="3333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80">
                                          <p:stCondLst>
                                            <p:cond delay="0"/>
                                          </p:stCondLst>
                                        </p:cTn>
                                        <p:tgtEl>
                                          <p:spTgt spid="1028"/>
                                        </p:tgtEl>
                                      </p:cBhvr>
                                    </p:animEffect>
                                    <p:anim calcmode="lin" valueType="num">
                                      <p:cBhvr>
                                        <p:cTn id="8"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8"/>
                                        </p:tgtEl>
                                      </p:cBhvr>
                                      <p:to x="100000" y="60000"/>
                                    </p:animScale>
                                    <p:animScale>
                                      <p:cBhvr>
                                        <p:cTn id="14" dur="166" decel="50000">
                                          <p:stCondLst>
                                            <p:cond delay="676"/>
                                          </p:stCondLst>
                                        </p:cTn>
                                        <p:tgtEl>
                                          <p:spTgt spid="1028"/>
                                        </p:tgtEl>
                                      </p:cBhvr>
                                      <p:to x="100000" y="100000"/>
                                    </p:animScale>
                                    <p:animScale>
                                      <p:cBhvr>
                                        <p:cTn id="15" dur="26">
                                          <p:stCondLst>
                                            <p:cond delay="1312"/>
                                          </p:stCondLst>
                                        </p:cTn>
                                        <p:tgtEl>
                                          <p:spTgt spid="1028"/>
                                        </p:tgtEl>
                                      </p:cBhvr>
                                      <p:to x="100000" y="80000"/>
                                    </p:animScale>
                                    <p:animScale>
                                      <p:cBhvr>
                                        <p:cTn id="16" dur="166" decel="50000">
                                          <p:stCondLst>
                                            <p:cond delay="1338"/>
                                          </p:stCondLst>
                                        </p:cTn>
                                        <p:tgtEl>
                                          <p:spTgt spid="1028"/>
                                        </p:tgtEl>
                                      </p:cBhvr>
                                      <p:to x="100000" y="100000"/>
                                    </p:animScale>
                                    <p:animScale>
                                      <p:cBhvr>
                                        <p:cTn id="17" dur="26">
                                          <p:stCondLst>
                                            <p:cond delay="1642"/>
                                          </p:stCondLst>
                                        </p:cTn>
                                        <p:tgtEl>
                                          <p:spTgt spid="1028"/>
                                        </p:tgtEl>
                                      </p:cBhvr>
                                      <p:to x="100000" y="90000"/>
                                    </p:animScale>
                                    <p:animScale>
                                      <p:cBhvr>
                                        <p:cTn id="18" dur="166" decel="50000">
                                          <p:stCondLst>
                                            <p:cond delay="1668"/>
                                          </p:stCondLst>
                                        </p:cTn>
                                        <p:tgtEl>
                                          <p:spTgt spid="1028"/>
                                        </p:tgtEl>
                                      </p:cBhvr>
                                      <p:to x="100000" y="100000"/>
                                    </p:animScale>
                                    <p:animScale>
                                      <p:cBhvr>
                                        <p:cTn id="19" dur="26">
                                          <p:stCondLst>
                                            <p:cond delay="1808"/>
                                          </p:stCondLst>
                                        </p:cTn>
                                        <p:tgtEl>
                                          <p:spTgt spid="1028"/>
                                        </p:tgtEl>
                                      </p:cBhvr>
                                      <p:to x="100000" y="95000"/>
                                    </p:animScale>
                                    <p:animScale>
                                      <p:cBhvr>
                                        <p:cTn id="20" dur="166" decel="50000">
                                          <p:stCondLst>
                                            <p:cond delay="1834"/>
                                          </p:stCondLst>
                                        </p:cTn>
                                        <p:tgtEl>
                                          <p:spTgt spid="10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E30A90-E1E0-4B61-AC38-BEF6F88877A5}"/>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CONTENTS</a:t>
            </a:r>
          </a:p>
        </p:txBody>
      </p:sp>
      <p:sp>
        <p:nvSpPr>
          <p:cNvPr id="5" name="Content Placeholder 4">
            <a:extLst>
              <a:ext uri="{FF2B5EF4-FFF2-40B4-BE49-F238E27FC236}">
                <a16:creationId xmlns:a16="http://schemas.microsoft.com/office/drawing/2014/main" id="{34BA7F3A-3EF8-4380-B4A2-F6FFB5FD2A26}"/>
              </a:ext>
            </a:extLst>
          </p:cNvPr>
          <p:cNvSpPr>
            <a:spLocks noGrp="1"/>
          </p:cNvSpPr>
          <p:nvPr>
            <p:ph idx="1"/>
          </p:nvPr>
        </p:nvSpPr>
        <p:spPr/>
        <p:txBody>
          <a:bodyPr/>
          <a:lstStyle/>
          <a:p>
            <a:pPr marL="514350" indent="-514350">
              <a:buAutoNum type="arabicPeriod"/>
            </a:pPr>
            <a:r>
              <a:rPr lang="en-IN" sz="2400" dirty="0">
                <a:latin typeface="Times New Roman" panose="02020603050405020304" pitchFamily="18" charset="0"/>
                <a:cs typeface="Times New Roman" panose="02020603050405020304" pitchFamily="18" charset="0"/>
              </a:rPr>
              <a:t>Abstract</a:t>
            </a:r>
          </a:p>
          <a:p>
            <a:pPr marL="514350" indent="-514350">
              <a:buAutoNum type="arabicPeriod"/>
            </a:pPr>
            <a:r>
              <a:rPr lang="en-IN" sz="2400" dirty="0">
                <a:latin typeface="Times New Roman" panose="02020603050405020304" pitchFamily="18" charset="0"/>
                <a:cs typeface="Times New Roman" panose="02020603050405020304" pitchFamily="18" charset="0"/>
              </a:rPr>
              <a:t>Introduction</a:t>
            </a:r>
          </a:p>
          <a:p>
            <a:pPr marL="514350" indent="-514350">
              <a:buAutoNum type="arabicPeriod"/>
            </a:pPr>
            <a:r>
              <a:rPr lang="en-IN" sz="2400" dirty="0">
                <a:latin typeface="Times New Roman" panose="02020603050405020304" pitchFamily="18" charset="0"/>
                <a:cs typeface="Times New Roman" panose="02020603050405020304" pitchFamily="18" charset="0"/>
              </a:rPr>
              <a:t>IoT security problems</a:t>
            </a:r>
          </a:p>
          <a:p>
            <a:pPr marL="514350" indent="-514350">
              <a:buAutoNum type="arabicPeriod"/>
            </a:pPr>
            <a:r>
              <a:rPr lang="en-IN" sz="2400" dirty="0">
                <a:latin typeface="Times New Roman" panose="02020603050405020304" pitchFamily="18" charset="0"/>
                <a:cs typeface="Times New Roman" panose="02020603050405020304" pitchFamily="18" charset="0"/>
              </a:rPr>
              <a:t>Other challenges</a:t>
            </a:r>
          </a:p>
          <a:p>
            <a:pPr marL="514350" indent="-514350">
              <a:buAutoNum type="arabicPeriod"/>
            </a:pPr>
            <a:r>
              <a:rPr lang="en-IN" sz="2400" dirty="0">
                <a:latin typeface="Times New Roman" panose="02020603050405020304" pitchFamily="18" charset="0"/>
                <a:cs typeface="Times New Roman" panose="02020603050405020304" pitchFamily="18" charset="0"/>
              </a:rPr>
              <a:t>Conclusion</a:t>
            </a:r>
          </a:p>
          <a:p>
            <a:pPr marL="514350" indent="-514350">
              <a:buAutoNum type="arabicPeriod"/>
            </a:pPr>
            <a:r>
              <a:rPr lang="en-IN" sz="2400" dirty="0">
                <a:latin typeface="Times New Roman" panose="02020603050405020304" pitchFamily="18" charset="0"/>
                <a:cs typeface="Times New Roman" panose="02020603050405020304" pitchFamily="18" charset="0"/>
              </a:rPr>
              <a:t>References</a:t>
            </a:r>
          </a:p>
          <a:p>
            <a:pPr marL="514350" indent="-514350">
              <a:buAutoNum type="arabicPeriod"/>
            </a:pPr>
            <a:endParaRPr lang="en-IN" dirty="0"/>
          </a:p>
        </p:txBody>
      </p:sp>
    </p:spTree>
    <p:extLst>
      <p:ext uri="{BB962C8B-B14F-4D97-AF65-F5344CB8AC3E}">
        <p14:creationId xmlns:p14="http://schemas.microsoft.com/office/powerpoint/2010/main" val="428749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FD7800-4C84-4E2F-832F-29C62D6FD5A1}"/>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65B19207-E31B-4323-AF7E-91FE7B76E916}"/>
              </a:ext>
            </a:extLst>
          </p:cNvPr>
          <p:cNvSpPr>
            <a:spLocks noGrp="1"/>
          </p:cNvSpPr>
          <p:nvPr>
            <p:ph idx="1"/>
          </p:nvPr>
        </p:nvSpPr>
        <p:spPr/>
        <p:txBody>
          <a:bodyPr>
            <a:normAutofit fontScale="70000" lnSpcReduction="20000"/>
          </a:bodyPr>
          <a:lstStyle/>
          <a:p>
            <a:pPr marL="230400" algn="just">
              <a:lnSpc>
                <a:spcPct val="110000"/>
              </a:lnSpc>
              <a:spcBef>
                <a:spcPts val="0"/>
              </a:spcBef>
            </a:pPr>
            <a:r>
              <a:rPr lang="en-US" sz="3400" dirty="0">
                <a:latin typeface="Times New Roman" panose="02020603050405020304" pitchFamily="18" charset="0"/>
                <a:cs typeface="Times New Roman" panose="02020603050405020304" pitchFamily="18" charset="0"/>
              </a:rPr>
              <a:t>At present day use of modern techniques and technology is an essential  and required consideration for being smart for every person to make immediate and smart decisions .So one of the method that the users are adopting for daily requirement is IoT.  </a:t>
            </a:r>
          </a:p>
          <a:p>
            <a:pPr marL="230400" algn="just">
              <a:lnSpc>
                <a:spcPct val="110000"/>
              </a:lnSpc>
              <a:spcBef>
                <a:spcPts val="0"/>
              </a:spcBef>
            </a:pPr>
            <a:r>
              <a:rPr lang="en-US" sz="3400" dirty="0">
                <a:latin typeface="Times New Roman" panose="02020603050405020304" pitchFamily="18" charset="0"/>
                <a:cs typeface="Times New Roman" panose="02020603050405020304" pitchFamily="18" charset="0"/>
              </a:rPr>
              <a:t>Authorized user can access data, information for concerned application, make immediate and smart decisions with that information. Hence such sensitive private data &amp; information generated should be secured irrespective of time and place of access from any unauthorized user.</a:t>
            </a:r>
          </a:p>
          <a:p>
            <a:pPr marL="230400" algn="just">
              <a:lnSpc>
                <a:spcPct val="110000"/>
              </a:lnSpc>
              <a:spcBef>
                <a:spcPts val="0"/>
              </a:spcBef>
            </a:pPr>
            <a:r>
              <a:rPr lang="en-US" sz="3400" dirty="0">
                <a:latin typeface="Times New Roman" panose="02020603050405020304" pitchFamily="18" charset="0"/>
                <a:cs typeface="Times New Roman" panose="02020603050405020304" pitchFamily="18" charset="0"/>
              </a:rPr>
              <a:t>In this paper effort is made to identify and understand issues related to IoT security and other challenges to consider for IoT adaptation in daily use.</a:t>
            </a:r>
            <a:endParaRPr lang="en-IN" sz="3400" b="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82650C44-3F37-4B5F-9911-C50F20218AA6}"/>
              </a:ext>
            </a:extLst>
          </p:cNvPr>
          <p:cNvPicPr>
            <a:picLocks noChangeAspect="1"/>
          </p:cNvPicPr>
          <p:nvPr/>
        </p:nvPicPr>
        <p:blipFill>
          <a:blip r:embed="rId2"/>
          <a:stretch>
            <a:fillRect/>
          </a:stretch>
        </p:blipFill>
        <p:spPr>
          <a:xfrm>
            <a:off x="9776776" y="688477"/>
            <a:ext cx="1913542" cy="1041155"/>
          </a:xfrm>
          <a:prstGeom prst="rect">
            <a:avLst/>
          </a:prstGeom>
        </p:spPr>
      </p:pic>
    </p:spTree>
    <p:extLst>
      <p:ext uri="{BB962C8B-B14F-4D97-AF65-F5344CB8AC3E}">
        <p14:creationId xmlns:p14="http://schemas.microsoft.com/office/powerpoint/2010/main" val="205867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B733-C78E-442C-A3BC-31A7352AA990}"/>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AF9BAFE-69C4-4B12-B3A2-A607FB3DF83D}"/>
              </a:ext>
            </a:extLst>
          </p:cNvPr>
          <p:cNvSpPr>
            <a:spLocks noGrp="1"/>
          </p:cNvSpPr>
          <p:nvPr>
            <p:ph idx="1"/>
          </p:nvPr>
        </p:nvSpPr>
        <p:spPr>
          <a:xfrm>
            <a:off x="460580" y="1780265"/>
            <a:ext cx="11270839" cy="3678303"/>
          </a:xfrm>
        </p:spPr>
        <p:txBody>
          <a:bodyPr>
            <a:noAutofit/>
          </a:bodyPr>
          <a:lstStyle/>
          <a:p>
            <a:pPr marL="230400">
              <a:spcBef>
                <a:spcPts val="0"/>
              </a:spcBef>
            </a:pPr>
            <a:r>
              <a:rPr lang="en-US" sz="2400" dirty="0">
                <a:latin typeface="Times New Roman" panose="02020603050405020304" pitchFamily="18" charset="0"/>
                <a:cs typeface="Times New Roman" panose="02020603050405020304" pitchFamily="18" charset="0"/>
              </a:rPr>
              <a:t>Today, objects/things and devices is less useful without information communication . This barrier is overcoming with industrial revolution 4.0. Use of Internet of Things made its way by providing data and information available to user with electronic applications which is combined with hardware and software. </a:t>
            </a:r>
            <a:endParaRPr lang="en-IN" sz="2400" dirty="0">
              <a:latin typeface="Times New Roman" panose="02020603050405020304" pitchFamily="18" charset="0"/>
              <a:cs typeface="Times New Roman" panose="02020603050405020304" pitchFamily="18" charset="0"/>
            </a:endParaRPr>
          </a:p>
          <a:p>
            <a:pPr marL="230400">
              <a:spcBef>
                <a:spcPts val="0"/>
              </a:spcBef>
            </a:pPr>
            <a:r>
              <a:rPr lang="en-US" sz="2400" dirty="0">
                <a:latin typeface="Times New Roman" panose="02020603050405020304" pitchFamily="18" charset="0"/>
                <a:cs typeface="Times New Roman" panose="02020603050405020304" pitchFamily="18" charset="0"/>
              </a:rPr>
              <a:t>Many security breaches have been encountered, so that the developers must secure the applications or devices at the time of implementation </a:t>
            </a:r>
          </a:p>
          <a:p>
            <a:pPr marL="0" indent="0">
              <a:spcBef>
                <a:spcPts val="0"/>
              </a:spcBef>
              <a:buNone/>
            </a:pPr>
            <a:r>
              <a:rPr lang="en-US" sz="2400" dirty="0">
                <a:latin typeface="Times New Roman" panose="02020603050405020304" pitchFamily="18" charset="0"/>
                <a:cs typeface="Times New Roman" panose="02020603050405020304" pitchFamily="18" charset="0"/>
              </a:rPr>
              <a:t>   only. IoT devices are deployed in uncontrolled and </a:t>
            </a:r>
          </a:p>
          <a:p>
            <a:pPr marL="0" indent="0">
              <a:spcBef>
                <a:spcPts val="0"/>
              </a:spcBef>
              <a:buNone/>
            </a:pPr>
            <a:r>
              <a:rPr lang="en-US" sz="2400" dirty="0">
                <a:latin typeface="Times New Roman" panose="02020603050405020304" pitchFamily="18" charset="0"/>
                <a:cs typeface="Times New Roman" panose="02020603050405020304" pitchFamily="18" charset="0"/>
              </a:rPr>
              <a:t>   complex manner. </a:t>
            </a:r>
            <a:endParaRPr lang="en-IN" sz="2400" dirty="0">
              <a:latin typeface="Times New Roman" panose="02020603050405020304" pitchFamily="18" charset="0"/>
              <a:cs typeface="Times New Roman" panose="02020603050405020304" pitchFamily="18" charset="0"/>
            </a:endParaRPr>
          </a:p>
        </p:txBody>
      </p:sp>
      <p:pic>
        <p:nvPicPr>
          <p:cNvPr id="4" name="Picture 2" descr="Image result for iot">
            <a:extLst>
              <a:ext uri="{FF2B5EF4-FFF2-40B4-BE49-F238E27FC236}">
                <a16:creationId xmlns:a16="http://schemas.microsoft.com/office/drawing/2014/main" id="{18A2FB7D-1DDF-46F6-B598-273B8CC56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716" y="4037549"/>
            <a:ext cx="4279092" cy="26621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BD7B-5883-4FD5-BD3F-F6929DB6A71E}"/>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TOP 10 SECURITY CHALLENGES</a:t>
            </a:r>
          </a:p>
        </p:txBody>
      </p:sp>
      <p:sp>
        <p:nvSpPr>
          <p:cNvPr id="3" name="Content Placeholder 2">
            <a:extLst>
              <a:ext uri="{FF2B5EF4-FFF2-40B4-BE49-F238E27FC236}">
                <a16:creationId xmlns:a16="http://schemas.microsoft.com/office/drawing/2014/main" id="{BAA309B5-023E-4424-9E92-321E8DE4AAF0}"/>
              </a:ext>
            </a:extLst>
          </p:cNvPr>
          <p:cNvSpPr>
            <a:spLocks noGrp="1"/>
          </p:cNvSpPr>
          <p:nvPr>
            <p:ph idx="1"/>
          </p:nvPr>
        </p:nvSpPr>
        <p:spPr/>
        <p:txBody>
          <a:bodyPr>
            <a:normAutofit fontScale="55000" lnSpcReduction="20000"/>
          </a:bodyPr>
          <a:lstStyle/>
          <a:p>
            <a:pPr marL="0" lvl="0">
              <a:spcBef>
                <a:spcPts val="0"/>
              </a:spcBef>
            </a:pPr>
            <a:endParaRPr lang="en-IN" sz="2600" dirty="0">
              <a:latin typeface="Times New Roman" panose="02020603050405020304" pitchFamily="18" charset="0"/>
              <a:cs typeface="Times New Roman" panose="02020603050405020304" pitchFamily="18" charset="0"/>
            </a:endParaRPr>
          </a:p>
          <a:p>
            <a:pPr marL="0" lvl="0">
              <a:spcBef>
                <a:spcPts val="0"/>
              </a:spcBef>
            </a:pPr>
            <a:r>
              <a:rPr lang="en-IN" sz="3600" dirty="0">
                <a:latin typeface="Times New Roman" panose="02020603050405020304" pitchFamily="18" charset="0"/>
                <a:cs typeface="Times New Roman" panose="02020603050405020304" pitchFamily="18" charset="0"/>
              </a:rPr>
              <a:t>Constrained devices security</a:t>
            </a:r>
          </a:p>
          <a:p>
            <a:pPr marL="0" lvl="0">
              <a:spcBef>
                <a:spcPts val="0"/>
              </a:spcBef>
            </a:pPr>
            <a:r>
              <a:rPr lang="en-IN" sz="3600" dirty="0">
                <a:latin typeface="Times New Roman" panose="02020603050405020304" pitchFamily="18" charset="0"/>
                <a:cs typeface="Times New Roman" panose="02020603050405020304" pitchFamily="18" charset="0"/>
              </a:rPr>
              <a:t>Device identity via Authorize and Authentication </a:t>
            </a:r>
          </a:p>
          <a:p>
            <a:pPr marL="0" lvl="0">
              <a:spcBef>
                <a:spcPts val="0"/>
              </a:spcBef>
            </a:pPr>
            <a:r>
              <a:rPr lang="en-IN" sz="3600" dirty="0">
                <a:latin typeface="Times New Roman" panose="02020603050405020304" pitchFamily="18" charset="0"/>
                <a:cs typeface="Times New Roman" panose="02020603050405020304" pitchFamily="18" charset="0"/>
              </a:rPr>
              <a:t>Secure Access Technology for Communication</a:t>
            </a:r>
          </a:p>
          <a:p>
            <a:pPr marL="0" lvl="0">
              <a:spcBef>
                <a:spcPts val="0"/>
              </a:spcBef>
            </a:pPr>
            <a:r>
              <a:rPr lang="en-IN" sz="3600" dirty="0">
                <a:latin typeface="Times New Roman" panose="02020603050405020304" pitchFamily="18" charset="0"/>
                <a:cs typeface="Times New Roman" panose="02020603050405020304" pitchFamily="18" charset="0"/>
              </a:rPr>
              <a:t>Ensure data privacy and integrity</a:t>
            </a:r>
          </a:p>
          <a:p>
            <a:pPr marL="0" lvl="0">
              <a:spcBef>
                <a:spcPts val="0"/>
              </a:spcBef>
            </a:pPr>
            <a:r>
              <a:rPr lang="en-IN" sz="3600" dirty="0">
                <a:latin typeface="Times New Roman" panose="02020603050405020304" pitchFamily="18" charset="0"/>
                <a:cs typeface="Times New Roman" panose="02020603050405020304" pitchFamily="18" charset="0"/>
              </a:rPr>
              <a:t>Manage device updates by proper Management</a:t>
            </a:r>
          </a:p>
          <a:p>
            <a:pPr marL="0" lvl="0">
              <a:spcBef>
                <a:spcPts val="0"/>
              </a:spcBef>
            </a:pPr>
            <a:r>
              <a:rPr lang="en-IN" sz="3600" dirty="0">
                <a:latin typeface="Times New Roman" panose="02020603050405020304" pitchFamily="18" charset="0"/>
                <a:cs typeface="Times New Roman" panose="02020603050405020304" pitchFamily="18" charset="0"/>
              </a:rPr>
              <a:t>Secure Applications (web, mobile, and cloud)</a:t>
            </a:r>
          </a:p>
          <a:p>
            <a:pPr marL="0" lvl="0">
              <a:spcBef>
                <a:spcPts val="0"/>
              </a:spcBef>
            </a:pPr>
            <a:r>
              <a:rPr lang="en-IN" sz="3600" dirty="0">
                <a:latin typeface="Times New Roman" panose="02020603050405020304" pitchFamily="18" charset="0"/>
                <a:cs typeface="Times New Roman" panose="02020603050405020304" pitchFamily="18" charset="0"/>
              </a:rPr>
              <a:t>Ensure high availability</a:t>
            </a:r>
          </a:p>
          <a:p>
            <a:pPr marL="0" lvl="0">
              <a:spcBef>
                <a:spcPts val="0"/>
              </a:spcBef>
            </a:pPr>
            <a:r>
              <a:rPr lang="en-IN" sz="3600" dirty="0">
                <a:latin typeface="Times New Roman" panose="02020603050405020304" pitchFamily="18" charset="0"/>
                <a:cs typeface="Times New Roman" panose="02020603050405020304" pitchFamily="18" charset="0"/>
              </a:rPr>
              <a:t>Detect vulnerabilities and incidents</a:t>
            </a:r>
          </a:p>
          <a:p>
            <a:pPr marL="0" lvl="0">
              <a:spcBef>
                <a:spcPts val="0"/>
              </a:spcBef>
            </a:pPr>
            <a:r>
              <a:rPr lang="en-IN" sz="3600" dirty="0">
                <a:latin typeface="Times New Roman" panose="02020603050405020304" pitchFamily="18" charset="0"/>
                <a:cs typeface="Times New Roman" panose="02020603050405020304" pitchFamily="18" charset="0"/>
              </a:rPr>
              <a:t>Manage vulnerabilities  </a:t>
            </a:r>
          </a:p>
          <a:p>
            <a:pPr marL="0" lvl="0">
              <a:spcBef>
                <a:spcPts val="0"/>
              </a:spcBef>
            </a:pPr>
            <a:r>
              <a:rPr lang="en-IN" sz="3600" dirty="0">
                <a:latin typeface="Times New Roman" panose="02020603050405020304" pitchFamily="18" charset="0"/>
                <a:cs typeface="Times New Roman" panose="02020603050405020304" pitchFamily="18" charset="0"/>
              </a:rPr>
              <a:t>Predict and pre-empt security issues</a:t>
            </a:r>
          </a:p>
          <a:p>
            <a:endParaRPr lang="en-IN" sz="3600" dirty="0">
              <a:latin typeface="Times New Roman" panose="02020603050405020304" pitchFamily="18" charset="0"/>
              <a:cs typeface="Times New Roman" panose="02020603050405020304" pitchFamily="18" charset="0"/>
            </a:endParaRPr>
          </a:p>
          <a:p>
            <a:endParaRPr lang="en-IN" dirty="0"/>
          </a:p>
        </p:txBody>
      </p:sp>
      <p:pic>
        <p:nvPicPr>
          <p:cNvPr id="2050" name="Picture 2" descr="Image result for hackers">
            <a:extLst>
              <a:ext uri="{FF2B5EF4-FFF2-40B4-BE49-F238E27FC236}">
                <a16:creationId xmlns:a16="http://schemas.microsoft.com/office/drawing/2014/main" id="{C6B63087-D86D-4C4E-B927-018C60F7C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706" y="2848707"/>
            <a:ext cx="3646033" cy="204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9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ecurity challenges in iot">
            <a:extLst>
              <a:ext uri="{FF2B5EF4-FFF2-40B4-BE49-F238E27FC236}">
                <a16:creationId xmlns:a16="http://schemas.microsoft.com/office/drawing/2014/main" id="{E0A29F27-31E4-47F4-AA8E-39DCDA953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046284"/>
            <a:ext cx="5715000" cy="524021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34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93FEE19-D07E-4E2C-A502-78135E1A91A7}"/>
              </a:ext>
            </a:extLst>
          </p:cNvPr>
          <p:cNvGraphicFramePr>
            <a:graphicFrameLocks noGrp="1"/>
          </p:cNvGraphicFramePr>
          <p:nvPr>
            <p:extLst>
              <p:ext uri="{D42A27DB-BD31-4B8C-83A1-F6EECF244321}">
                <p14:modId xmlns:p14="http://schemas.microsoft.com/office/powerpoint/2010/main" val="679702312"/>
              </p:ext>
            </p:extLst>
          </p:nvPr>
        </p:nvGraphicFramePr>
        <p:xfrm>
          <a:off x="592239" y="106680"/>
          <a:ext cx="11007522" cy="6309360"/>
        </p:xfrm>
        <a:graphic>
          <a:graphicData uri="http://schemas.openxmlformats.org/drawingml/2006/table">
            <a:tbl>
              <a:tblPr firstRow="1" bandRow="1">
                <a:tableStyleId>{5940675A-B579-460E-94D1-54222C63F5DA}</a:tableStyleId>
              </a:tblPr>
              <a:tblGrid>
                <a:gridCol w="1539432">
                  <a:extLst>
                    <a:ext uri="{9D8B030D-6E8A-4147-A177-3AD203B41FA5}">
                      <a16:colId xmlns:a16="http://schemas.microsoft.com/office/drawing/2014/main" val="3244997096"/>
                    </a:ext>
                  </a:extLst>
                </a:gridCol>
                <a:gridCol w="3182189">
                  <a:extLst>
                    <a:ext uri="{9D8B030D-6E8A-4147-A177-3AD203B41FA5}">
                      <a16:colId xmlns:a16="http://schemas.microsoft.com/office/drawing/2014/main" val="749110527"/>
                    </a:ext>
                  </a:extLst>
                </a:gridCol>
                <a:gridCol w="3399681">
                  <a:extLst>
                    <a:ext uri="{9D8B030D-6E8A-4147-A177-3AD203B41FA5}">
                      <a16:colId xmlns:a16="http://schemas.microsoft.com/office/drawing/2014/main" val="728319282"/>
                    </a:ext>
                  </a:extLst>
                </a:gridCol>
                <a:gridCol w="2886220">
                  <a:extLst>
                    <a:ext uri="{9D8B030D-6E8A-4147-A177-3AD203B41FA5}">
                      <a16:colId xmlns:a16="http://schemas.microsoft.com/office/drawing/2014/main" val="433959369"/>
                    </a:ext>
                  </a:extLst>
                </a:gridCol>
              </a:tblGrid>
              <a:tr h="370840">
                <a:tc>
                  <a:txBody>
                    <a:bodyPr/>
                    <a:lstStyle/>
                    <a:p>
                      <a:r>
                        <a:rPr lang="en-IN" sz="2200" b="1" dirty="0">
                          <a:latin typeface="Times New Roman" panose="02020603050405020304" pitchFamily="18" charset="0"/>
                          <a:cs typeface="Times New Roman" panose="02020603050405020304" pitchFamily="18" charset="0"/>
                        </a:rPr>
                        <a:t>SL No</a:t>
                      </a:r>
                    </a:p>
                  </a:txBody>
                  <a:tcPr/>
                </a:tc>
                <a:tc>
                  <a:txBody>
                    <a:bodyPr/>
                    <a:lstStyle/>
                    <a:p>
                      <a:r>
                        <a:rPr lang="en-IN" sz="2200" b="1" dirty="0">
                          <a:latin typeface="Times New Roman" panose="02020603050405020304" pitchFamily="18" charset="0"/>
                          <a:cs typeface="Times New Roman" panose="02020603050405020304" pitchFamily="18" charset="0"/>
                        </a:rPr>
                        <a:t>Security challenges</a:t>
                      </a:r>
                    </a:p>
                  </a:txBody>
                  <a:tcPr/>
                </a:tc>
                <a:tc>
                  <a:txBody>
                    <a:bodyPr/>
                    <a:lstStyle/>
                    <a:p>
                      <a:r>
                        <a:rPr lang="en-IN" sz="2200" b="1" dirty="0">
                          <a:latin typeface="Times New Roman" panose="02020603050405020304" pitchFamily="18" charset="0"/>
                          <a:cs typeface="Times New Roman" panose="02020603050405020304" pitchFamily="18" charset="0"/>
                        </a:rPr>
                        <a:t>Vulnerability  </a:t>
                      </a:r>
                    </a:p>
                  </a:txBody>
                  <a:tcPr/>
                </a:tc>
                <a:tc>
                  <a:txBody>
                    <a:bodyPr/>
                    <a:lstStyle/>
                    <a:p>
                      <a:r>
                        <a:rPr lang="en-IN" sz="2200" b="1" dirty="0">
                          <a:latin typeface="Times New Roman" panose="02020603050405020304" pitchFamily="18" charset="0"/>
                          <a:cs typeface="Times New Roman" panose="02020603050405020304" pitchFamily="18" charset="0"/>
                        </a:rPr>
                        <a:t>Action</a:t>
                      </a:r>
                    </a:p>
                  </a:txBody>
                  <a:tcPr/>
                </a:tc>
                <a:extLst>
                  <a:ext uri="{0D108BD9-81ED-4DB2-BD59-A6C34878D82A}">
                    <a16:rowId xmlns:a16="http://schemas.microsoft.com/office/drawing/2014/main" val="832168799"/>
                  </a:ext>
                </a:extLst>
              </a:tr>
              <a:tr h="370840">
                <a:tc>
                  <a:txBody>
                    <a:bodyPr/>
                    <a:lstStyle/>
                    <a:p>
                      <a:r>
                        <a:rPr lang="en-IN" sz="22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Constrained device’s security</a:t>
                      </a:r>
                    </a:p>
                    <a:p>
                      <a:endParaRPr lang="en-IN" sz="220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sz="2200" dirty="0">
                          <a:latin typeface="Times New Roman" panose="02020603050405020304" pitchFamily="18" charset="0"/>
                          <a:cs typeface="Times New Roman" panose="02020603050405020304" pitchFamily="18" charset="0"/>
                        </a:rPr>
                        <a:t>Side channel attacks like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Cache attack(memory)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Timing attack</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Power monitoring(power)</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Electromagnetic interference.</a:t>
                      </a:r>
                    </a:p>
                    <a:p>
                      <a:pPr marL="285750" indent="-28575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Need to develop fast, lightweight encryption algorithm , use of multilayer of defence.</a:t>
                      </a:r>
                    </a:p>
                    <a:p>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0090723"/>
                  </a:ext>
                </a:extLst>
              </a:tr>
              <a:tr h="370840">
                <a:tc>
                  <a:txBody>
                    <a:bodyPr/>
                    <a:lstStyle/>
                    <a:p>
                      <a:r>
                        <a:rPr lang="en-IN" sz="22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Authorize and authentication devices</a:t>
                      </a:r>
                    </a:p>
                    <a:p>
                      <a:endParaRPr lang="en-IN" sz="22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Devices must identify themselves.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Problem is weak password authentication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Using unchanged password from default values.</a:t>
                      </a:r>
                    </a:p>
                    <a:p>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IoT uses 2FA and enforce strong password/certificates to authorize the access services with access control.</a:t>
                      </a:r>
                    </a:p>
                    <a:p>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9776315"/>
                  </a:ext>
                </a:extLst>
              </a:tr>
            </a:tbl>
          </a:graphicData>
        </a:graphic>
      </p:graphicFrame>
      <p:pic>
        <p:nvPicPr>
          <p:cNvPr id="3" name="Picture 2">
            <a:extLst>
              <a:ext uri="{FF2B5EF4-FFF2-40B4-BE49-F238E27FC236}">
                <a16:creationId xmlns:a16="http://schemas.microsoft.com/office/drawing/2014/main" id="{7ACC6064-42E1-4852-8DC1-16195929CFFA}"/>
              </a:ext>
            </a:extLst>
          </p:cNvPr>
          <p:cNvPicPr>
            <a:picLocks noChangeAspect="1"/>
          </p:cNvPicPr>
          <p:nvPr/>
        </p:nvPicPr>
        <p:blipFill>
          <a:blip r:embed="rId2"/>
          <a:stretch>
            <a:fillRect/>
          </a:stretch>
        </p:blipFill>
        <p:spPr>
          <a:xfrm>
            <a:off x="2228850" y="1293019"/>
            <a:ext cx="3000414" cy="2252662"/>
          </a:xfrm>
          <a:prstGeom prst="rect">
            <a:avLst/>
          </a:prstGeom>
        </p:spPr>
      </p:pic>
      <p:pic>
        <p:nvPicPr>
          <p:cNvPr id="4" name="Picture 3">
            <a:extLst>
              <a:ext uri="{FF2B5EF4-FFF2-40B4-BE49-F238E27FC236}">
                <a16:creationId xmlns:a16="http://schemas.microsoft.com/office/drawing/2014/main" id="{7291563E-E138-4F4D-98FF-A56517DA4D51}"/>
              </a:ext>
            </a:extLst>
          </p:cNvPr>
          <p:cNvPicPr>
            <a:picLocks noChangeAspect="1"/>
          </p:cNvPicPr>
          <p:nvPr/>
        </p:nvPicPr>
        <p:blipFill>
          <a:blip r:embed="rId3"/>
          <a:stretch>
            <a:fillRect/>
          </a:stretch>
        </p:blipFill>
        <p:spPr>
          <a:xfrm>
            <a:off x="2228850" y="4438650"/>
            <a:ext cx="3000414" cy="1828800"/>
          </a:xfrm>
          <a:prstGeom prst="rect">
            <a:avLst/>
          </a:prstGeom>
        </p:spPr>
      </p:pic>
    </p:spTree>
    <p:extLst>
      <p:ext uri="{BB962C8B-B14F-4D97-AF65-F5344CB8AC3E}">
        <p14:creationId xmlns:p14="http://schemas.microsoft.com/office/powerpoint/2010/main" val="35985281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BBA8FAE-0779-404C-AF1A-DCF03675C865}"/>
              </a:ext>
            </a:extLst>
          </p:cNvPr>
          <p:cNvGraphicFramePr>
            <a:graphicFrameLocks noGrp="1"/>
          </p:cNvGraphicFramePr>
          <p:nvPr>
            <p:extLst>
              <p:ext uri="{D42A27DB-BD31-4B8C-83A1-F6EECF244321}">
                <p14:modId xmlns:p14="http://schemas.microsoft.com/office/powerpoint/2010/main" val="2104939760"/>
              </p:ext>
            </p:extLst>
          </p:nvPr>
        </p:nvGraphicFramePr>
        <p:xfrm>
          <a:off x="638536" y="926069"/>
          <a:ext cx="10914927" cy="5703331"/>
        </p:xfrm>
        <a:graphic>
          <a:graphicData uri="http://schemas.openxmlformats.org/drawingml/2006/table">
            <a:tbl>
              <a:tblPr bandRow="1">
                <a:tableStyleId>{5940675A-B579-460E-94D1-54222C63F5DA}</a:tableStyleId>
              </a:tblPr>
              <a:tblGrid>
                <a:gridCol w="620106">
                  <a:extLst>
                    <a:ext uri="{9D8B030D-6E8A-4147-A177-3AD203B41FA5}">
                      <a16:colId xmlns:a16="http://schemas.microsoft.com/office/drawing/2014/main" val="3615151070"/>
                    </a:ext>
                  </a:extLst>
                </a:gridCol>
                <a:gridCol w="3211115">
                  <a:extLst>
                    <a:ext uri="{9D8B030D-6E8A-4147-A177-3AD203B41FA5}">
                      <a16:colId xmlns:a16="http://schemas.microsoft.com/office/drawing/2014/main" val="632836084"/>
                    </a:ext>
                  </a:extLst>
                </a:gridCol>
                <a:gridCol w="3565002">
                  <a:extLst>
                    <a:ext uri="{9D8B030D-6E8A-4147-A177-3AD203B41FA5}">
                      <a16:colId xmlns:a16="http://schemas.microsoft.com/office/drawing/2014/main" val="1968923148"/>
                    </a:ext>
                  </a:extLst>
                </a:gridCol>
                <a:gridCol w="3518704">
                  <a:extLst>
                    <a:ext uri="{9D8B030D-6E8A-4147-A177-3AD203B41FA5}">
                      <a16:colId xmlns:a16="http://schemas.microsoft.com/office/drawing/2014/main" val="3662051922"/>
                    </a:ext>
                  </a:extLst>
                </a:gridCol>
              </a:tblGrid>
              <a:tr h="2672795">
                <a:tc>
                  <a:txBody>
                    <a:bodyPr/>
                    <a:lstStyle/>
                    <a:p>
                      <a:r>
                        <a:rPr lang="en-IN" sz="2000" dirty="0">
                          <a:latin typeface="Times New Roman" panose="02020603050405020304" pitchFamily="18" charset="0"/>
                          <a:cs typeface="Times New Roman" panose="02020603050405020304" pitchFamily="18" charset="0"/>
                        </a:rPr>
                        <a:t>3.</a:t>
                      </a:r>
                    </a:p>
                  </a:txBody>
                  <a:tcPr/>
                </a:tc>
                <a:tc>
                  <a:txBody>
                    <a:bodyPr/>
                    <a:lstStyle/>
                    <a:p>
                      <a:r>
                        <a:rPr lang="en-IN" sz="2200" dirty="0">
                          <a:latin typeface="Times New Roman" panose="02020603050405020304" pitchFamily="18" charset="0"/>
                          <a:cs typeface="Times New Roman" panose="02020603050405020304" pitchFamily="18" charset="0"/>
                        </a:rPr>
                        <a:t>Secure Communication</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txBody>
                  <a:tcPr/>
                </a:tc>
                <a:tc>
                  <a:txBody>
                    <a:bodyPr/>
                    <a:lstStyle/>
                    <a:p>
                      <a:r>
                        <a:rPr lang="en-IN" sz="2200" dirty="0">
                          <a:latin typeface="Times New Roman" panose="02020603050405020304" pitchFamily="18" charset="0"/>
                          <a:cs typeface="Times New Roman" panose="02020603050405020304" pitchFamily="18" charset="0"/>
                        </a:rPr>
                        <a:t>Maximum IoT devices may not encrypt data/message before sending data.</a:t>
                      </a:r>
                    </a:p>
                  </a:txBody>
                  <a:tcPr/>
                </a:tc>
                <a:tc>
                  <a:txBody>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Make use of </a:t>
                      </a:r>
                      <a:r>
                        <a:rPr lang="en-IN" sz="2200" dirty="0">
                          <a:solidFill>
                            <a:schemeClr val="tx1"/>
                          </a:solidFill>
                          <a:latin typeface="Times New Roman" panose="02020603050405020304" pitchFamily="18" charset="0"/>
                          <a:cs typeface="Times New Roman" panose="02020603050405020304" pitchFamily="18" charset="0"/>
                        </a:rPr>
                        <a:t>TLS</a:t>
                      </a:r>
                      <a:r>
                        <a:rPr lang="en-IN" sz="22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Use of separate networks to isolate devices to have secure and private data to keep confidential.</a:t>
                      </a:r>
                    </a:p>
                  </a:txBody>
                  <a:tcPr/>
                </a:tc>
                <a:extLst>
                  <a:ext uri="{0D108BD9-81ED-4DB2-BD59-A6C34878D82A}">
                    <a16:rowId xmlns:a16="http://schemas.microsoft.com/office/drawing/2014/main" val="2003217042"/>
                  </a:ext>
                </a:extLst>
              </a:tr>
              <a:tr h="3030536">
                <a:tc>
                  <a:txBody>
                    <a:bodyPr/>
                    <a:lstStyle/>
                    <a:p>
                      <a:r>
                        <a:rPr lang="en-IN" dirty="0"/>
                        <a:t>4.</a:t>
                      </a:r>
                    </a:p>
                  </a:txBody>
                  <a:tcPr/>
                </a:tc>
                <a:tc>
                  <a:txBody>
                    <a:bodyPr/>
                    <a:lstStyle/>
                    <a:p>
                      <a:r>
                        <a:rPr lang="en-IN" sz="2200" dirty="0">
                          <a:latin typeface="Times New Roman" panose="02020603050405020304" pitchFamily="18" charset="0"/>
                          <a:cs typeface="Times New Roman" panose="02020603050405020304" pitchFamily="18" charset="0"/>
                        </a:rPr>
                        <a:t>Ensure data privacy and integrity</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txBody>
                  <a:tcPr/>
                </a:tc>
                <a:tc>
                  <a:txBody>
                    <a:bodyPr/>
                    <a:lstStyle/>
                    <a:p>
                      <a:r>
                        <a:rPr lang="en-IN" sz="2200" dirty="0">
                          <a:solidFill>
                            <a:schemeClr val="accent1">
                              <a:lumMod val="90000"/>
                              <a:lumOff val="10000"/>
                            </a:schemeClr>
                          </a:solidFill>
                          <a:latin typeface="Times New Roman" panose="02020603050405020304" pitchFamily="18" charset="0"/>
                          <a:cs typeface="Times New Roman" panose="02020603050405020304" pitchFamily="18" charset="0"/>
                          <a:hlinkClick r:id="rId2" action="ppaction://hlinkpres?slideindex=1&amp;slidetitle=">
                            <a:extLst>
                              <a:ext uri="{A12FA001-AC4F-418D-AE19-62706E023703}">
                                <ahyp:hlinkClr xmlns:ahyp="http://schemas.microsoft.com/office/drawing/2018/hyperlinkcolor" val="tx"/>
                              </a:ext>
                            </a:extLst>
                          </a:hlinkClick>
                        </a:rPr>
                        <a:t>Data privacy</a:t>
                      </a:r>
                      <a:r>
                        <a:rPr lang="en-IN" sz="22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Redacting the data before it is stored.</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If data not used longer period of time , then dispose it securely.</a:t>
                      </a:r>
                    </a:p>
                  </a:txBody>
                  <a:tcPr/>
                </a:tc>
                <a:tc>
                  <a:txBody>
                    <a:bodyPr/>
                    <a:lstStyle/>
                    <a:p>
                      <a:r>
                        <a:rPr lang="en-IN" sz="2200" dirty="0">
                          <a:latin typeface="Times New Roman" panose="02020603050405020304" pitchFamily="18" charset="0"/>
                          <a:cs typeface="Times New Roman" panose="02020603050405020304" pitchFamily="18" charset="0"/>
                        </a:rPr>
                        <a:t>Data integrity: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Employing checksum and digital signature.</a:t>
                      </a:r>
                    </a:p>
                    <a:p>
                      <a:pPr marL="0" indent="0">
                        <a:buFont typeface="Arial" panose="020B0604020202020204" pitchFamily="34" charset="0"/>
                        <a:buNone/>
                      </a:pPr>
                      <a:r>
                        <a:rPr lang="en-IN" sz="2200" dirty="0">
                          <a:latin typeface="Times New Roman" panose="02020603050405020304" pitchFamily="18" charset="0"/>
                          <a:cs typeface="Times New Roman" panose="02020603050405020304" pitchFamily="18" charset="0"/>
                        </a:rPr>
                        <a:t>Example :    Blockchain</a:t>
                      </a:r>
                    </a:p>
                  </a:txBody>
                  <a:tcPr/>
                </a:tc>
                <a:extLst>
                  <a:ext uri="{0D108BD9-81ED-4DB2-BD59-A6C34878D82A}">
                    <a16:rowId xmlns:a16="http://schemas.microsoft.com/office/drawing/2014/main" val="2110070274"/>
                  </a:ext>
                </a:extLst>
              </a:tr>
            </a:tbl>
          </a:graphicData>
        </a:graphic>
      </p:graphicFrame>
      <p:pic>
        <p:nvPicPr>
          <p:cNvPr id="3" name="Picture 2">
            <a:extLst>
              <a:ext uri="{FF2B5EF4-FFF2-40B4-BE49-F238E27FC236}">
                <a16:creationId xmlns:a16="http://schemas.microsoft.com/office/drawing/2014/main" id="{980950EA-4149-4F40-902E-40788F06F81D}"/>
              </a:ext>
            </a:extLst>
          </p:cNvPr>
          <p:cNvPicPr>
            <a:picLocks noChangeAspect="1"/>
          </p:cNvPicPr>
          <p:nvPr/>
        </p:nvPicPr>
        <p:blipFill>
          <a:blip r:embed="rId3"/>
          <a:stretch>
            <a:fillRect/>
          </a:stretch>
        </p:blipFill>
        <p:spPr>
          <a:xfrm>
            <a:off x="8252314" y="5148629"/>
            <a:ext cx="3073805" cy="1285875"/>
          </a:xfrm>
          <a:prstGeom prst="rect">
            <a:avLst/>
          </a:prstGeom>
        </p:spPr>
      </p:pic>
      <p:pic>
        <p:nvPicPr>
          <p:cNvPr id="4" name="Picture 3">
            <a:extLst>
              <a:ext uri="{FF2B5EF4-FFF2-40B4-BE49-F238E27FC236}">
                <a16:creationId xmlns:a16="http://schemas.microsoft.com/office/drawing/2014/main" id="{18D61D66-3260-4097-A3D1-1A56B12F1FC0}"/>
              </a:ext>
            </a:extLst>
          </p:cNvPr>
          <p:cNvPicPr>
            <a:picLocks noChangeAspect="1"/>
          </p:cNvPicPr>
          <p:nvPr/>
        </p:nvPicPr>
        <p:blipFill>
          <a:blip r:embed="rId4"/>
          <a:stretch>
            <a:fillRect/>
          </a:stretch>
        </p:blipFill>
        <p:spPr>
          <a:xfrm>
            <a:off x="1477474" y="1379659"/>
            <a:ext cx="2719388" cy="1393235"/>
          </a:xfrm>
          <a:prstGeom prst="rect">
            <a:avLst/>
          </a:prstGeom>
        </p:spPr>
      </p:pic>
    </p:spTree>
    <p:extLst>
      <p:ext uri="{BB962C8B-B14F-4D97-AF65-F5344CB8AC3E}">
        <p14:creationId xmlns:p14="http://schemas.microsoft.com/office/powerpoint/2010/main" val="154119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BC9178-4B79-45AD-9A43-7A96A9BBDB6A}"/>
              </a:ext>
            </a:extLst>
          </p:cNvPr>
          <p:cNvGraphicFramePr>
            <a:graphicFrameLocks noGrp="1"/>
          </p:cNvGraphicFramePr>
          <p:nvPr>
            <p:extLst>
              <p:ext uri="{D42A27DB-BD31-4B8C-83A1-F6EECF244321}">
                <p14:modId xmlns:p14="http://schemas.microsoft.com/office/powerpoint/2010/main" val="2554615290"/>
              </p:ext>
            </p:extLst>
          </p:nvPr>
        </p:nvGraphicFramePr>
        <p:xfrm>
          <a:off x="434774" y="640080"/>
          <a:ext cx="10880926" cy="6217920"/>
        </p:xfrm>
        <a:graphic>
          <a:graphicData uri="http://schemas.openxmlformats.org/drawingml/2006/table">
            <a:tbl>
              <a:tblPr bandRow="1">
                <a:tableStyleId>{5940675A-B579-460E-94D1-54222C63F5DA}</a:tableStyleId>
              </a:tblPr>
              <a:tblGrid>
                <a:gridCol w="704604">
                  <a:extLst>
                    <a:ext uri="{9D8B030D-6E8A-4147-A177-3AD203B41FA5}">
                      <a16:colId xmlns:a16="http://schemas.microsoft.com/office/drawing/2014/main" val="691561328"/>
                    </a:ext>
                  </a:extLst>
                </a:gridCol>
                <a:gridCol w="3361305">
                  <a:extLst>
                    <a:ext uri="{9D8B030D-6E8A-4147-A177-3AD203B41FA5}">
                      <a16:colId xmlns:a16="http://schemas.microsoft.com/office/drawing/2014/main" val="4221277921"/>
                    </a:ext>
                  </a:extLst>
                </a:gridCol>
                <a:gridCol w="3848509">
                  <a:extLst>
                    <a:ext uri="{9D8B030D-6E8A-4147-A177-3AD203B41FA5}">
                      <a16:colId xmlns:a16="http://schemas.microsoft.com/office/drawing/2014/main" val="1166376203"/>
                    </a:ext>
                  </a:extLst>
                </a:gridCol>
                <a:gridCol w="2966508">
                  <a:extLst>
                    <a:ext uri="{9D8B030D-6E8A-4147-A177-3AD203B41FA5}">
                      <a16:colId xmlns:a16="http://schemas.microsoft.com/office/drawing/2014/main" val="771053725"/>
                    </a:ext>
                  </a:extLst>
                </a:gridCol>
              </a:tblGrid>
              <a:tr h="1092723">
                <a:tc>
                  <a:txBody>
                    <a:bodyPr/>
                    <a:lstStyle/>
                    <a:p>
                      <a:r>
                        <a:rPr lang="en-IN" dirty="0"/>
                        <a:t>5.</a:t>
                      </a:r>
                    </a:p>
                  </a:txBody>
                  <a:tcPr/>
                </a:tc>
                <a:tc>
                  <a:txBody>
                    <a:bodyPr/>
                    <a:lstStyle/>
                    <a:p>
                      <a:r>
                        <a:rPr lang="en-IN" sz="2200" dirty="0">
                          <a:latin typeface="Times New Roman" panose="02020603050405020304" pitchFamily="18" charset="0"/>
                          <a:cs typeface="Times New Roman" panose="02020603050405020304" pitchFamily="18" charset="0"/>
                        </a:rPr>
                        <a:t>Managing device updates</a:t>
                      </a:r>
                    </a:p>
                  </a:txBody>
                  <a:tcPr/>
                </a:tc>
                <a:tc>
                  <a:txBody>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Due to distributed environment , heterogeneous devices and use of different hardware , updates for security patches to firmware and software is challenging part.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Not able to update over air due to the older version updates may not be available.</a:t>
                      </a:r>
                    </a:p>
                    <a:p>
                      <a:endParaRPr lang="en-IN" sz="2200" dirty="0">
                        <a:latin typeface="Times New Roman" panose="02020603050405020304" pitchFamily="18" charset="0"/>
                        <a:cs typeface="Times New Roman" panose="02020603050405020304" pitchFamily="18" charset="0"/>
                      </a:endParaRPr>
                    </a:p>
                  </a:txBody>
                  <a:tcPr/>
                </a:tc>
                <a:tc>
                  <a:txBody>
                    <a:bodyPr/>
                    <a:lstStyle/>
                    <a:p>
                      <a:r>
                        <a:rPr lang="en-IN" sz="2200" dirty="0">
                          <a:latin typeface="Times New Roman" panose="02020603050405020304" pitchFamily="18" charset="0"/>
                          <a:cs typeface="Times New Roman" panose="02020603050405020304" pitchFamily="18" charset="0"/>
                        </a:rPr>
                        <a:t>Need to track on versions/identifications of which devices are older to replace due to aging of devices.</a:t>
                      </a:r>
                    </a:p>
                  </a:txBody>
                  <a:tcPr/>
                </a:tc>
                <a:extLst>
                  <a:ext uri="{0D108BD9-81ED-4DB2-BD59-A6C34878D82A}">
                    <a16:rowId xmlns:a16="http://schemas.microsoft.com/office/drawing/2014/main" val="462559675"/>
                  </a:ext>
                </a:extLst>
              </a:tr>
              <a:tr h="2401047">
                <a:tc>
                  <a:txBody>
                    <a:bodyPr/>
                    <a:lstStyle/>
                    <a:p>
                      <a:r>
                        <a:rPr lang="en-IN" dirty="0"/>
                        <a:t>6.</a:t>
                      </a:r>
                    </a:p>
                  </a:txBody>
                  <a:tcPr/>
                </a:tc>
                <a:tc>
                  <a:txBody>
                    <a:bodyPr/>
                    <a:lstStyle/>
                    <a:p>
                      <a:r>
                        <a:rPr lang="en-IN" sz="2200" dirty="0">
                          <a:latin typeface="Times New Roman" panose="02020603050405020304" pitchFamily="18" charset="0"/>
                          <a:cs typeface="Times New Roman" panose="02020603050405020304" pitchFamily="18" charset="0"/>
                        </a:rPr>
                        <a:t>Secure web , mobile and cloud applications</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Use to access , manage and process IoT devices and data.</a:t>
                      </a:r>
                    </a:p>
                    <a:p>
                      <a:pPr marL="0" indent="0">
                        <a:buFont typeface="Arial" panose="020B0604020202020204" pitchFamily="34" charset="0"/>
                        <a:buNone/>
                      </a:pPr>
                      <a:r>
                        <a:rPr lang="en-US" sz="2200" kern="1200" dirty="0">
                          <a:solidFill>
                            <a:schemeClr val="tx1"/>
                          </a:solidFill>
                          <a:effectLst/>
                          <a:latin typeface="Times New Roman" panose="02020603050405020304" pitchFamily="18" charset="0"/>
                          <a:ea typeface="+mn-ea"/>
                          <a:cs typeface="Times New Roman" panose="02020603050405020304" pitchFamily="18" charset="0"/>
                        </a:rPr>
                        <a:t>Example : Home Automation</a:t>
                      </a:r>
                      <a:endParaRPr lang="en-IN" sz="22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Multi-layered approach to IoT security is needed.</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Adopting secure engineering practices to avoid vulnerabilities.</a:t>
                      </a:r>
                    </a:p>
                  </a:txBody>
                  <a:tcPr/>
                </a:tc>
                <a:extLst>
                  <a:ext uri="{0D108BD9-81ED-4DB2-BD59-A6C34878D82A}">
                    <a16:rowId xmlns:a16="http://schemas.microsoft.com/office/drawing/2014/main" val="59550607"/>
                  </a:ext>
                </a:extLst>
              </a:tr>
            </a:tbl>
          </a:graphicData>
        </a:graphic>
      </p:graphicFrame>
      <p:pic>
        <p:nvPicPr>
          <p:cNvPr id="4" name="Picture 3">
            <a:extLst>
              <a:ext uri="{FF2B5EF4-FFF2-40B4-BE49-F238E27FC236}">
                <a16:creationId xmlns:a16="http://schemas.microsoft.com/office/drawing/2014/main" id="{FA6CB267-3768-46D1-9C05-31316A58A538}"/>
              </a:ext>
            </a:extLst>
          </p:cNvPr>
          <p:cNvPicPr>
            <a:picLocks noChangeAspect="1"/>
          </p:cNvPicPr>
          <p:nvPr/>
        </p:nvPicPr>
        <p:blipFill>
          <a:blip r:embed="rId2"/>
          <a:stretch>
            <a:fillRect/>
          </a:stretch>
        </p:blipFill>
        <p:spPr>
          <a:xfrm>
            <a:off x="1323975" y="5219700"/>
            <a:ext cx="2962275" cy="1457325"/>
          </a:xfrm>
          <a:prstGeom prst="rect">
            <a:avLst/>
          </a:prstGeom>
        </p:spPr>
      </p:pic>
      <p:pic>
        <p:nvPicPr>
          <p:cNvPr id="3" name="Picture 2">
            <a:extLst>
              <a:ext uri="{FF2B5EF4-FFF2-40B4-BE49-F238E27FC236}">
                <a16:creationId xmlns:a16="http://schemas.microsoft.com/office/drawing/2014/main" id="{26FA81C3-FDC8-4B60-AA33-89AC243C01E8}"/>
              </a:ext>
            </a:extLst>
          </p:cNvPr>
          <p:cNvPicPr>
            <a:picLocks noChangeAspect="1"/>
          </p:cNvPicPr>
          <p:nvPr/>
        </p:nvPicPr>
        <p:blipFill>
          <a:blip r:embed="rId3"/>
          <a:stretch>
            <a:fillRect/>
          </a:stretch>
        </p:blipFill>
        <p:spPr>
          <a:xfrm>
            <a:off x="8722336" y="2625969"/>
            <a:ext cx="2189073" cy="1005254"/>
          </a:xfrm>
          <a:prstGeom prst="rect">
            <a:avLst/>
          </a:prstGeom>
        </p:spPr>
      </p:pic>
    </p:spTree>
    <p:extLst>
      <p:ext uri="{BB962C8B-B14F-4D97-AF65-F5344CB8AC3E}">
        <p14:creationId xmlns:p14="http://schemas.microsoft.com/office/powerpoint/2010/main" val="394370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903</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Gill Sans MT</vt:lpstr>
      <vt:lpstr>Times New Roman</vt:lpstr>
      <vt:lpstr>Wingdings 2</vt:lpstr>
      <vt:lpstr>Dividend</vt:lpstr>
      <vt:lpstr>SURVEY  TO UNDERSTAND  DATA  AND INFORMATION  SECURITY  ISSUES AND OTHER CHALLENGES FOR IOT </vt:lpstr>
      <vt:lpstr>CONTENTS</vt:lpstr>
      <vt:lpstr>ABSTRACT</vt:lpstr>
      <vt:lpstr>INTRODUCTION</vt:lpstr>
      <vt:lpstr>TOP 10 SECURITY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suggestions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TO UNDERSTAND DATA AND INFORMATION SECURITY ISSUES AND OTHER CHALLENGES FOR IOT</dc:title>
  <dc:creator>Arpitha</dc:creator>
  <cp:lastModifiedBy> </cp:lastModifiedBy>
  <cp:revision>109</cp:revision>
  <dcterms:created xsi:type="dcterms:W3CDTF">2019-05-10T13:50:56Z</dcterms:created>
  <dcterms:modified xsi:type="dcterms:W3CDTF">2019-05-17T07:03:17Z</dcterms:modified>
</cp:coreProperties>
</file>