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7" r:id="rId2"/>
    <p:sldId id="258" r:id="rId3"/>
    <p:sldId id="261" r:id="rId4"/>
    <p:sldId id="262" r:id="rId5"/>
    <p:sldId id="260" r:id="rId6"/>
    <p:sldId id="272" r:id="rId7"/>
    <p:sldId id="263" r:id="rId8"/>
    <p:sldId id="273" r:id="rId9"/>
    <p:sldId id="269" r:id="rId10"/>
    <p:sldId id="264" r:id="rId11"/>
    <p:sldId id="271" r:id="rId12"/>
    <p:sldId id="270"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5D8B-6328-40F8-BB8B-905566423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B3474D-001E-46CE-8805-092E8C175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1A17B0-0C30-472A-AEA9-CB21D3CE5A14}"/>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34B0E7C2-3A44-4A92-AE90-1D92540FB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15B80-F6DF-4855-809B-8898BC4D4C17}"/>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20667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F517-3535-4FBB-A656-5405A18E2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5E467-D8C2-4ADB-A3C2-D467EC16DA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DD470-4BB2-4F34-9D21-00865A6FAD0D}"/>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EE0BE250-619D-4ED3-9A85-97756705D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32C95-524A-4211-9E26-A7476E711BF8}"/>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1248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4AF8F-BCD0-45DA-B1D7-C0FB0EC70C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121EE-E7CE-46DD-8AD8-50AECA1AFA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CBF25-8693-4D14-9608-CD0A3C563482}"/>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ABFEC839-3F95-4AA4-A243-4B3A085F1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22445-6CD0-464A-8ED5-363683AB4EAB}"/>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21471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452D-7E65-421A-ABE2-3F2937A30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64C380-29DE-44EC-B389-D018EACD0F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4D1DD-4BFA-4E96-BE03-B7361D74250D}"/>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BDC9C98A-25FA-43C4-8B50-997B76FC7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28FA7-1653-4298-9EC1-88F9FEA31294}"/>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257656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34FF-81F2-44CD-A552-AC07E1C3A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1AC7E8-B7EF-492A-844B-D023098CA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11CCA-6980-458B-B8BB-5C16F9AB93FF}"/>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C03E1906-7E08-4349-AFA5-FE7510C94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0EC31-ED0C-4506-9D0D-0BE5E2E11ECA}"/>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259356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9DF2-9B35-4B73-A4C9-86D4E7753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9D9C1-862A-426E-9EDC-717F5D9C1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504673-BCF1-4C9E-BDA1-9CEC864B71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2F7963-E96C-47A1-80F5-FCDDD041C10F}"/>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6" name="Footer Placeholder 5">
            <a:extLst>
              <a:ext uri="{FF2B5EF4-FFF2-40B4-BE49-F238E27FC236}">
                <a16:creationId xmlns:a16="http://schemas.microsoft.com/office/drawing/2014/main" id="{5DE98818-C307-48F1-832E-E6093BCB47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46734-7566-4532-B67B-1C153A29D0DA}"/>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16237457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8F18-9D11-44CC-B638-8595D80D2F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076EF-B480-40FB-A964-36426ACE3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D0F2EE-6F21-44B1-AAAE-37064C8748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B6E2D0-0B80-46CD-8E1B-DA17DFFBD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4002AD-497E-4F52-9832-B8C3897B16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FD9AB3-5543-4B8E-A387-6E08A60DAE32}"/>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8" name="Footer Placeholder 7">
            <a:extLst>
              <a:ext uri="{FF2B5EF4-FFF2-40B4-BE49-F238E27FC236}">
                <a16:creationId xmlns:a16="http://schemas.microsoft.com/office/drawing/2014/main" id="{00CCC3FB-45C5-494B-9FA3-3E00078E13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C46E5E-88CE-4D97-8E60-2E692CA8EAAC}"/>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158497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2741-5612-4125-8F4A-317E3124D8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E09BA8-C35F-47E9-AE0F-7A85A0B4D16F}"/>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4" name="Footer Placeholder 3">
            <a:extLst>
              <a:ext uri="{FF2B5EF4-FFF2-40B4-BE49-F238E27FC236}">
                <a16:creationId xmlns:a16="http://schemas.microsoft.com/office/drawing/2014/main" id="{1A768C2C-72B9-419C-B592-D068B73796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2503B7-D7F8-4D47-8860-2E30B0F7BE42}"/>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408058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B3B52-AA6A-4882-8682-1C09277D16F3}"/>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3" name="Footer Placeholder 2">
            <a:extLst>
              <a:ext uri="{FF2B5EF4-FFF2-40B4-BE49-F238E27FC236}">
                <a16:creationId xmlns:a16="http://schemas.microsoft.com/office/drawing/2014/main" id="{3D8C5B88-8950-4B96-A03D-F1E86CE6B9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96C06E-1DBF-4296-8B51-4767AF951717}"/>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327910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06A3-90E6-4EF5-B310-262B4F596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E5B43F-65B3-469E-8131-998CC58DF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301D2-C333-45A9-99A5-52ED6C32C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6EFD84-D42C-4697-B7AE-175C3A8574EF}"/>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6" name="Footer Placeholder 5">
            <a:extLst>
              <a:ext uri="{FF2B5EF4-FFF2-40B4-BE49-F238E27FC236}">
                <a16:creationId xmlns:a16="http://schemas.microsoft.com/office/drawing/2014/main" id="{F99B4B87-5F3D-41E9-AC1F-4562FA5DA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A0F7F-AB66-4DCE-A9B2-0FEF32A62DA8}"/>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40450911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3A95-0A90-46FC-86C0-EFCFD1E66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8B0591-68DB-48F7-8BD6-0179A440D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59D1A-8386-4DBF-A3C5-7F754A47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15CF10-2C50-4FF3-8621-9321495377E0}"/>
              </a:ext>
            </a:extLst>
          </p:cNvPr>
          <p:cNvSpPr>
            <a:spLocks noGrp="1"/>
          </p:cNvSpPr>
          <p:nvPr>
            <p:ph type="dt" sz="half" idx="10"/>
          </p:nvPr>
        </p:nvSpPr>
        <p:spPr/>
        <p:txBody>
          <a:bodyPr/>
          <a:lstStyle/>
          <a:p>
            <a:fld id="{B9570053-8954-44D4-9E5E-792435B37A28}" type="datetimeFigureOut">
              <a:rPr lang="en-IN" smtClean="0"/>
              <a:t>03-06-2019</a:t>
            </a:fld>
            <a:endParaRPr lang="en-IN"/>
          </a:p>
        </p:txBody>
      </p:sp>
      <p:sp>
        <p:nvSpPr>
          <p:cNvPr id="6" name="Footer Placeholder 5">
            <a:extLst>
              <a:ext uri="{FF2B5EF4-FFF2-40B4-BE49-F238E27FC236}">
                <a16:creationId xmlns:a16="http://schemas.microsoft.com/office/drawing/2014/main" id="{BD9EE814-6049-413D-BBEF-A86247080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48582-7BC5-44F1-A4C9-E0C813A5240C}"/>
              </a:ext>
            </a:extLst>
          </p:cNvPr>
          <p:cNvSpPr>
            <a:spLocks noGrp="1"/>
          </p:cNvSpPr>
          <p:nvPr>
            <p:ph type="sldNum" sz="quarter" idx="12"/>
          </p:nvPr>
        </p:nvSpPr>
        <p:spPr/>
        <p:txBody>
          <a:bodyPr/>
          <a:lstStyle/>
          <a:p>
            <a:fld id="{BEBF7CF7-9B93-4B0A-A3D8-BB53D5D7B5F4}" type="slidenum">
              <a:rPr lang="en-IN" smtClean="0"/>
              <a:t>‹#›</a:t>
            </a:fld>
            <a:endParaRPr lang="en-IN"/>
          </a:p>
        </p:txBody>
      </p:sp>
    </p:spTree>
    <p:extLst>
      <p:ext uri="{BB962C8B-B14F-4D97-AF65-F5344CB8AC3E}">
        <p14:creationId xmlns:p14="http://schemas.microsoft.com/office/powerpoint/2010/main" val="268907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A2119-5641-4C56-B716-AACF503BD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1C052-3FDE-47EF-9C1D-57E2E7A85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8BBD14-75B5-47F4-8787-73D4852D6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70053-8954-44D4-9E5E-792435B37A28}" type="datetimeFigureOut">
              <a:rPr lang="en-IN" smtClean="0"/>
              <a:t>03-06-2019</a:t>
            </a:fld>
            <a:endParaRPr lang="en-IN"/>
          </a:p>
        </p:txBody>
      </p:sp>
      <p:sp>
        <p:nvSpPr>
          <p:cNvPr id="5" name="Footer Placeholder 4">
            <a:extLst>
              <a:ext uri="{FF2B5EF4-FFF2-40B4-BE49-F238E27FC236}">
                <a16:creationId xmlns:a16="http://schemas.microsoft.com/office/drawing/2014/main" id="{EFC9CA12-E52D-4AC7-8E41-78F90CD39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482EB3-5E08-4AAD-A6CC-2CE7D5C2E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F7CF7-9B93-4B0A-A3D8-BB53D5D7B5F4}" type="slidenum">
              <a:rPr lang="en-IN" smtClean="0"/>
              <a:t>‹#›</a:t>
            </a:fld>
            <a:endParaRPr lang="en-IN"/>
          </a:p>
        </p:txBody>
      </p:sp>
    </p:spTree>
    <p:extLst>
      <p:ext uri="{BB962C8B-B14F-4D97-AF65-F5344CB8AC3E}">
        <p14:creationId xmlns:p14="http://schemas.microsoft.com/office/powerpoint/2010/main" val="46564180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D4D04-A1F5-4D16-8716-647F4B2F96D8}"/>
              </a:ext>
            </a:extLst>
          </p:cNvPr>
          <p:cNvSpPr>
            <a:spLocks noGrp="1"/>
          </p:cNvSpPr>
          <p:nvPr>
            <p:ph type="title"/>
          </p:nvPr>
        </p:nvSpPr>
        <p:spPr/>
        <p:txBody>
          <a:bodyPr>
            <a:normAutofit fontScale="90000"/>
          </a:bodyPr>
          <a:lstStyle/>
          <a:p>
            <a:pPr algn="ctr"/>
            <a:r>
              <a:rPr lang="en-IN" dirty="0"/>
              <a:t>                               </a:t>
            </a:r>
            <a:br>
              <a:rPr lang="en-IN" dirty="0"/>
            </a:br>
            <a:br>
              <a:rPr lang="en-IN" dirty="0"/>
            </a:br>
            <a:r>
              <a:rPr lang="en-IN" dirty="0"/>
              <a:t>                    </a:t>
            </a:r>
            <a:br>
              <a:rPr lang="en-IN" dirty="0"/>
            </a:br>
            <a:r>
              <a:rPr lang="en-IN" dirty="0"/>
              <a:t> </a:t>
            </a:r>
            <a:r>
              <a:rPr lang="en-IN" dirty="0">
                <a:latin typeface="Times New Roman" panose="02020603050405020304" pitchFamily="18" charset="0"/>
                <a:cs typeface="Times New Roman" panose="02020603050405020304" pitchFamily="18" charset="0"/>
              </a:rPr>
              <a:t>PAPER PRESENTATION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solidFill>
                  <a:schemeClr val="accent1">
                    <a:lumMod val="75000"/>
                  </a:schemeClr>
                </a:solidFill>
                <a:latin typeface="Times New Roman" panose="02020603050405020304" pitchFamily="18" charset="0"/>
                <a:cs typeface="Times New Roman" panose="02020603050405020304" pitchFamily="18" charset="0"/>
              </a:rPr>
            </a:br>
            <a:r>
              <a:rPr lang="en-IN" dirty="0">
                <a:solidFill>
                  <a:schemeClr val="accent1">
                    <a:lumMod val="75000"/>
                  </a:schemeClr>
                </a:solidFill>
                <a:latin typeface="Times New Roman" panose="02020603050405020304" pitchFamily="18" charset="0"/>
                <a:cs typeface="Times New Roman" panose="02020603050405020304" pitchFamily="18" charset="0"/>
              </a:rPr>
              <a:t>   AIR QUALITY MONITORING SYSTEM</a:t>
            </a:r>
          </a:p>
        </p:txBody>
      </p:sp>
      <p:sp>
        <p:nvSpPr>
          <p:cNvPr id="5" name="Content Placeholder 4">
            <a:extLst>
              <a:ext uri="{FF2B5EF4-FFF2-40B4-BE49-F238E27FC236}">
                <a16:creationId xmlns:a16="http://schemas.microsoft.com/office/drawing/2014/main" id="{3FF6D444-01CA-4485-A304-2E577AEDEF85}"/>
              </a:ext>
            </a:extLst>
          </p:cNvPr>
          <p:cNvSpPr>
            <a:spLocks noGrp="1"/>
          </p:cNvSpPr>
          <p:nvPr>
            <p:ph sz="half" idx="1"/>
          </p:nvPr>
        </p:nvSpPr>
        <p:spPr/>
        <p:txBody>
          <a:bodyPr>
            <a:normAutofit/>
          </a:bodyPr>
          <a:lstStyle/>
          <a:p>
            <a:endParaRPr lang="en-IN" dirty="0"/>
          </a:p>
          <a:p>
            <a:pPr marL="0" indent="0">
              <a:buNone/>
            </a:pPr>
            <a:endParaRPr lang="en-IN" dirty="0"/>
          </a:p>
          <a:p>
            <a:endParaRPr lang="en-IN" dirty="0"/>
          </a:p>
          <a:p>
            <a:endParaRPr lang="en-IN" dirty="0"/>
          </a:p>
          <a:p>
            <a:pPr marL="0" indent="0">
              <a:buNone/>
            </a:pPr>
            <a:r>
              <a:rPr lang="en-IN" sz="2400" dirty="0">
                <a:latin typeface="Times New Roman" panose="02020603050405020304" pitchFamily="18" charset="0"/>
                <a:cs typeface="Times New Roman" panose="02020603050405020304" pitchFamily="18" charset="0"/>
              </a:rPr>
              <a:t>Presented by:</a:t>
            </a:r>
          </a:p>
          <a:p>
            <a:pPr marL="0" indent="0">
              <a:buNone/>
            </a:pPr>
            <a:r>
              <a:rPr lang="en-IN" sz="2400" dirty="0">
                <a:latin typeface="Times New Roman" panose="02020603050405020304" pitchFamily="18" charset="0"/>
                <a:cs typeface="Times New Roman" panose="02020603050405020304" pitchFamily="18" charset="0"/>
              </a:rPr>
              <a:t>Arpitha S M(1SJ16CS012)</a:t>
            </a:r>
          </a:p>
          <a:p>
            <a:pPr marL="0" indent="0">
              <a:buNone/>
            </a:pPr>
            <a:r>
              <a:rPr lang="en-IN" sz="2400" dirty="0" err="1">
                <a:latin typeface="Times New Roman" panose="02020603050405020304" pitchFamily="18" charset="0"/>
                <a:cs typeface="Times New Roman" panose="02020603050405020304" pitchFamily="18" charset="0"/>
              </a:rPr>
              <a:t>Kavana</a:t>
            </a:r>
            <a:r>
              <a:rPr lang="en-IN" sz="2400" dirty="0">
                <a:latin typeface="Times New Roman" panose="02020603050405020304" pitchFamily="18" charset="0"/>
                <a:cs typeface="Times New Roman" panose="02020603050405020304" pitchFamily="18" charset="0"/>
              </a:rPr>
              <a:t> N(1SJ16CS041)</a:t>
            </a:r>
          </a:p>
          <a:p>
            <a:pPr marL="0" indent="0">
              <a:buNone/>
            </a:pPr>
            <a:endParaRPr lang="en-IN" dirty="0"/>
          </a:p>
        </p:txBody>
      </p:sp>
      <p:sp>
        <p:nvSpPr>
          <p:cNvPr id="6" name="Content Placeholder 5">
            <a:extLst>
              <a:ext uri="{FF2B5EF4-FFF2-40B4-BE49-F238E27FC236}">
                <a16:creationId xmlns:a16="http://schemas.microsoft.com/office/drawing/2014/main" id="{969C530C-68E8-4C3C-9B4D-1FCF6CB23D4F}"/>
              </a:ext>
            </a:extLst>
          </p:cNvPr>
          <p:cNvSpPr>
            <a:spLocks noGrp="1"/>
          </p:cNvSpPr>
          <p:nvPr>
            <p:ph sz="half" idx="2"/>
          </p:nvPr>
        </p:nvSpPr>
        <p:spPr/>
        <p:txBody>
          <a:bodyPr>
            <a:normAutofit/>
          </a:bodyPr>
          <a:lstStyle/>
          <a:p>
            <a:endParaRPr lang="en-IN" dirty="0"/>
          </a:p>
          <a:p>
            <a:endParaRPr lang="en-IN" dirty="0"/>
          </a:p>
          <a:p>
            <a:endParaRPr lang="en-IN" dirty="0"/>
          </a:p>
          <a:p>
            <a:endParaRPr lang="en-IN" dirty="0"/>
          </a:p>
          <a:p>
            <a:pPr marL="0" indent="0">
              <a:buNone/>
            </a:pPr>
            <a:r>
              <a:rPr lang="en-IN" sz="2400" dirty="0">
                <a:latin typeface="Times New Roman" panose="02020603050405020304" pitchFamily="18" charset="0"/>
                <a:cs typeface="Times New Roman" panose="02020603050405020304" pitchFamily="18" charset="0"/>
              </a:rPr>
              <a:t>                                 Under guidance of:</a:t>
            </a:r>
          </a:p>
          <a:p>
            <a:pPr marL="0" indent="0">
              <a:buNone/>
            </a:pPr>
            <a:r>
              <a:rPr lang="en-IN" sz="2400" dirty="0">
                <a:latin typeface="Times New Roman" panose="02020603050405020304" pitchFamily="18" charset="0"/>
                <a:cs typeface="Times New Roman" panose="02020603050405020304" pitchFamily="18" charset="0"/>
              </a:rPr>
              <a:t>                                 Diwakar K M</a:t>
            </a:r>
          </a:p>
          <a:p>
            <a:pPr marL="0" indent="0">
              <a:buNone/>
            </a:pPr>
            <a:r>
              <a:rPr lang="en-IN" sz="2400">
                <a:latin typeface="Times New Roman" panose="02020603050405020304" pitchFamily="18" charset="0"/>
                <a:cs typeface="Times New Roman" panose="02020603050405020304" pitchFamily="18" charset="0"/>
              </a:rPr>
              <a:t>                                Assistance Professor</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CSE SJCIT </a:t>
            </a:r>
          </a:p>
        </p:txBody>
      </p:sp>
    </p:spTree>
    <p:extLst>
      <p:ext uri="{BB962C8B-B14F-4D97-AF65-F5344CB8AC3E}">
        <p14:creationId xmlns:p14="http://schemas.microsoft.com/office/powerpoint/2010/main" val="27918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F7E4-E81B-4A74-B1C8-A1C82121E230}"/>
              </a:ext>
            </a:extLst>
          </p:cNvPr>
          <p:cNvSpPr>
            <a:spLocks noGrp="1"/>
          </p:cNvSpPr>
          <p:nvPr>
            <p:ph type="title"/>
          </p:nvPr>
        </p:nvSpPr>
        <p:spPr/>
        <p:txBody>
          <a:bodyPr>
            <a:normAutofit fontScale="90000"/>
          </a:bodyPr>
          <a:lstStyle/>
          <a:p>
            <a:br>
              <a:rPr lang="en-US" dirty="0"/>
            </a:br>
            <a:br>
              <a:rPr lang="en-US" dirty="0"/>
            </a:br>
            <a:br>
              <a:rPr lang="en-US" dirty="0"/>
            </a:br>
            <a:r>
              <a:rPr lang="en-US" dirty="0"/>
              <a:t>		</a:t>
            </a:r>
            <a:r>
              <a:rPr lang="en-US" dirty="0">
                <a:latin typeface="Times New Roman" panose="02020603050405020304" pitchFamily="18" charset="0"/>
                <a:cs typeface="Times New Roman" panose="02020603050405020304" pitchFamily="18" charset="0"/>
              </a:rPr>
              <a:t>PRINCIPLE OF WORKING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1. Project’s basic principle of working is the sensing of data from the sensor.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Convert the analog ( voltage ) data into digital form.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the digital data and display it on LCD. </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47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306E-4537-4128-B95B-8BC7CE05C03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BLOCK DIAGRAM</a:t>
            </a:r>
          </a:p>
        </p:txBody>
      </p:sp>
      <p:pic>
        <p:nvPicPr>
          <p:cNvPr id="4" name="Picture 3">
            <a:extLst>
              <a:ext uri="{FF2B5EF4-FFF2-40B4-BE49-F238E27FC236}">
                <a16:creationId xmlns:a16="http://schemas.microsoft.com/office/drawing/2014/main" id="{B4151567-B3E7-4BAE-9BFF-FFECA2A7D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498" y="2285840"/>
            <a:ext cx="3077004" cy="2286319"/>
          </a:xfrm>
          <a:prstGeom prst="rect">
            <a:avLst/>
          </a:prstGeom>
        </p:spPr>
      </p:pic>
      <p:pic>
        <p:nvPicPr>
          <p:cNvPr id="6" name="Picture 5">
            <a:extLst>
              <a:ext uri="{FF2B5EF4-FFF2-40B4-BE49-F238E27FC236}">
                <a16:creationId xmlns:a16="http://schemas.microsoft.com/office/drawing/2014/main" id="{A9CEBCA6-EE90-4DD6-9106-BBFFBE232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502" y="2658818"/>
            <a:ext cx="2267266" cy="1733792"/>
          </a:xfrm>
          <a:prstGeom prst="rect">
            <a:avLst/>
          </a:prstGeom>
        </p:spPr>
      </p:pic>
      <p:pic>
        <p:nvPicPr>
          <p:cNvPr id="8" name="Picture 7">
            <a:extLst>
              <a:ext uri="{FF2B5EF4-FFF2-40B4-BE49-F238E27FC236}">
                <a16:creationId xmlns:a16="http://schemas.microsoft.com/office/drawing/2014/main" id="{592BA42F-2926-43DE-9308-6F6F5CC4E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548" y="2723709"/>
            <a:ext cx="1971950" cy="1076475"/>
          </a:xfrm>
          <a:prstGeom prst="rect">
            <a:avLst/>
          </a:prstGeom>
        </p:spPr>
      </p:pic>
    </p:spTree>
    <p:extLst>
      <p:ext uri="{BB962C8B-B14F-4D97-AF65-F5344CB8AC3E}">
        <p14:creationId xmlns:p14="http://schemas.microsoft.com/office/powerpoint/2010/main" val="162089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A886-D9B1-4603-897F-EE88B0D153F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CIRCUIT DIAGRAM</a:t>
            </a:r>
          </a:p>
        </p:txBody>
      </p:sp>
      <p:pic>
        <p:nvPicPr>
          <p:cNvPr id="7" name="Picture 6">
            <a:extLst>
              <a:ext uri="{FF2B5EF4-FFF2-40B4-BE49-F238E27FC236}">
                <a16:creationId xmlns:a16="http://schemas.microsoft.com/office/drawing/2014/main" id="{4528BB6B-B0E4-4E8E-903B-D151AF309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786" y="2047682"/>
            <a:ext cx="4496427" cy="2762636"/>
          </a:xfrm>
          <a:prstGeom prst="rect">
            <a:avLst/>
          </a:prstGeom>
        </p:spPr>
      </p:pic>
    </p:spTree>
    <p:extLst>
      <p:ext uri="{BB962C8B-B14F-4D97-AF65-F5344CB8AC3E}">
        <p14:creationId xmlns:p14="http://schemas.microsoft.com/office/powerpoint/2010/main" val="39665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BBF6-5336-4874-B6CD-6C7A3C63BDBD}"/>
              </a:ext>
            </a:extLst>
          </p:cNvPr>
          <p:cNvSpPr>
            <a:spLocks noGrp="1"/>
          </p:cNvSpPr>
          <p:nvPr>
            <p:ph type="title"/>
          </p:nvPr>
        </p:nvSpPr>
        <p:spPr/>
        <p:txBody>
          <a:bodyPr>
            <a:normAutofit fontScale="90000"/>
          </a:bodyPr>
          <a:lstStyle/>
          <a:p>
            <a:br>
              <a:rPr lang="en-US" sz="4000" dirty="0"/>
            </a:br>
            <a:br>
              <a:rPr lang="en-US" sz="4000" dirty="0"/>
            </a:br>
            <a:br>
              <a:rPr lang="en-US" sz="4000" dirty="0"/>
            </a:br>
            <a:br>
              <a:rPr lang="en-US" sz="4000" dirty="0"/>
            </a:br>
            <a:br>
              <a:rPr lang="en-US" sz="4000" dirty="0"/>
            </a:br>
            <a:r>
              <a:rPr lang="en-US" sz="4000" dirty="0"/>
              <a:t>  </a:t>
            </a:r>
            <a:br>
              <a:rPr lang="en-US" sz="4000" dirty="0"/>
            </a:br>
            <a:r>
              <a:rPr lang="en-US" sz="4000" dirty="0"/>
              <a:t>				</a:t>
            </a:r>
            <a:br>
              <a:rPr lang="en-US" sz="4000" dirty="0"/>
            </a:br>
            <a:r>
              <a:rPr lang="en-US" sz="4000" dirty="0"/>
              <a:t>			</a:t>
            </a:r>
            <a:r>
              <a:rPr lang="en-US" dirty="0">
                <a:latin typeface="Times New Roman" panose="02020603050405020304" pitchFamily="18" charset="0"/>
                <a:cs typeface="Times New Roman" panose="02020603050405020304" pitchFamily="18" charset="0"/>
              </a:rPr>
              <a:t>      ADVANTAGES </a:t>
            </a:r>
            <a:br>
              <a:rPr lang="en-US" sz="4000" dirty="0"/>
            </a:br>
            <a:br>
              <a:rPr lang="en-US" sz="4000" dirty="0"/>
            </a:br>
            <a:r>
              <a:rPr lang="en-US" sz="2900" dirty="0">
                <a:latin typeface="Times New Roman" panose="02020603050405020304" pitchFamily="18" charset="0"/>
                <a:cs typeface="Times New Roman" panose="02020603050405020304" pitchFamily="18" charset="0"/>
              </a:rPr>
              <a:t>* Sensors are easily available .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Detecting a wide range of gases, including NH3, NOx, alcohol, benzene,     smoke and CO2,Co </a:t>
            </a:r>
            <a:r>
              <a:rPr lang="en-US" sz="2900" dirty="0" err="1">
                <a:latin typeface="Times New Roman" panose="02020603050405020304" pitchFamily="18" charset="0"/>
                <a:cs typeface="Times New Roman" panose="02020603050405020304" pitchFamily="18" charset="0"/>
              </a:rPr>
              <a:t>etc</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Simple, compact &amp; Easy to handle .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Sensors have long life time &amp; less cost.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Simple Drive circuit.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System is Real time.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Operating voltage : 5 volt,-20°C to +50°C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Quality of air can be checked indoor as well as outdoor. Visual output.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Continous</a:t>
            </a:r>
            <a:r>
              <a:rPr lang="en-US" sz="2900" dirty="0">
                <a:latin typeface="Times New Roman" panose="02020603050405020304" pitchFamily="18" charset="0"/>
                <a:cs typeface="Times New Roman" panose="02020603050405020304" pitchFamily="18" charset="0"/>
              </a:rPr>
              <a:t> update of change in terms of ppm</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93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7A76-6653-43D3-8CE0-5CA9D178A92E}"/>
              </a:ext>
            </a:extLst>
          </p:cNvPr>
          <p:cNvSpPr>
            <a:spLocks noGrp="1"/>
          </p:cNvSpPr>
          <p:nvPr>
            <p:ph type="title"/>
          </p:nvPr>
        </p:nvSpPr>
        <p:spPr/>
        <p:txBody>
          <a:bodyPr>
            <a:normAutofit fontScale="90000"/>
          </a:bodyPr>
          <a:lstStyle/>
          <a:p>
            <a:br>
              <a:rPr lang="en-IN" sz="2600" dirty="0">
                <a:latin typeface="Times New Roman" panose="02020603050405020304" pitchFamily="18" charset="0"/>
                <a:cs typeface="Times New Roman" panose="02020603050405020304" pitchFamily="18" charset="0"/>
              </a:rPr>
            </a:br>
            <a:br>
              <a:rPr lang="en-IN" sz="2600" dirty="0">
                <a:latin typeface="Times New Roman" panose="02020603050405020304" pitchFamily="18" charset="0"/>
                <a:cs typeface="Times New Roman" panose="02020603050405020304" pitchFamily="18" charset="0"/>
              </a:rPr>
            </a:br>
            <a:br>
              <a:rPr lang="en-IN" sz="2600" dirty="0">
                <a:latin typeface="Times New Roman" panose="02020603050405020304" pitchFamily="18" charset="0"/>
                <a:cs typeface="Times New Roman" panose="02020603050405020304" pitchFamily="18" charset="0"/>
              </a:rPr>
            </a:br>
            <a:br>
              <a:rPr lang="en-IN" sz="26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APPLICATIONS </a:t>
            </a:r>
            <a:br>
              <a:rPr lang="en-IN" sz="2600" dirty="0">
                <a:latin typeface="Times New Roman" panose="02020603050405020304" pitchFamily="18" charset="0"/>
                <a:cs typeface="Times New Roman" panose="02020603050405020304" pitchFamily="18" charset="0"/>
              </a:rPr>
            </a:b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To monitor environment conditions in smart city.</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Real time vehicle emission detection </a:t>
            </a:r>
            <a:r>
              <a:rPr lang="en-IN" sz="2900">
                <a:latin typeface="Times New Roman" panose="02020603050405020304" pitchFamily="18" charset="0"/>
                <a:cs typeface="Times New Roman" panose="02020603050405020304" pitchFamily="18" charset="0"/>
              </a:rPr>
              <a:t>to known </a:t>
            </a:r>
            <a:r>
              <a:rPr lang="en-IN" sz="2900" dirty="0">
                <a:latin typeface="Times New Roman" panose="02020603050405020304" pitchFamily="18" charset="0"/>
                <a:cs typeface="Times New Roman" panose="02020603050405020304" pitchFamily="18" charset="0"/>
              </a:rPr>
              <a:t>whether the vehicle is a polluting vehicle or not.</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Detection of forest fire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Industrial Perimeter Monitoring.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Site selection for reference monitoring stations.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Indoor Air Quality Monitoring.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To make this data available to the common man.</a:t>
            </a:r>
          </a:p>
        </p:txBody>
      </p:sp>
    </p:spTree>
    <p:extLst>
      <p:ext uri="{BB962C8B-B14F-4D97-AF65-F5344CB8AC3E}">
        <p14:creationId xmlns:p14="http://schemas.microsoft.com/office/powerpoint/2010/main" val="412226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9A1E-FECF-4D81-A946-178AAEF2CAD2}"/>
              </a:ext>
            </a:extLst>
          </p:cNvPr>
          <p:cNvSpPr>
            <a:spLocks noGrp="1"/>
          </p:cNvSpPr>
          <p:nvPr>
            <p:ph type="title"/>
          </p:nvPr>
        </p:nvSpPr>
        <p:spPr/>
        <p:txBody>
          <a:bodyPr>
            <a:noAutofit/>
          </a:bodyPr>
          <a:lstStyle/>
          <a:p>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FUTURE SCOPE </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In future the project can be upgraded in more ways than one.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Interface more number of sensors to know detail content of all gases present     in air.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Design Webpage and upload data on webpage with date and time.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Interface GPS module to monitor the pollution at exact location and upload on the webpage for the netizens.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6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90AA-8AE8-4640-82F7-F510ADBC8850}"/>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r>
              <a:rPr lang="en-IN" dirty="0"/>
              <a:t>				</a:t>
            </a:r>
            <a:r>
              <a:rPr lang="en-IN" dirty="0">
                <a:latin typeface="Times New Roman" panose="02020603050405020304" pitchFamily="18" charset="0"/>
                <a:cs typeface="Times New Roman" panose="02020603050405020304" pitchFamily="18" charset="0"/>
              </a:rPr>
              <a:t>REFERENCES</a:t>
            </a:r>
            <a:br>
              <a:rPr lang="en-IN" dirty="0"/>
            </a:br>
            <a:br>
              <a:rPr lang="en-IN" dirty="0"/>
            </a:b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Riteeka</a:t>
            </a:r>
            <a:r>
              <a:rPr lang="en-IN" sz="2900" dirty="0">
                <a:latin typeface="Times New Roman" panose="02020603050405020304" pitchFamily="18" charset="0"/>
                <a:cs typeface="Times New Roman" panose="02020603050405020304" pitchFamily="18" charset="0"/>
              </a:rPr>
              <a:t> Nayak, Malaya Ranjan </a:t>
            </a:r>
            <a:r>
              <a:rPr lang="en-IN" sz="2900" dirty="0" err="1">
                <a:latin typeface="Times New Roman" panose="02020603050405020304" pitchFamily="18" charset="0"/>
                <a:cs typeface="Times New Roman" panose="02020603050405020304" pitchFamily="18" charset="0"/>
              </a:rPr>
              <a:t>Panigrahy</a:t>
            </a:r>
            <a:r>
              <a:rPr lang="en-IN" sz="2900" dirty="0">
                <a:latin typeface="Times New Roman" panose="02020603050405020304" pitchFamily="18" charset="0"/>
                <a:cs typeface="Times New Roman" panose="02020603050405020304" pitchFamily="18" charset="0"/>
              </a:rPr>
              <a:t> , Vivek Kumar Rai and T </a:t>
            </a:r>
            <a:r>
              <a:rPr lang="en-IN" sz="2900" dirty="0" err="1">
                <a:latin typeface="Times New Roman" panose="02020603050405020304" pitchFamily="18" charset="0"/>
                <a:cs typeface="Times New Roman" panose="02020603050405020304" pitchFamily="18" charset="0"/>
              </a:rPr>
              <a:t>Appa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Rao:IOT</a:t>
            </a:r>
            <a:r>
              <a:rPr lang="en-IN" sz="2900" dirty="0">
                <a:latin typeface="Times New Roman" panose="02020603050405020304" pitchFamily="18" charset="0"/>
                <a:cs typeface="Times New Roman" panose="02020603050405020304" pitchFamily="18" charset="0"/>
              </a:rPr>
              <a:t> based air pollution monitoring system Vol-3, Issue-4, 2017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Navreetinder</a:t>
            </a:r>
            <a:r>
              <a:rPr lang="en-IN" sz="2900" dirty="0">
                <a:latin typeface="Times New Roman" panose="02020603050405020304" pitchFamily="18" charset="0"/>
                <a:cs typeface="Times New Roman" panose="02020603050405020304" pitchFamily="18" charset="0"/>
              </a:rPr>
              <a:t> Kaur , Rita Mahajan and Deepak </a:t>
            </a:r>
            <a:r>
              <a:rPr lang="en-IN" sz="2900" dirty="0" err="1">
                <a:latin typeface="Times New Roman" panose="02020603050405020304" pitchFamily="18" charset="0"/>
                <a:cs typeface="Times New Roman" panose="02020603050405020304" pitchFamily="18" charset="0"/>
              </a:rPr>
              <a:t>Bagai</a:t>
            </a:r>
            <a:r>
              <a:rPr lang="en-IN" sz="2900" dirty="0">
                <a:latin typeface="Times New Roman" panose="02020603050405020304" pitchFamily="18" charset="0"/>
                <a:cs typeface="Times New Roman" panose="02020603050405020304" pitchFamily="18" charset="0"/>
              </a:rPr>
              <a:t>: Air Quality Monitoring System based on Arduino Microcontroller Vol. 5, Issue 6, June 2016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Palaghat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Yaswanth</a:t>
            </a:r>
            <a:r>
              <a:rPr lang="en-US" sz="2900" dirty="0">
                <a:latin typeface="Times New Roman" panose="02020603050405020304" pitchFamily="18" charset="0"/>
                <a:cs typeface="Times New Roman" panose="02020603050405020304" pitchFamily="18" charset="0"/>
              </a:rPr>
              <a:t> Sai: An IoT Based Automated Noise and Air Pollution Monitoring System Vol. 6, Issue 3, March 2017 </a:t>
            </a:r>
            <a:br>
              <a:rPr lang="en-US" sz="2900" dirty="0">
                <a:latin typeface="Times New Roman" panose="02020603050405020304" pitchFamily="18" charset="0"/>
                <a:cs typeface="Times New Roman" panose="02020603050405020304" pitchFamily="18" charset="0"/>
              </a:rPr>
            </a:br>
            <a:br>
              <a:rPr lang="en-IN" sz="2900" dirty="0">
                <a:latin typeface="Times New Roman" panose="02020603050405020304" pitchFamily="18" charset="0"/>
                <a:cs typeface="Times New Roman" panose="02020603050405020304" pitchFamily="18" charset="0"/>
              </a:rPr>
            </a:b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97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9F66F1-ED8C-4CA3-8C22-1CC1B256E1D4}"/>
              </a:ext>
            </a:extLst>
          </p:cNvPr>
          <p:cNvSpPr>
            <a:spLocks noGrp="1"/>
          </p:cNvSpPr>
          <p:nvPr>
            <p:ph type="title"/>
          </p:nvPr>
        </p:nvSpPr>
        <p:spPr/>
        <p:txBody>
          <a:bodyPr>
            <a:normAutofit fontScale="90000"/>
          </a:bodyPr>
          <a:lstStyle/>
          <a:p>
            <a:r>
              <a:rPr lang="en-IN" dirty="0"/>
              <a:t>                                 </a:t>
            </a:r>
            <a:br>
              <a:rPr lang="en-IN" dirty="0"/>
            </a:br>
            <a:br>
              <a:rPr lang="en-IN" dirty="0"/>
            </a:br>
            <a:br>
              <a:rPr lang="en-IN" dirty="0"/>
            </a:br>
            <a:br>
              <a:rPr lang="en-IN" dirty="0"/>
            </a:br>
            <a:br>
              <a:rPr lang="en-IN" dirty="0"/>
            </a:br>
            <a:br>
              <a:rPr lang="en-IN" dirty="0"/>
            </a:br>
            <a:r>
              <a:rPr lang="en-IN" dirty="0"/>
              <a:t>                                    </a:t>
            </a:r>
            <a:br>
              <a:rPr lang="en-IN" dirty="0"/>
            </a:br>
            <a:r>
              <a:rPr lang="en-IN" dirty="0"/>
              <a:t>				  </a:t>
            </a:r>
            <a:r>
              <a:rPr lang="en-IN" dirty="0">
                <a:latin typeface="Times New Roman" panose="02020603050405020304" pitchFamily="18" charset="0"/>
                <a:cs typeface="Times New Roman" panose="02020603050405020304" pitchFamily="18" charset="0"/>
              </a:rPr>
              <a:t>ABSTRACT</a:t>
            </a:r>
            <a:br>
              <a:rPr lang="en-IN" dirty="0"/>
            </a:br>
            <a:br>
              <a:rPr lang="en-IN" dirty="0"/>
            </a:br>
            <a:r>
              <a:rPr lang="en-US" sz="2700" dirty="0">
                <a:latin typeface="Times New Roman" panose="02020603050405020304" pitchFamily="18" charset="0"/>
                <a:cs typeface="Times New Roman" panose="02020603050405020304" pitchFamily="18" charset="0"/>
              </a:rPr>
              <a:t>The level of pollution has increased with times by lot of factors like the increase in population, increased vehicle use, industrialization and urbanization which results in harmful effects on human wellbeing by directly affecting health of population exposed to it.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 order to monitor we are going to make an IOT Based Air Pollution Monitoring System in which we will monitor the Air Quality over a web server using internet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In this IOT project, you can monitor the pollution level from anywhere using your computer or mobile.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63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5485-B558-4325-9DD3-4483254C4A77}"/>
              </a:ext>
            </a:extLst>
          </p:cNvPr>
          <p:cNvSpPr>
            <a:spLocks noGrp="1"/>
          </p:cNvSpPr>
          <p:nvPr>
            <p:ph type="title"/>
          </p:nvPr>
        </p:nvSpPr>
        <p:spPr/>
        <p:txBody>
          <a:bodyPr>
            <a:normAutofit fontScale="90000"/>
          </a:bodyPr>
          <a:lstStyle/>
          <a:p>
            <a:br>
              <a:rPr lang="en-US" dirty="0"/>
            </a:br>
            <a:br>
              <a:rPr lang="en-US" dirty="0"/>
            </a:br>
            <a:br>
              <a:rPr lang="en-US" dirty="0"/>
            </a:br>
            <a:r>
              <a:rPr lang="en-US" dirty="0"/>
              <a:t> </a:t>
            </a:r>
            <a:br>
              <a:rPr lang="en-US" dirty="0"/>
            </a:br>
            <a:br>
              <a:rPr lang="en-US" dirty="0"/>
            </a:br>
            <a:br>
              <a:rPr lang="en-US" dirty="0"/>
            </a:br>
            <a:br>
              <a:rPr lang="en-US" dirty="0"/>
            </a:br>
            <a:r>
              <a:rPr lang="en-US" dirty="0"/>
              <a:t>				   </a:t>
            </a:r>
            <a:r>
              <a:rPr lang="en-US" dirty="0">
                <a:latin typeface="Times New Roman" panose="02020603050405020304" pitchFamily="18" charset="0"/>
                <a:cs typeface="Times New Roman" panose="02020603050405020304" pitchFamily="18" charset="0"/>
              </a:rPr>
              <a:t>CONTENTS </a:t>
            </a:r>
            <a:br>
              <a:rPr lang="en-US" dirty="0">
                <a:latin typeface="Times New Roman" panose="02020603050405020304" pitchFamily="18" charset="0"/>
                <a:cs typeface="Times New Roman" panose="02020603050405020304" pitchFamily="18" charset="0"/>
              </a:rPr>
            </a:br>
            <a:br>
              <a:rPr lang="en-US" dirty="0"/>
            </a:br>
            <a:r>
              <a:rPr lang="en-US" sz="2700" dirty="0">
                <a:latin typeface="Times New Roman" panose="02020603050405020304" pitchFamily="18" charset="0"/>
                <a:cs typeface="Times New Roman" panose="02020603050405020304" pitchFamily="18" charset="0"/>
              </a:rPr>
              <a:t>1. Introduction.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 Literature Survey.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3. Aims and Objectives.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4. Problem Statement.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5. Hardware Requirements.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6. Principle of Working.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Block diagram</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Circuit diagram</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7. Advantages.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8. Applications.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9. Future Scope.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10. References</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69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717-41FC-4A98-BD33-A56B98E8B88B}"/>
              </a:ext>
            </a:extLst>
          </p:cNvPr>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			   </a:t>
            </a:r>
            <a:r>
              <a:rPr lang="en-US" dirty="0">
                <a:latin typeface="Times New Roman" panose="02020603050405020304" pitchFamily="18" charset="0"/>
                <a:cs typeface="Times New Roman" panose="02020603050405020304" pitchFamily="18" charset="0"/>
              </a:rPr>
              <a:t>INTRODUCTION </a:t>
            </a:r>
            <a:br>
              <a:rPr lang="en-US" dirty="0">
                <a:latin typeface="Times New Roman" panose="02020603050405020304" pitchFamily="18" charset="0"/>
                <a:cs typeface="Times New Roman" panose="02020603050405020304" pitchFamily="18" charset="0"/>
              </a:rPr>
            </a:br>
            <a:br>
              <a:rPr lang="en-US" dirty="0"/>
            </a:br>
            <a:r>
              <a:rPr lang="en-US" sz="2900" dirty="0">
                <a:latin typeface="Times New Roman" panose="02020603050405020304" pitchFamily="18" charset="0"/>
                <a:cs typeface="Times New Roman" panose="02020603050405020304" pitchFamily="18" charset="0"/>
              </a:rPr>
              <a:t>1. Pollution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Traffic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Industries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4. Increase in vehicles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5. Lack of Data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6. Health Problems</a:t>
            </a:r>
            <a:endParaRPr lang="en-IN" sz="29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E59B9-3996-45B7-8408-EF6C4DCE2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119" y="4634887"/>
            <a:ext cx="5792008" cy="1790950"/>
          </a:xfrm>
          <a:prstGeom prst="rect">
            <a:avLst/>
          </a:prstGeom>
        </p:spPr>
      </p:pic>
      <p:pic>
        <p:nvPicPr>
          <p:cNvPr id="6" name="Picture 5">
            <a:extLst>
              <a:ext uri="{FF2B5EF4-FFF2-40B4-BE49-F238E27FC236}">
                <a16:creationId xmlns:a16="http://schemas.microsoft.com/office/drawing/2014/main" id="{F0DEAFC5-4DD4-4C52-A9E1-57CCE2D72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649" y="2342655"/>
            <a:ext cx="3067478" cy="1838582"/>
          </a:xfrm>
          <a:prstGeom prst="rect">
            <a:avLst/>
          </a:prstGeom>
        </p:spPr>
      </p:pic>
    </p:spTree>
    <p:extLst>
      <p:ext uri="{BB962C8B-B14F-4D97-AF65-F5344CB8AC3E}">
        <p14:creationId xmlns:p14="http://schemas.microsoft.com/office/powerpoint/2010/main" val="96573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570A-B1FE-4BA7-8999-91A9F7FF6B9C}"/>
              </a:ext>
            </a:extLst>
          </p:cNvPr>
          <p:cNvSpPr>
            <a:spLocks noGrp="1"/>
          </p:cNvSpPr>
          <p:nvPr>
            <p:ph type="title"/>
          </p:nvPr>
        </p:nvSpPr>
        <p:spPr>
          <a:xfrm>
            <a:off x="838200" y="365125"/>
            <a:ext cx="10515600" cy="1325563"/>
          </a:xfrm>
        </p:spPr>
        <p:txBody>
          <a:bodyPr>
            <a:normAutofit fontScale="90000"/>
          </a:bodyPr>
          <a:lstStyle/>
          <a:p>
            <a:br>
              <a:rPr lang="en-IN" dirty="0"/>
            </a:br>
            <a:br>
              <a:rPr lang="en-IN" dirty="0"/>
            </a:br>
            <a:br>
              <a:rPr lang="en-IN" dirty="0"/>
            </a:br>
            <a:br>
              <a:rPr lang="en-IN" dirty="0"/>
            </a:br>
            <a:br>
              <a:rPr lang="en-IN" dirty="0"/>
            </a:br>
            <a:r>
              <a:rPr lang="en-IN" dirty="0"/>
              <a:t>                                </a:t>
            </a:r>
            <a:br>
              <a:rPr lang="en-IN" dirty="0"/>
            </a:br>
            <a:r>
              <a:rPr lang="en-IN" dirty="0"/>
              <a:t>				</a:t>
            </a:r>
            <a:br>
              <a:rPr lang="en-IN" dirty="0"/>
            </a:br>
            <a:r>
              <a:rPr lang="en-US" sz="2700" dirty="0">
                <a:latin typeface="Times New Roman" panose="02020603050405020304" pitchFamily="18" charset="0"/>
                <a:cs typeface="Times New Roman" panose="02020603050405020304" pitchFamily="18" charset="0"/>
              </a:rPr>
              <a:t>Air pollution is a growing issue these days . It is the presence of extra unwanted biological molecules , particulates or other harmful things into the earth atmosphere.</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It is necessary to monitor air quality and keep it under control for a better future and healthy living for all. Due to flexibility and low cost Internet of things (IoT) is getting popular day by day.</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Harmful effects of pollution include mild allergic reactions such as irritation of the throat, eyes and nose as well as some serious problems like bronchitis, heart diseases, pneumonia, lung and aggravated asthma. </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Analysis of monitoring data allows us to assess how bad air pollution and sound pollution is from day to day.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59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963A-67F9-4268-BA37-AA352A6C2F95}"/>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  </a:t>
            </a: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LITERATURE SURVEY</a:t>
            </a:r>
            <a:br>
              <a:rPr lang="en-IN" sz="4000" dirty="0">
                <a:latin typeface="Times New Roman" panose="02020603050405020304" pitchFamily="18" charset="0"/>
                <a:cs typeface="Times New Roman" panose="02020603050405020304" pitchFamily="18" charset="0"/>
              </a:rPr>
            </a:br>
            <a:br>
              <a:rPr lang="en-IN" dirty="0"/>
            </a:br>
            <a:r>
              <a:rPr lang="en-IN" sz="26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commercial meters available in the market are Fluke CO- 220 carbon monoxide meter for CO, </a:t>
            </a:r>
            <a:r>
              <a:rPr lang="en-US" sz="2900" dirty="0" err="1">
                <a:latin typeface="Times New Roman" panose="02020603050405020304" pitchFamily="18" charset="0"/>
                <a:cs typeface="Times New Roman" panose="02020603050405020304" pitchFamily="18" charset="0"/>
              </a:rPr>
              <a:t>Amprobe</a:t>
            </a:r>
            <a:r>
              <a:rPr lang="en-US" sz="2900" dirty="0">
                <a:latin typeface="Times New Roman" panose="02020603050405020304" pitchFamily="18" charset="0"/>
                <a:cs typeface="Times New Roman" panose="02020603050405020304" pitchFamily="18" charset="0"/>
              </a:rPr>
              <a:t> CO2 meter for CO2, </a:t>
            </a:r>
            <a:r>
              <a:rPr lang="en-US" sz="2900" dirty="0" err="1">
                <a:latin typeface="Times New Roman" panose="02020603050405020304" pitchFamily="18" charset="0"/>
                <a:cs typeface="Times New Roman" panose="02020603050405020304" pitchFamily="18" charset="0"/>
              </a:rPr>
              <a:t>ForbixSemicon</a:t>
            </a:r>
            <a:r>
              <a:rPr lang="en-US" sz="2900" dirty="0">
                <a:latin typeface="Times New Roman" panose="02020603050405020304" pitchFamily="18" charset="0"/>
                <a:cs typeface="Times New Roman" panose="02020603050405020304" pitchFamily="18" charset="0"/>
              </a:rPr>
              <a:t> LPG gas leakage sensor alarm for LPG leakage detection.</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Now each technology has limited uses according to the intended function, as Zigbee is meant for users with Zigbee trans-receiver, Bluetooth </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72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92E1-EA6A-4D6B-AB3B-18CC11CD05F6}"/>
              </a:ext>
            </a:extLst>
          </p:cNvPr>
          <p:cNvSpPr>
            <a:spLocks noGrp="1"/>
          </p:cNvSpPr>
          <p:nvPr>
            <p:ph type="title"/>
          </p:nvPr>
        </p:nvSpPr>
        <p:spPr/>
        <p:txBody>
          <a:bodyPr>
            <a:normAutofit fontScale="90000"/>
          </a:bodyPr>
          <a:lstStyle/>
          <a:p>
            <a:br>
              <a:rPr lang="en-US" dirty="0"/>
            </a:br>
            <a:br>
              <a:rPr lang="en-US" dirty="0"/>
            </a:br>
            <a:r>
              <a:rPr lang="en-US" dirty="0"/>
              <a:t>			    </a:t>
            </a:r>
            <a:br>
              <a:rPr lang="en-US" dirty="0"/>
            </a:br>
            <a:r>
              <a:rPr lang="en-US" dirty="0"/>
              <a:t>			    </a:t>
            </a:r>
            <a:r>
              <a:rPr lang="en-US" dirty="0">
                <a:latin typeface="Times New Roman" panose="02020603050405020304" pitchFamily="18" charset="0"/>
                <a:cs typeface="Times New Roman" panose="02020603050405020304" pitchFamily="18" charset="0"/>
              </a:rPr>
              <a:t>Aim and Objectives </a:t>
            </a:r>
            <a:br>
              <a:rPr lang="en-US" dirty="0"/>
            </a:br>
            <a:br>
              <a:rPr lang="en-US" dirty="0"/>
            </a:br>
            <a:r>
              <a:rPr lang="en-US" sz="2900" dirty="0">
                <a:latin typeface="Times New Roman" panose="02020603050405020304" pitchFamily="18" charset="0"/>
                <a:cs typeface="Times New Roman" panose="02020603050405020304" pitchFamily="18" charset="0"/>
              </a:rPr>
              <a:t>1. To create a tool which will monitor the quality of air of our environment. </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Content of different gases present in air or area around us. </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Display the data on LCD.</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1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4319-60EE-46C9-8FBA-E699FDAE28E0}"/>
              </a:ext>
            </a:extLst>
          </p:cNvPr>
          <p:cNvSpPr>
            <a:spLocks noGrp="1"/>
          </p:cNvSpPr>
          <p:nvPr>
            <p:ph type="title"/>
          </p:nvPr>
        </p:nvSpPr>
        <p:spPr/>
        <p:txBody>
          <a:bodyPr>
            <a:normAutofit fontScale="90000"/>
          </a:bodyPr>
          <a:lstStyle/>
          <a:p>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PROBLEM STATEMENT</a:t>
            </a:r>
            <a:br>
              <a:rPr lang="en-IN" sz="4000" dirty="0">
                <a:latin typeface="Times New Roman" panose="02020603050405020304" pitchFamily="18" charset="0"/>
                <a:cs typeface="Times New Roman" panose="02020603050405020304" pitchFamily="18" charset="0"/>
              </a:rPr>
            </a:br>
            <a:br>
              <a:rPr lang="en-IN"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We propose an air quality monitoring system that allows us to monitor and check live air quality in an area through IOT. System uses air sensors to sense presence of harmful gases/compounds in the air and constantly transmit this </a:t>
            </a:r>
            <a:r>
              <a:rPr lang="en-US" sz="2900" dirty="0" err="1">
                <a:latin typeface="Times New Roman" panose="02020603050405020304" pitchFamily="18" charset="0"/>
                <a:cs typeface="Times New Roman" panose="02020603050405020304" pitchFamily="18" charset="0"/>
              </a:rPr>
              <a:t>data.The</a:t>
            </a:r>
            <a:r>
              <a:rPr lang="en-US" sz="2900" dirty="0">
                <a:latin typeface="Times New Roman" panose="02020603050405020304" pitchFamily="18" charset="0"/>
                <a:cs typeface="Times New Roman" panose="02020603050405020304" pitchFamily="18" charset="0"/>
              </a:rPr>
              <a:t> sensors interact with </a:t>
            </a:r>
            <a:r>
              <a:rPr lang="en-US" sz="2900" dirty="0" err="1">
                <a:latin typeface="Times New Roman" panose="02020603050405020304" pitchFamily="18" charset="0"/>
                <a:cs typeface="Times New Roman" panose="02020603050405020304" pitchFamily="18" charset="0"/>
              </a:rPr>
              <a:t>arduino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uno</a:t>
            </a:r>
            <a:r>
              <a:rPr lang="en-US" sz="2900" dirty="0">
                <a:latin typeface="Times New Roman" panose="02020603050405020304" pitchFamily="18" charset="0"/>
                <a:cs typeface="Times New Roman" panose="02020603050405020304" pitchFamily="18" charset="0"/>
              </a:rPr>
              <a:t> which processes this data and transmits it over the application. This allows authorities to monitor air pollution in different areas and act against it. </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8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E18D-C982-472E-8C65-51EF13503CE4}"/>
              </a:ext>
            </a:extLst>
          </p:cNvPr>
          <p:cNvSpPr>
            <a:spLocks noGrp="1"/>
          </p:cNvSpPr>
          <p:nvPr>
            <p:ph type="title"/>
          </p:nvPr>
        </p:nvSpPr>
        <p:spPr>
          <a:xfrm>
            <a:off x="574430" y="365125"/>
            <a:ext cx="10515600" cy="1325563"/>
          </a:xfrm>
        </p:spPr>
        <p:txBody>
          <a:bodyPr>
            <a:normAutofit fontScale="90000"/>
          </a:bodyPr>
          <a:lstStyle/>
          <a:p>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HARDWARE REQUIREMENTS</a:t>
            </a: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MQ135 Gas Sensor</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Arduino Uno</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Wi-Fi module ESP8266</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16x2 LCD</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Breadboard</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Potentiometer</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Buzzer</a:t>
            </a:r>
          </a:p>
        </p:txBody>
      </p:sp>
      <p:pic>
        <p:nvPicPr>
          <p:cNvPr id="4" name="Picture 3">
            <a:extLst>
              <a:ext uri="{FF2B5EF4-FFF2-40B4-BE49-F238E27FC236}">
                <a16:creationId xmlns:a16="http://schemas.microsoft.com/office/drawing/2014/main" id="{969989BE-77EC-49C3-A173-2E9D7E916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527" y="1275475"/>
            <a:ext cx="2553056" cy="2038635"/>
          </a:xfrm>
          <a:prstGeom prst="rect">
            <a:avLst/>
          </a:prstGeom>
        </p:spPr>
      </p:pic>
      <p:pic>
        <p:nvPicPr>
          <p:cNvPr id="5" name="Picture 2" descr="Image result for ESP8266">
            <a:extLst>
              <a:ext uri="{FF2B5EF4-FFF2-40B4-BE49-F238E27FC236}">
                <a16:creationId xmlns:a16="http://schemas.microsoft.com/office/drawing/2014/main" id="{C0E9655D-891A-49C4-8332-B833A5FF0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607" y="376251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16X2 LCD">
            <a:extLst>
              <a:ext uri="{FF2B5EF4-FFF2-40B4-BE49-F238E27FC236}">
                <a16:creationId xmlns:a16="http://schemas.microsoft.com/office/drawing/2014/main" id="{06F5621A-F7DF-49BD-9620-919AE68F1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58" y="376251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45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                                                       PAPER PRESENTATION  ON      AIR QUALITY MONITORING SYSTEM</vt:lpstr>
      <vt:lpstr>                                                                                  ABSTRACT  The level of pollution has increased with times by lot of factors like the increase in population, increased vehicle use, industrialization and urbanization which results in harmful effects on human wellbeing by directly affecting health of population exposed to it.  In order to monitor we are going to make an IOT Based Air Pollution Monitoring System in which we will monitor the Air Quality over a web server using internet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In this IOT project, you can monitor the pollution level from anywhere using your computer or mobile. </vt:lpstr>
      <vt:lpstr>               CONTENTS   1. Introduction.  2. Literature Survey.  3. Aims and Objectives.  4. Problem Statement.  5. Hardware Requirements. 6. Principle of Working.   Block diagram  Circuit diagram 7. Advantages.  8. Applications.  9. Future Scope. 10. References</vt:lpstr>
      <vt:lpstr>          INTRODUCTION   1. Pollution  2. Traffic  3. Industries  4. Increase in vehicles  5. Lack of Data  6. Health Problems</vt:lpstr>
      <vt:lpstr>                                           Air pollution is a growing issue these days . It is the presence of extra unwanted biological molecules , particulates or other harmful things into the earth atmosphere.  It is necessary to monitor air quality and keep it under control for a better future and healthy living for all. Due to flexibility and low cost Internet of things (IoT) is getting popular day by day.  Harmful effects of pollution include mild allergic reactions such as irritation of the throat, eyes and nose as well as some serious problems like bronchitis, heart diseases, pneumonia, lung and aggravated asthma.   Analysis of monitoring data allows us to assess how bad air pollution and sound pollution is from day to day. </vt:lpstr>
      <vt:lpstr>         LITERATURE SURVEY  * The commercial meters available in the market are Fluke CO- 220 carbon monoxide meter for CO, Amprobe CO2 meter for CO2, ForbixSemicon LPG gas leakage sensor alarm for LPG leakage detection.  * Now each technology has limited uses according to the intended function, as Zigbee is meant for users with Zigbee trans-receiver, Bluetooth </vt:lpstr>
      <vt:lpstr>                 Aim and Objectives   1. To create a tool which will monitor the quality of air of our environment.   2. Content of different gases present in air or area around us.   3. Display the data on LCD.</vt:lpstr>
      <vt:lpstr>       PROBLEM STATEMENT  We propose an air quality monitoring system that allows us to monitor and check live air quality in an area through IOT. System uses air sensors to sense presence of harmful gases/compounds in the air and constantly transmit this data.The sensors interact with arduino uno which processes this data and transmits it over the application. This allows authorities to monitor air pollution in different areas and act against it. </vt:lpstr>
      <vt:lpstr>       HARDWARE REQUIREMENTS  * MQ135 Gas Sensor * Arduino Uno * Wi-Fi module ESP8266 * 16x2 LCD * Breadboard * Potentiometer * Buzzer</vt:lpstr>
      <vt:lpstr>     PRINCIPLE OF WORKING  1. Project’s basic principle of working is the sensing of data from the sensor.  2. Convert the analog ( voltage ) data into digital form.  3. the digital data and display it on LCD. </vt:lpstr>
      <vt:lpstr>       BLOCK DIAGRAM</vt:lpstr>
      <vt:lpstr>      CIRCUIT DIAGRAM</vt:lpstr>
      <vt:lpstr>                      ADVANTAGES   * Sensors are easily available .  * Detecting a wide range of gases, including NH3, NOx, alcohol, benzene,     smoke and CO2,Co etc  * Simple, compact &amp; Easy to handle .  * Sensors have long life time &amp; less cost.  * Simple Drive circuit.  * System is Real time.  * Operating voltage : 5 volt,-20°C to +50°C  * Quality of air can be checked indoor as well as outdoor. Visual output.  * Continous update of change in terms of ppm</vt:lpstr>
      <vt:lpstr>                 APPLICATIONS   * To monitor environment conditions in smart city. * Real time vehicle emission detection to known whether the vehicle is a polluting vehicle or not. * Detection of forest fire  * Industrial Perimeter Monitoring.  * Site selection for reference monitoring stations.  * Indoor Air Quality Monitoring.  * To make this data available to the common man.</vt:lpstr>
      <vt:lpstr>                FUTURE SCOPE   In future the project can be upgraded in more ways than one.  * Interface more number of sensors to know detail content of all gases present     in air.  * Design Webpage and upload data on webpage with date and time.  * Interface GPS module to monitor the pollution at exact location and upload on the webpage for the netizens.</vt:lpstr>
      <vt:lpstr>          REFERENCES  * Riteeka Nayak, Malaya Ranjan Panigrahy , Vivek Kumar Rai and T Appa Rao:IOT based air pollution monitoring system Vol-3, Issue-4, 2017 . * Navreetinder Kaur , Rita Mahajan and Deepak Bagai: Air Quality Monitoring System based on Arduino Microcontroller Vol. 5, Issue 6, June 2016  * Palaghat Yaswanth Sai: An IoT Based Automated Noise and Air Pollution Monitoring System Vol. 6, Issue 3, March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 ON AIR QUALITY MONITORING SYSTEM</dc:title>
  <dc:creator>Arpitha</dc:creator>
  <cp:lastModifiedBy> </cp:lastModifiedBy>
  <cp:revision>17</cp:revision>
  <dcterms:created xsi:type="dcterms:W3CDTF">2019-03-23T12:08:18Z</dcterms:created>
  <dcterms:modified xsi:type="dcterms:W3CDTF">2019-06-03T14:50:49Z</dcterms:modified>
</cp:coreProperties>
</file>