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entury Gothic Paneuropean" charset="1" panose="020B0502020202020204"/>
      <p:regular r:id="rId18"/>
    </p:embeddedFont>
    <p:embeddedFont>
      <p:font typeface="Century Gothic Paneuropean Bold" charset="1" panose="020B0702020202020204"/>
      <p:regular r:id="rId19"/>
    </p:embeddedFont>
    <p:embeddedFont>
      <p:font typeface="Arimo Bold" charset="1" panose="020B0704020202020204"/>
      <p:regular r:id="rId20"/>
    </p:embeddedFont>
    <p:embeddedFont>
      <p:font typeface="Arimo" charset="1" panose="020B0604020202020204"/>
      <p:regular r:id="rId21"/>
    </p:embeddedFont>
    <p:embeddedFont>
      <p:font typeface="DM Sans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854858" y="7202334"/>
            <a:ext cx="6578285" cy="1058660"/>
          </a:xfrm>
          <a:prstGeom prst="rect">
            <a:avLst/>
          </a:prstGeom>
        </p:spPr>
        <p:txBody>
          <a:bodyPr anchor="t" rtlCol="false" tIns="0" lIns="0" bIns="0" rIns="0">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 By- ARPIT KUMAR</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90007" y="4321129"/>
            <a:ext cx="4518707" cy="3939865"/>
          </a:xfrm>
          <a:custGeom>
            <a:avLst/>
            <a:gdLst/>
            <a:ahLst/>
            <a:cxnLst/>
            <a:rect r="r" b="b" t="t" l="l"/>
            <a:pathLst>
              <a:path h="3939865" w="4518707">
                <a:moveTo>
                  <a:pt x="0" y="0"/>
                </a:moveTo>
                <a:lnTo>
                  <a:pt x="4518707" y="0"/>
                </a:lnTo>
                <a:lnTo>
                  <a:pt x="4518707" y="3939865"/>
                </a:lnTo>
                <a:lnTo>
                  <a:pt x="0" y="39398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3274096" y="2137360"/>
            <a:ext cx="11739808" cy="3769412"/>
          </a:xfrm>
          <a:prstGeom prst="rect">
            <a:avLst/>
          </a:prstGeom>
        </p:spPr>
        <p:txBody>
          <a:bodyPr anchor="t" rtlCol="false" tIns="0" lIns="0" bIns="0" rIns="0">
            <a:spAutoFit/>
          </a:bodyPr>
          <a:lstStyle/>
          <a:p>
            <a:pPr algn="ctr">
              <a:lnSpc>
                <a:spcPts val="15133"/>
              </a:lnSpc>
            </a:pPr>
            <a:r>
              <a:rPr lang="en-US" b="true" sz="10809">
                <a:solidFill>
                  <a:srgbClr val="000000"/>
                </a:solidFill>
                <a:latin typeface="Century Gothic Paneuropean Bold"/>
                <a:ea typeface="Century Gothic Paneuropean Bold"/>
                <a:cs typeface="Century Gothic Paneuropean Bold"/>
                <a:sym typeface="Century Gothic Paneuropean Bold"/>
              </a:rPr>
              <a:t>PYTHON PROJECT</a:t>
            </a:r>
          </a:p>
          <a:p>
            <a:pPr algn="ctr">
              <a:lnSpc>
                <a:spcPts val="15133"/>
              </a:lnSpc>
            </a:pPr>
            <a:r>
              <a:rPr lang="en-US" b="true" sz="10809">
                <a:solidFill>
                  <a:srgbClr val="000000"/>
                </a:solidFill>
                <a:latin typeface="Century Gothic Paneuropean Bold"/>
                <a:ea typeface="Century Gothic Paneuropean Bold"/>
                <a:cs typeface="Century Gothic Paneuropean Bold"/>
                <a:sym typeface="Century Gothic Paneuropean Bold"/>
              </a:rPr>
              <a:t>PRESENTATION</a:t>
            </a:r>
          </a:p>
        </p:txBody>
      </p:sp>
      <p:grpSp>
        <p:nvGrpSpPr>
          <p:cNvPr name="Group 12" id="12"/>
          <p:cNvGrpSpPr/>
          <p:nvPr/>
        </p:nvGrpSpPr>
        <p:grpSpPr>
          <a:xfrm rot="0">
            <a:off x="286217" y="282053"/>
            <a:ext cx="2876340" cy="1909143"/>
            <a:chOff x="0" y="0"/>
            <a:chExt cx="3835120" cy="2545523"/>
          </a:xfrm>
        </p:grpSpPr>
        <p:sp>
          <p:nvSpPr>
            <p:cNvPr name="Freeform 13" id="13"/>
            <p:cNvSpPr/>
            <p:nvPr/>
          </p:nvSpPr>
          <p:spPr>
            <a:xfrm flipH="false" flipV="false" rot="0">
              <a:off x="0" y="0"/>
              <a:ext cx="3277978" cy="839982"/>
            </a:xfrm>
            <a:custGeom>
              <a:avLst/>
              <a:gdLst/>
              <a:ahLst/>
              <a:cxnLst/>
              <a:rect r="r" b="b" t="t" l="l"/>
              <a:pathLst>
                <a:path h="839982" w="3277978">
                  <a:moveTo>
                    <a:pt x="0" y="0"/>
                  </a:moveTo>
                  <a:lnTo>
                    <a:pt x="3277978" y="0"/>
                  </a:lnTo>
                  <a:lnTo>
                    <a:pt x="3277978" y="839982"/>
                  </a:lnTo>
                  <a:lnTo>
                    <a:pt x="0" y="839982"/>
                  </a:lnTo>
                  <a:lnTo>
                    <a:pt x="0" y="0"/>
                  </a:lnTo>
                  <a:close/>
                </a:path>
              </a:pathLst>
            </a:custGeom>
            <a:blipFill>
              <a:blip r:embed="rId4"/>
              <a:stretch>
                <a:fillRect l="0" t="0" r="0" b="0"/>
              </a:stretch>
            </a:blipFill>
          </p:spPr>
        </p:sp>
        <p:sp>
          <p:nvSpPr>
            <p:cNvPr name="Freeform 14" id="14"/>
            <p:cNvSpPr/>
            <p:nvPr/>
          </p:nvSpPr>
          <p:spPr>
            <a:xfrm flipH="false" flipV="false" rot="0">
              <a:off x="0" y="1198437"/>
              <a:ext cx="3835120" cy="1347086"/>
            </a:xfrm>
            <a:custGeom>
              <a:avLst/>
              <a:gdLst/>
              <a:ahLst/>
              <a:cxnLst/>
              <a:rect r="r" b="b" t="t" l="l"/>
              <a:pathLst>
                <a:path h="1347086" w="3835120">
                  <a:moveTo>
                    <a:pt x="0" y="0"/>
                  </a:moveTo>
                  <a:lnTo>
                    <a:pt x="3835120" y="0"/>
                  </a:lnTo>
                  <a:lnTo>
                    <a:pt x="3835120" y="1347086"/>
                  </a:lnTo>
                  <a:lnTo>
                    <a:pt x="0" y="1347086"/>
                  </a:lnTo>
                  <a:lnTo>
                    <a:pt x="0" y="0"/>
                  </a:lnTo>
                  <a:close/>
                </a:path>
              </a:pathLst>
            </a:custGeom>
            <a:blipFill>
              <a:blip r:embed="rId5"/>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88433" y="157450"/>
            <a:ext cx="10311134" cy="1253286"/>
          </a:xfrm>
          <a:prstGeom prst="rect">
            <a:avLst/>
          </a:prstGeom>
        </p:spPr>
        <p:txBody>
          <a:bodyPr anchor="t" rtlCol="false" tIns="0" lIns="0" bIns="0" rIns="0">
            <a:spAutoFit/>
          </a:bodyPr>
          <a:lstStyle/>
          <a:p>
            <a:pPr algn="ctr">
              <a:lnSpc>
                <a:spcPts val="10220"/>
              </a:lnSpc>
            </a:pPr>
            <a:r>
              <a:rPr lang="en-US" sz="7300" b="true">
                <a:solidFill>
                  <a:srgbClr val="000000"/>
                </a:solidFill>
                <a:latin typeface="Century Gothic Paneuropean Bold"/>
                <a:ea typeface="Century Gothic Paneuropean Bold"/>
                <a:cs typeface="Century Gothic Paneuropean Bold"/>
                <a:sym typeface="Century Gothic Paneuropean Bold"/>
              </a:rPr>
              <a:t>Testing and validation</a:t>
            </a:r>
          </a:p>
        </p:txBody>
      </p:sp>
      <p:sp>
        <p:nvSpPr>
          <p:cNvPr name="TextBox 3" id="3"/>
          <p:cNvSpPr txBox="true"/>
          <p:nvPr/>
        </p:nvSpPr>
        <p:spPr>
          <a:xfrm rot="0">
            <a:off x="2593930" y="1779994"/>
            <a:ext cx="12333583" cy="6669863"/>
          </a:xfrm>
          <a:prstGeom prst="rect">
            <a:avLst/>
          </a:prstGeom>
        </p:spPr>
        <p:txBody>
          <a:bodyPr anchor="t" rtlCol="false" tIns="0" lIns="0" bIns="0" rIns="0">
            <a:spAutoFit/>
          </a:bodyPr>
          <a:lstStyle/>
          <a:p>
            <a:pPr algn="just" marL="626119" indent="-313059" lvl="1">
              <a:lnSpc>
                <a:spcPts val="4060"/>
              </a:lnSpc>
              <a:buFont typeface="Arial"/>
              <a:buChar char="•"/>
            </a:pPr>
            <a:r>
              <a:rPr lang="en-US" b="true" sz="2900">
                <a:solidFill>
                  <a:srgbClr val="000000"/>
                </a:solidFill>
                <a:latin typeface="Century Gothic Paneuropean Bold"/>
                <a:ea typeface="Century Gothic Paneuropean Bold"/>
                <a:cs typeface="Century Gothic Paneuropean Bold"/>
                <a:sym typeface="Century Gothic Paneuropean Bold"/>
              </a:rPr>
              <a:t>Unit Testing: </a:t>
            </a:r>
            <a:r>
              <a:rPr lang="en-US" sz="2900">
                <a:solidFill>
                  <a:srgbClr val="000000"/>
                </a:solidFill>
                <a:latin typeface="Century Gothic Paneuropean"/>
                <a:ea typeface="Century Gothic Paneuropean"/>
                <a:cs typeface="Century Gothic Paneuropean"/>
                <a:sym typeface="Century Gothic Paneuropean"/>
              </a:rPr>
              <a:t>Verifies the functionality of individual components or methods.</a:t>
            </a:r>
          </a:p>
          <a:p>
            <a:pPr algn="just" marL="626119" indent="-313059" lvl="1">
              <a:lnSpc>
                <a:spcPts val="4060"/>
              </a:lnSpc>
              <a:buFont typeface="Arial"/>
              <a:buChar char="•"/>
            </a:pPr>
            <a:r>
              <a:rPr lang="en-US" b="true" sz="2900">
                <a:solidFill>
                  <a:srgbClr val="000000"/>
                </a:solidFill>
                <a:latin typeface="Century Gothic Paneuropean Bold"/>
                <a:ea typeface="Century Gothic Paneuropean Bold"/>
                <a:cs typeface="Century Gothic Paneuropean Bold"/>
                <a:sym typeface="Century Gothic Paneuropean Bold"/>
              </a:rPr>
              <a:t>Key Areas Tested: </a:t>
            </a:r>
            <a:r>
              <a:rPr lang="en-US" sz="2900">
                <a:solidFill>
                  <a:srgbClr val="000000"/>
                </a:solidFill>
                <a:latin typeface="Century Gothic Paneuropean"/>
                <a:ea typeface="Century Gothic Paneuropean"/>
                <a:cs typeface="Century Gothic Paneuropean"/>
                <a:sym typeface="Century Gothic Paneuropean"/>
              </a:rPr>
              <a:t>Player Movement, Collision Detection, Level Progression</a:t>
            </a:r>
            <a:r>
              <a:rPr lang="en-US" b="true" sz="2900">
                <a:solidFill>
                  <a:srgbClr val="000000"/>
                </a:solidFill>
                <a:latin typeface="Century Gothic Paneuropean Bold"/>
                <a:ea typeface="Century Gothic Paneuropean Bold"/>
                <a:cs typeface="Century Gothic Paneuropean Bold"/>
                <a:sym typeface="Century Gothic Paneuropean Bold"/>
              </a:rPr>
              <a:t>.</a:t>
            </a:r>
          </a:p>
          <a:p>
            <a:pPr algn="just" marL="626119" indent="-313059" lvl="1">
              <a:lnSpc>
                <a:spcPts val="4060"/>
              </a:lnSpc>
              <a:buFont typeface="Arial"/>
              <a:buChar char="•"/>
            </a:pPr>
            <a:r>
              <a:rPr lang="en-US" b="true" sz="2900">
                <a:solidFill>
                  <a:srgbClr val="000000"/>
                </a:solidFill>
                <a:latin typeface="Century Gothic Paneuropean Bold"/>
                <a:ea typeface="Century Gothic Paneuropean Bold"/>
                <a:cs typeface="Century Gothic Paneuropean Bold"/>
                <a:sym typeface="Century Gothic Paneuropean Bold"/>
              </a:rPr>
              <a:t>Integration Testing: </a:t>
            </a:r>
            <a:r>
              <a:rPr lang="en-US" sz="2900">
                <a:solidFill>
                  <a:srgbClr val="000000"/>
                </a:solidFill>
                <a:latin typeface="Century Gothic Paneuropean"/>
                <a:ea typeface="Century Gothic Paneuropean"/>
                <a:cs typeface="Century Gothic Paneuropean"/>
                <a:sym typeface="Century Gothic Paneuropean"/>
              </a:rPr>
              <a:t>Integration testing was conducted to validate the interaction between various components of the Turtle Crossing game.</a:t>
            </a:r>
          </a:p>
          <a:p>
            <a:pPr algn="just" marL="626119" indent="-313059" lvl="1">
              <a:lnSpc>
                <a:spcPts val="4060"/>
              </a:lnSpc>
              <a:buFont typeface="Arial"/>
              <a:buChar char="•"/>
            </a:pPr>
            <a:r>
              <a:rPr lang="en-US" b="true" sz="2900">
                <a:solidFill>
                  <a:srgbClr val="000000"/>
                </a:solidFill>
                <a:latin typeface="Century Gothic Paneuropean Bold"/>
                <a:ea typeface="Century Gothic Paneuropean Bold"/>
                <a:cs typeface="Century Gothic Paneuropean Bold"/>
                <a:sym typeface="Century Gothic Paneuropean Bold"/>
              </a:rPr>
              <a:t>Key Areas Tested: </a:t>
            </a:r>
            <a:r>
              <a:rPr lang="en-US" sz="2900">
                <a:solidFill>
                  <a:srgbClr val="000000"/>
                </a:solidFill>
                <a:latin typeface="Century Gothic Paneuropean"/>
                <a:ea typeface="Century Gothic Paneuropean"/>
                <a:cs typeface="Century Gothic Paneuropean"/>
                <a:sym typeface="Century Gothic Paneuropean"/>
              </a:rPr>
              <a:t>interaction between player and obstacles, level transition, resource management.</a:t>
            </a:r>
          </a:p>
          <a:p>
            <a:pPr algn="just" marL="626119" indent="-313059" lvl="1">
              <a:lnSpc>
                <a:spcPts val="4060"/>
              </a:lnSpc>
              <a:buFont typeface="Arial"/>
              <a:buChar char="•"/>
            </a:pPr>
            <a:r>
              <a:rPr lang="en-US" b="true" sz="2900">
                <a:solidFill>
                  <a:srgbClr val="000000"/>
                </a:solidFill>
                <a:latin typeface="Century Gothic Paneuropean Bold"/>
                <a:ea typeface="Century Gothic Paneuropean Bold"/>
                <a:cs typeface="Century Gothic Paneuropean Bold"/>
                <a:sym typeface="Century Gothic Paneuropean Bold"/>
              </a:rPr>
              <a:t>System Testing: </a:t>
            </a:r>
            <a:r>
              <a:rPr lang="en-US" sz="2900">
                <a:solidFill>
                  <a:srgbClr val="000000"/>
                </a:solidFill>
                <a:latin typeface="Century Gothic Paneuropean"/>
                <a:ea typeface="Century Gothic Paneuropean"/>
                <a:cs typeface="Century Gothic Paneuropean"/>
                <a:sym typeface="Century Gothic Paneuropean"/>
              </a:rPr>
              <a:t>System testing was performed to validate the entire workflow of the Turtle Crossing game.</a:t>
            </a:r>
          </a:p>
          <a:p>
            <a:pPr algn="just" marL="626119" indent="-313059" lvl="1">
              <a:lnSpc>
                <a:spcPts val="4060"/>
              </a:lnSpc>
              <a:buFont typeface="Arial"/>
              <a:buChar char="•"/>
            </a:pPr>
            <a:r>
              <a:rPr lang="en-US" b="true" sz="2900">
                <a:solidFill>
                  <a:srgbClr val="000000"/>
                </a:solidFill>
                <a:latin typeface="Century Gothic Paneuropean Bold"/>
                <a:ea typeface="Century Gothic Paneuropean Bold"/>
                <a:cs typeface="Century Gothic Paneuropean Bold"/>
                <a:sym typeface="Century Gothic Paneuropean Bold"/>
              </a:rPr>
              <a:t>Key Areas Tested: </a:t>
            </a:r>
            <a:r>
              <a:rPr lang="en-US" sz="2900">
                <a:solidFill>
                  <a:srgbClr val="000000"/>
                </a:solidFill>
                <a:latin typeface="Century Gothic Paneuropean"/>
                <a:ea typeface="Century Gothic Paneuropean"/>
                <a:cs typeface="Century Gothic Paneuropean"/>
                <a:sym typeface="Century Gothic Paneuropean"/>
              </a:rPr>
              <a:t>Smooth level loading, GUI update, obstacle behaviour</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58704" y="9258300"/>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61490" y="140219"/>
            <a:ext cx="5765020" cy="1392142"/>
          </a:xfrm>
          <a:prstGeom prst="rect">
            <a:avLst/>
          </a:prstGeom>
        </p:spPr>
        <p:txBody>
          <a:bodyPr anchor="t" rtlCol="false" tIns="0" lIns="0" bIns="0" rIns="0">
            <a:spAutoFit/>
          </a:bodyPr>
          <a:lstStyle/>
          <a:p>
            <a:pPr algn="ctr">
              <a:lnSpc>
                <a:spcPts val="11469"/>
              </a:lnSpc>
            </a:pPr>
            <a:r>
              <a:rPr lang="en-US" sz="8192" b="true">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3" id="3"/>
          <p:cNvSpPr txBox="true"/>
          <p:nvPr/>
        </p:nvSpPr>
        <p:spPr>
          <a:xfrm rot="0">
            <a:off x="1930549" y="2047883"/>
            <a:ext cx="14426902" cy="6400034"/>
          </a:xfrm>
          <a:prstGeom prst="rect">
            <a:avLst/>
          </a:prstGeom>
        </p:spPr>
        <p:txBody>
          <a:bodyPr anchor="t" rtlCol="false" tIns="0" lIns="0" bIns="0" rIns="0">
            <a:spAutoFit/>
          </a:bodyPr>
          <a:lstStyle/>
          <a:p>
            <a:pPr algn="just">
              <a:lnSpc>
                <a:spcPts val="4251"/>
              </a:lnSpc>
            </a:pPr>
            <a:r>
              <a:rPr lang="en-US" sz="3036">
                <a:solidFill>
                  <a:srgbClr val="000000"/>
                </a:solidFill>
                <a:latin typeface="Arimo"/>
                <a:ea typeface="Arimo"/>
                <a:cs typeface="Arimo"/>
                <a:sym typeface="Arimo"/>
              </a:rPr>
              <a:t>The Turtle Crossing game project successfully demonstrates the practical application of game development concepts using Python and the Turtle module. The game integrates dynamic mechanics, such as player movement and collision detection, with interactive elements like obstacle navigation and level progression to deliver an engaging and challenging experience. Key achievements of the project include the development of a fully functional game with responsive controls and a progressively challenging difficulty level. The modular code structure facilitates easy enhancements, while the visually appealing design and clear user interface contribute to player immersion.</a:t>
            </a:r>
          </a:p>
          <a:p>
            <a:pPr algn="just">
              <a:lnSpc>
                <a:spcPts val="4251"/>
              </a:lnSpc>
            </a:pPr>
            <a:r>
              <a:rPr lang="en-US" sz="3036">
                <a:solidFill>
                  <a:srgbClr val="000000"/>
                </a:solidFill>
                <a:latin typeface="Arimo"/>
                <a:ea typeface="Arimo"/>
                <a:cs typeface="Arimo"/>
                <a:sym typeface="Arimo"/>
              </a:rPr>
              <a:t>Overall, the project serves as a valuable learning experience, showcasing the potential of Python for creating interactive games while providing a foundation for future enhancements and refinements.</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23743" y="-6848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24552" y="101086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564100" y="33899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181783" y="33899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793143" y="-6848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029383" y="35423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945543" y="-532470"/>
            <a:ext cx="1080715" cy="2956684"/>
            <a:chOff x="0" y="0"/>
            <a:chExt cx="284633" cy="778715"/>
          </a:xfrm>
        </p:grpSpPr>
        <p:sp>
          <p:nvSpPr>
            <p:cNvPr name="Freeform 15" id="1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6" id="1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993602" y="3885273"/>
            <a:ext cx="10910396" cy="1937271"/>
          </a:xfrm>
          <a:prstGeom prst="rect">
            <a:avLst/>
          </a:prstGeom>
        </p:spPr>
        <p:txBody>
          <a:bodyPr anchor="t" rtlCol="false" tIns="0" lIns="0" bIns="0" rIns="0">
            <a:spAutoFit/>
          </a:bodyPr>
          <a:lstStyle/>
          <a:p>
            <a:pPr algn="ctr">
              <a:lnSpc>
                <a:spcPts val="13917"/>
              </a:lnSpc>
            </a:pPr>
            <a:r>
              <a:rPr lang="en-US" b="true" sz="15997">
                <a:solidFill>
                  <a:srgbClr val="000000"/>
                </a:solidFill>
                <a:latin typeface="DM Sans Bold"/>
                <a:ea typeface="DM Sans Bold"/>
                <a:cs typeface="DM Sans Bold"/>
                <a:sym typeface="DM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314755" y="724535"/>
            <a:ext cx="11658489" cy="1620614"/>
          </a:xfrm>
          <a:prstGeom prst="rect">
            <a:avLst/>
          </a:prstGeom>
        </p:spPr>
        <p:txBody>
          <a:bodyPr anchor="t" rtlCol="false" tIns="0" lIns="0" bIns="0" rIns="0">
            <a:spAutoFit/>
          </a:bodyPr>
          <a:lstStyle/>
          <a:p>
            <a:pPr algn="ctr">
              <a:lnSpc>
                <a:spcPts val="13355"/>
              </a:lnSpc>
            </a:pPr>
            <a:r>
              <a:rPr lang="en-US" sz="9539" b="true">
                <a:solidFill>
                  <a:srgbClr val="000000"/>
                </a:solidFill>
                <a:latin typeface="Century Gothic Paneuropean Bold"/>
                <a:ea typeface="Century Gothic Paneuropean Bold"/>
                <a:cs typeface="Century Gothic Paneuropean Bold"/>
                <a:sym typeface="Century Gothic Paneuropean Bold"/>
              </a:rPr>
              <a:t>TABLE OF CONTENTS</a:t>
            </a:r>
          </a:p>
        </p:txBody>
      </p:sp>
      <p:sp>
        <p:nvSpPr>
          <p:cNvPr name="TextBox 9" id="9"/>
          <p:cNvSpPr txBox="true"/>
          <p:nvPr/>
        </p:nvSpPr>
        <p:spPr>
          <a:xfrm rot="0">
            <a:off x="3314755" y="3018498"/>
            <a:ext cx="7281413" cy="5718031"/>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Introduction</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Objectives of the Project</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Scope of the Project</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Application Tools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Project Design</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Flowchart</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Snapshots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Testing &amp; Validation</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Conclusion</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84274" y="97481"/>
            <a:ext cx="8537178" cy="1392115"/>
          </a:xfrm>
          <a:prstGeom prst="rect">
            <a:avLst/>
          </a:prstGeom>
        </p:spPr>
        <p:txBody>
          <a:bodyPr anchor="t" rtlCol="false" tIns="0" lIns="0" bIns="0" rIns="0">
            <a:spAutoFit/>
          </a:bodyPr>
          <a:lstStyle/>
          <a:p>
            <a:pPr algn="ctr">
              <a:lnSpc>
                <a:spcPts val="11469"/>
              </a:lnSpc>
            </a:pPr>
            <a:r>
              <a:rPr lang="en-US" sz="8192" b="true">
                <a:solidFill>
                  <a:srgbClr val="000000"/>
                </a:solidFill>
                <a:latin typeface="Century Gothic Paneuropean Bold"/>
                <a:ea typeface="Century Gothic Paneuropean Bold"/>
                <a:cs typeface="Century Gothic Paneuropean Bold"/>
                <a:sym typeface="Century Gothic Paneuropean Bold"/>
              </a:rPr>
              <a:t> Introduction</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666646" y="2126803"/>
            <a:ext cx="13209165" cy="6937445"/>
          </a:xfrm>
          <a:prstGeom prst="rect">
            <a:avLst/>
          </a:prstGeom>
        </p:spPr>
        <p:txBody>
          <a:bodyPr anchor="t" rtlCol="false" tIns="0" lIns="0" bIns="0" rIns="0">
            <a:spAutoFit/>
          </a:bodyPr>
          <a:lstStyle/>
          <a:p>
            <a:pPr algn="l" marL="610536" indent="-305268" lvl="1">
              <a:lnSpc>
                <a:spcPts val="3959"/>
              </a:lnSpc>
              <a:buFont typeface="Arial"/>
              <a:buChar char="•"/>
            </a:pPr>
            <a:r>
              <a:rPr lang="en-US" sz="2827">
                <a:solidFill>
                  <a:srgbClr val="000000"/>
                </a:solidFill>
                <a:latin typeface="Century Gothic Paneuropean"/>
                <a:ea typeface="Century Gothic Paneuropean"/>
                <a:cs typeface="Century Gothic Paneuropean"/>
                <a:sym typeface="Century Gothic Paneuropean"/>
              </a:rPr>
              <a:t> The Turtle Crossing Game is an interactive and visually engaging project developed using Python's Turtle module.This game challenges players to navigate a turtle across a busy road filled with moving obstacles, aiming to reach the finish line without collisions.</a:t>
            </a:r>
          </a:p>
          <a:p>
            <a:pPr algn="l" marL="610536" indent="-305268" lvl="1">
              <a:lnSpc>
                <a:spcPts val="3959"/>
              </a:lnSpc>
              <a:buFont typeface="Arial"/>
              <a:buChar char="•"/>
            </a:pPr>
            <a:r>
              <a:rPr lang="en-US" sz="2827">
                <a:solidFill>
                  <a:srgbClr val="000000"/>
                </a:solidFill>
                <a:latin typeface="Century Gothic Paneuropean"/>
                <a:ea typeface="Century Gothic Paneuropean"/>
                <a:cs typeface="Century Gothic Paneuropean"/>
                <a:sym typeface="Century Gothic Paneuropean"/>
              </a:rPr>
              <a:t>The project employs object-oriented principles with three main classes: Player, CarManager, and Scoreboard. These classes work cohesively to handle player controls, obstacle management, and level progression. The game also features dynamic difficulty, with increasing car speeds as players advance through levels.</a:t>
            </a:r>
          </a:p>
          <a:p>
            <a:pPr algn="l" marL="610536" indent="-305268" lvl="1">
              <a:lnSpc>
                <a:spcPts val="3959"/>
              </a:lnSpc>
              <a:buFont typeface="Arial"/>
              <a:buChar char="•"/>
            </a:pPr>
            <a:r>
              <a:rPr lang="en-US" sz="2827">
                <a:solidFill>
                  <a:srgbClr val="000000"/>
                </a:solidFill>
                <a:latin typeface="Century Gothic Paneuropean"/>
                <a:ea typeface="Century Gothic Paneuropean"/>
                <a:cs typeface="Century Gothic Paneuropean"/>
                <a:sym typeface="Century Gothic Paneuropean"/>
              </a:rPr>
              <a:t>Beyond providing an enjoyable gameplay experience, the Turtle Crossing Game serves as a hands-on learning tool, demonstrating key programming concepts such as event handling,collision detection, and progressive challenge design. This project is an excellent example of how Python can be used to create fun and educational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376627" y="198432"/>
            <a:ext cx="11132328" cy="1220453"/>
          </a:xfrm>
          <a:prstGeom prst="rect">
            <a:avLst/>
          </a:prstGeom>
        </p:spPr>
        <p:txBody>
          <a:bodyPr anchor="t" rtlCol="false" tIns="0" lIns="0" bIns="0" rIns="0">
            <a:spAutoFit/>
          </a:bodyPr>
          <a:lstStyle/>
          <a:p>
            <a:pPr algn="ctr">
              <a:lnSpc>
                <a:spcPts val="9907"/>
              </a:lnSpc>
            </a:pPr>
            <a:r>
              <a:rPr lang="en-US" sz="7076" b="true">
                <a:solidFill>
                  <a:srgbClr val="000000"/>
                </a:solidFill>
                <a:latin typeface="Century Gothic Paneuropean Bold"/>
                <a:ea typeface="Century Gothic Paneuropean Bold"/>
                <a:cs typeface="Century Gothic Paneuropean Bold"/>
                <a:sym typeface="Century Gothic Paneuropean Bold"/>
              </a:rPr>
              <a:t> Objectives of the project</a:t>
            </a:r>
          </a:p>
        </p:txBody>
      </p:sp>
      <p:sp>
        <p:nvSpPr>
          <p:cNvPr name="TextBox 3" id="3"/>
          <p:cNvSpPr txBox="true"/>
          <p:nvPr/>
        </p:nvSpPr>
        <p:spPr>
          <a:xfrm rot="0">
            <a:off x="2809789" y="2699973"/>
            <a:ext cx="13400352" cy="5765631"/>
          </a:xfrm>
          <a:prstGeom prst="rect">
            <a:avLst/>
          </a:prstGeom>
        </p:spPr>
        <p:txBody>
          <a:bodyPr anchor="t" rtlCol="false" tIns="0" lIns="0" bIns="0" rIns="0">
            <a:spAutoFit/>
          </a:bodyPr>
          <a:lstStyle/>
          <a:p>
            <a:pPr algn="l" marL="662213" indent="-331107" lvl="1">
              <a:lnSpc>
                <a:spcPts val="4294"/>
              </a:lnSpc>
              <a:buFont typeface="Arial"/>
              <a:buChar char="•"/>
            </a:pPr>
            <a:r>
              <a:rPr lang="en-US" sz="3067">
                <a:solidFill>
                  <a:srgbClr val="000000"/>
                </a:solidFill>
                <a:latin typeface="Century Gothic Paneuropean"/>
                <a:ea typeface="Century Gothic Paneuropean"/>
                <a:cs typeface="Century Gothic Paneuropean"/>
                <a:sym typeface="Century Gothic Paneuropean"/>
              </a:rPr>
              <a:t> </a:t>
            </a:r>
            <a:r>
              <a:rPr lang="en-US" b="true" sz="3067">
                <a:solidFill>
                  <a:srgbClr val="000000"/>
                </a:solidFill>
                <a:latin typeface="Century Gothic Paneuropean Bold"/>
                <a:ea typeface="Century Gothic Paneuropean Bold"/>
                <a:cs typeface="Century Gothic Paneuropean Bold"/>
                <a:sym typeface="Century Gothic Paneuropean Bold"/>
              </a:rPr>
              <a:t>Develop Core Game Mechanics: </a:t>
            </a:r>
            <a:r>
              <a:rPr lang="en-US" sz="3067">
                <a:solidFill>
                  <a:srgbClr val="000000"/>
                </a:solidFill>
                <a:latin typeface="Century Gothic Paneuropean"/>
                <a:ea typeface="Century Gothic Paneuropean"/>
                <a:cs typeface="Century Gothic Paneuropean"/>
                <a:sym typeface="Century Gothic Paneuropean"/>
              </a:rPr>
              <a:t>Implement essential gameplay mechanics, including player movement, jumping, shooting, and item collection. </a:t>
            </a:r>
          </a:p>
          <a:p>
            <a:pPr algn="l" marL="662213" indent="-331107" lvl="1">
              <a:lnSpc>
                <a:spcPts val="4294"/>
              </a:lnSpc>
              <a:buFont typeface="Arial"/>
              <a:buChar char="•"/>
            </a:pPr>
            <a:r>
              <a:rPr lang="en-US" b="true" sz="3067">
                <a:solidFill>
                  <a:srgbClr val="000000"/>
                </a:solidFill>
                <a:latin typeface="Century Gothic Paneuropean Bold"/>
                <a:ea typeface="Century Gothic Paneuropean Bold"/>
                <a:cs typeface="Century Gothic Paneuropean Bold"/>
                <a:sym typeface="Century Gothic Paneuropean Bold"/>
              </a:rPr>
              <a:t> Create a Multi-Level Environment:</a:t>
            </a:r>
            <a:r>
              <a:rPr lang="en-US" sz="3067">
                <a:solidFill>
                  <a:srgbClr val="000000"/>
                </a:solidFill>
                <a:latin typeface="Century Gothic Paneuropean"/>
                <a:ea typeface="Century Gothic Paneuropean"/>
                <a:cs typeface="Century Gothic Paneuropean"/>
                <a:sym typeface="Century Gothic Paneuropean"/>
              </a:rPr>
              <a:t> Design and implement a multi-level environment where players progress through levels, encountering varied challenges, obstacles, and enemies.</a:t>
            </a:r>
          </a:p>
          <a:p>
            <a:pPr algn="l" marL="662213" indent="-331107" lvl="1">
              <a:lnSpc>
                <a:spcPts val="4294"/>
              </a:lnSpc>
              <a:buFont typeface="Arial"/>
              <a:buChar char="•"/>
            </a:pPr>
            <a:r>
              <a:rPr lang="en-US" b="true" sz="3067">
                <a:solidFill>
                  <a:srgbClr val="000000"/>
                </a:solidFill>
                <a:latin typeface="Century Gothic Paneuropean Bold"/>
                <a:ea typeface="Century Gothic Paneuropean Bold"/>
                <a:cs typeface="Century Gothic Paneuropean Bold"/>
                <a:sym typeface="Century Gothic Paneuropean Bold"/>
              </a:rPr>
              <a:t>Ensure Smooth Player Experience and Controls:</a:t>
            </a:r>
            <a:r>
              <a:rPr lang="en-US" sz="3067">
                <a:solidFill>
                  <a:srgbClr val="000000"/>
                </a:solidFill>
                <a:latin typeface="Century Gothic Paneuropean"/>
                <a:ea typeface="Century Gothic Paneuropean"/>
                <a:cs typeface="Century Gothic Paneuropean"/>
                <a:sym typeface="Century Gothic Paneuropean"/>
              </a:rPr>
              <a:t> Design intuitive controls for movement and item interaction, ensuring responsive gameplay. Optimize game performance to maintain a stable frame rate and smooth animations throughout gameplay.</a:t>
            </a:r>
          </a:p>
          <a:p>
            <a:pPr algn="l" marL="241698" indent="-120849" lvl="1">
              <a:lnSpc>
                <a:spcPts val="1567"/>
              </a:lnSpc>
              <a:buFont typeface="Arial"/>
              <a:buChar char="•"/>
            </a:pPr>
          </a:p>
          <a:p>
            <a:pPr algn="l">
              <a:lnSpc>
                <a:spcPts val="1175"/>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17776" y="100446"/>
            <a:ext cx="9052448" cy="1224133"/>
          </a:xfrm>
          <a:prstGeom prst="rect">
            <a:avLst/>
          </a:prstGeom>
        </p:spPr>
        <p:txBody>
          <a:bodyPr anchor="t" rtlCol="false" tIns="0" lIns="0" bIns="0" rIns="0">
            <a:spAutoFit/>
          </a:bodyPr>
          <a:lstStyle/>
          <a:p>
            <a:pPr algn="ctr">
              <a:lnSpc>
                <a:spcPts val="10034"/>
              </a:lnSpc>
            </a:pPr>
            <a:r>
              <a:rPr lang="en-US" sz="7167" b="true">
                <a:solidFill>
                  <a:srgbClr val="000000"/>
                </a:solidFill>
                <a:latin typeface="Century Gothic Paneuropean Bold"/>
                <a:ea typeface="Century Gothic Paneuropean Bold"/>
                <a:cs typeface="Century Gothic Paneuropean Bold"/>
                <a:sym typeface="Century Gothic Paneuropean Bold"/>
              </a:rPr>
              <a:t>Scope of the project </a:t>
            </a:r>
          </a:p>
        </p:txBody>
      </p:sp>
      <p:sp>
        <p:nvSpPr>
          <p:cNvPr name="TextBox 3" id="3"/>
          <p:cNvSpPr txBox="true"/>
          <p:nvPr/>
        </p:nvSpPr>
        <p:spPr>
          <a:xfrm rot="0">
            <a:off x="2790001" y="1828716"/>
            <a:ext cx="12707998" cy="7044881"/>
          </a:xfrm>
          <a:prstGeom prst="rect">
            <a:avLst/>
          </a:prstGeom>
        </p:spPr>
        <p:txBody>
          <a:bodyPr anchor="t" rtlCol="false" tIns="0" lIns="0" bIns="0" rIns="0">
            <a:spAutoFit/>
          </a:bodyPr>
          <a:lstStyle/>
          <a:p>
            <a:pPr algn="l">
              <a:lnSpc>
                <a:spcPts val="1501"/>
              </a:lnSpc>
            </a:pPr>
          </a:p>
          <a:p>
            <a:pPr algn="l" marL="608802" indent="-304401" lvl="1">
              <a:lnSpc>
                <a:spcPts val="3947"/>
              </a:lnSpc>
              <a:buFont typeface="Arial"/>
              <a:buChar char="•"/>
            </a:pPr>
            <a:r>
              <a:rPr lang="en-US" b="true" sz="2819">
                <a:solidFill>
                  <a:srgbClr val="000000"/>
                </a:solidFill>
                <a:latin typeface="Arimo Bold"/>
                <a:ea typeface="Arimo Bold"/>
                <a:cs typeface="Arimo Bold"/>
                <a:sym typeface="Arimo Bold"/>
              </a:rPr>
              <a:t>Single-Player Gameplay:</a:t>
            </a:r>
            <a:r>
              <a:rPr lang="en-US" sz="2819">
                <a:solidFill>
                  <a:srgbClr val="000000"/>
                </a:solidFill>
                <a:latin typeface="Arimo"/>
                <a:ea typeface="Arimo"/>
                <a:cs typeface="Arimo"/>
                <a:sym typeface="Arimo"/>
              </a:rPr>
              <a:t>The game provides a solo experience where the player guides a turtle across a road filled with moving cars, aiming to reach the finish line without collisions.</a:t>
            </a:r>
          </a:p>
          <a:p>
            <a:pPr algn="l" marL="608802" indent="-304401" lvl="1">
              <a:lnSpc>
                <a:spcPts val="3947"/>
              </a:lnSpc>
              <a:buFont typeface="Arial"/>
              <a:buChar char="•"/>
            </a:pPr>
            <a:r>
              <a:rPr lang="en-US" b="true" sz="2819">
                <a:solidFill>
                  <a:srgbClr val="000000"/>
                </a:solidFill>
                <a:latin typeface="Arimo Bold"/>
                <a:ea typeface="Arimo Bold"/>
                <a:cs typeface="Arimo Bold"/>
                <a:sym typeface="Arimo Bold"/>
              </a:rPr>
              <a:t>Obstacle and Collision Management:</a:t>
            </a:r>
            <a:r>
              <a:rPr lang="en-US" sz="2819">
                <a:solidFill>
                  <a:srgbClr val="000000"/>
                </a:solidFill>
                <a:latin typeface="Arimo"/>
                <a:ea typeface="Arimo"/>
                <a:cs typeface="Arimo"/>
                <a:sym typeface="Arimo"/>
              </a:rPr>
              <a:t>Cars are dynamically generated with varying speeds and colors, creating a challenging obstacle course. Collisions with cars result in a game-over state, displayed with appropriate visual feedback.</a:t>
            </a:r>
          </a:p>
          <a:p>
            <a:pPr algn="l" marL="608802" indent="-304401" lvl="1">
              <a:lnSpc>
                <a:spcPts val="3947"/>
              </a:lnSpc>
              <a:buFont typeface="Arial"/>
              <a:buChar char="•"/>
            </a:pPr>
            <a:r>
              <a:rPr lang="en-US" b="true" sz="2819">
                <a:solidFill>
                  <a:srgbClr val="000000"/>
                </a:solidFill>
                <a:latin typeface="Arimo Bold"/>
                <a:ea typeface="Arimo Bold"/>
                <a:cs typeface="Arimo Bold"/>
                <a:sym typeface="Arimo Bold"/>
              </a:rPr>
              <a:t>Level Progression System:</a:t>
            </a:r>
            <a:r>
              <a:rPr lang="en-US" sz="2819">
                <a:solidFill>
                  <a:srgbClr val="000000"/>
                </a:solidFill>
                <a:latin typeface="Arimo"/>
                <a:ea typeface="Arimo"/>
                <a:cs typeface="Arimo"/>
                <a:sym typeface="Arimo"/>
              </a:rPr>
              <a:t>The game incorporates a progression system where each successful crossing advances the player to a new level. With each level, car speeds increase, adding to the difficulty and excitement.</a:t>
            </a:r>
          </a:p>
          <a:p>
            <a:pPr algn="l" marL="608802" indent="-304401" lvl="1">
              <a:lnSpc>
                <a:spcPts val="3947"/>
              </a:lnSpc>
              <a:buFont typeface="Arial"/>
              <a:buChar char="•"/>
            </a:pPr>
            <a:r>
              <a:rPr lang="en-US" b="true" sz="2819">
                <a:solidFill>
                  <a:srgbClr val="000000"/>
                </a:solidFill>
                <a:latin typeface="Arimo Bold"/>
                <a:ea typeface="Arimo Bold"/>
                <a:cs typeface="Arimo Bold"/>
                <a:sym typeface="Arimo Bold"/>
              </a:rPr>
              <a:t>Visual Feedback and Engagement:</a:t>
            </a:r>
            <a:r>
              <a:rPr lang="en-US" sz="2819">
                <a:solidFill>
                  <a:srgbClr val="000000"/>
                </a:solidFill>
                <a:latin typeface="Arimo"/>
                <a:ea typeface="Arimo"/>
                <a:cs typeface="Arimo"/>
                <a:sym typeface="Arimo"/>
              </a:rPr>
              <a:t>Includes visually appealing graphics, such as an animated turtle, colorful cars, and a dynamic game environment, ensuring an engaging player experience.</a:t>
            </a:r>
          </a:p>
          <a:p>
            <a:pPr algn="l">
              <a:lnSpc>
                <a:spcPts val="1501"/>
              </a:lnSpc>
            </a:pPr>
          </a:p>
          <a:p>
            <a:pPr algn="l" marL="214608" indent="-107304" lvl="1">
              <a:lnSpc>
                <a:spcPts val="1391"/>
              </a:lnSpc>
              <a:buFont typeface="Arial"/>
              <a:buChar char="•"/>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71343" y="-8372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76952" y="99562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411700" y="32375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334183" y="32375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640743" y="-8372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181783" y="33899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793143" y="-684870"/>
            <a:ext cx="1080715" cy="2956684"/>
            <a:chOff x="0" y="0"/>
            <a:chExt cx="284633" cy="778715"/>
          </a:xfrm>
        </p:grpSpPr>
        <p:sp>
          <p:nvSpPr>
            <p:cNvPr name="Freeform 15" id="1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6" id="1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5468009" y="316283"/>
            <a:ext cx="7351982" cy="1105927"/>
          </a:xfrm>
          <a:prstGeom prst="rect">
            <a:avLst/>
          </a:prstGeom>
        </p:spPr>
        <p:txBody>
          <a:bodyPr anchor="t" rtlCol="false" tIns="0" lIns="0" bIns="0" rIns="0">
            <a:spAutoFit/>
          </a:bodyPr>
          <a:lstStyle/>
          <a:p>
            <a:pPr algn="ctr">
              <a:lnSpc>
                <a:spcPts val="9123"/>
              </a:lnSpc>
              <a:spcBef>
                <a:spcPct val="0"/>
              </a:spcBef>
            </a:pPr>
            <a:r>
              <a:rPr lang="en-US" b="true" sz="6517">
                <a:solidFill>
                  <a:srgbClr val="000000"/>
                </a:solidFill>
                <a:latin typeface="Century Gothic Paneuropean Bold"/>
                <a:ea typeface="Century Gothic Paneuropean Bold"/>
                <a:cs typeface="Century Gothic Paneuropean Bold"/>
                <a:sym typeface="Century Gothic Paneuropean Bold"/>
              </a:rPr>
              <a:t>Application Tools</a:t>
            </a:r>
          </a:p>
        </p:txBody>
      </p:sp>
      <p:sp>
        <p:nvSpPr>
          <p:cNvPr name="TextBox 18" id="18"/>
          <p:cNvSpPr txBox="true"/>
          <p:nvPr/>
        </p:nvSpPr>
        <p:spPr>
          <a:xfrm rot="0">
            <a:off x="2109948" y="1861387"/>
            <a:ext cx="14525304" cy="6939885"/>
          </a:xfrm>
          <a:prstGeom prst="rect">
            <a:avLst/>
          </a:prstGeom>
        </p:spPr>
        <p:txBody>
          <a:bodyPr anchor="t" rtlCol="false" tIns="0" lIns="0" bIns="0" rIns="0">
            <a:spAutoFit/>
          </a:bodyPr>
          <a:lstStyle/>
          <a:p>
            <a:pPr algn="just">
              <a:lnSpc>
                <a:spcPts val="3502"/>
              </a:lnSpc>
            </a:pPr>
          </a:p>
          <a:p>
            <a:pPr algn="just">
              <a:lnSpc>
                <a:spcPts val="4307"/>
              </a:lnSpc>
            </a:pPr>
            <a:r>
              <a:rPr lang="en-US" sz="3077" b="true">
                <a:solidFill>
                  <a:srgbClr val="000000"/>
                </a:solidFill>
                <a:latin typeface="Arimo Bold"/>
                <a:ea typeface="Arimo Bold"/>
                <a:cs typeface="Arimo Bold"/>
                <a:sym typeface="Arimo Bold"/>
              </a:rPr>
              <a:t>Programming language: Python is </a:t>
            </a:r>
            <a:r>
              <a:rPr lang="en-US" sz="3077">
                <a:solidFill>
                  <a:srgbClr val="000000"/>
                </a:solidFill>
                <a:latin typeface="Arimo"/>
                <a:ea typeface="Arimo"/>
                <a:cs typeface="Arimo"/>
                <a:sym typeface="Arimo"/>
              </a:rPr>
              <a:t>used to implement game logic, handling, animations,animations managing game mechanisms.</a:t>
            </a:r>
          </a:p>
          <a:p>
            <a:pPr algn="just">
              <a:lnSpc>
                <a:spcPts val="4307"/>
              </a:lnSpc>
            </a:pPr>
          </a:p>
          <a:p>
            <a:pPr algn="just">
              <a:lnSpc>
                <a:spcPts val="4307"/>
              </a:lnSpc>
            </a:pPr>
            <a:r>
              <a:rPr lang="en-US" sz="3077" b="true">
                <a:solidFill>
                  <a:srgbClr val="000000"/>
                </a:solidFill>
                <a:latin typeface="Arimo Bold"/>
                <a:ea typeface="Arimo Bold"/>
                <a:cs typeface="Arimo Bold"/>
                <a:sym typeface="Arimo Bold"/>
              </a:rPr>
              <a:t>Libraries:</a:t>
            </a:r>
            <a:r>
              <a:rPr lang="en-US" sz="3077">
                <a:solidFill>
                  <a:srgbClr val="000000"/>
                </a:solidFill>
                <a:latin typeface="Arimo"/>
                <a:ea typeface="Arimo"/>
                <a:cs typeface="Arimo"/>
                <a:sym typeface="Arimo"/>
              </a:rPr>
              <a:t> Pygame, core libraries for game development, enabling sprite management, event handling, and rendering of graphics and sounds.</a:t>
            </a:r>
          </a:p>
          <a:p>
            <a:pPr algn="just">
              <a:lnSpc>
                <a:spcPts val="4307"/>
              </a:lnSpc>
            </a:pPr>
            <a:r>
              <a:rPr lang="en-US" sz="3077">
                <a:solidFill>
                  <a:srgbClr val="000000"/>
                </a:solidFill>
                <a:latin typeface="Arimo"/>
                <a:ea typeface="Arimo"/>
                <a:cs typeface="Arimo"/>
                <a:sym typeface="Arimo"/>
              </a:rPr>
              <a:t> </a:t>
            </a:r>
          </a:p>
          <a:p>
            <a:pPr algn="just">
              <a:lnSpc>
                <a:spcPts val="4307"/>
              </a:lnSpc>
            </a:pPr>
            <a:r>
              <a:rPr lang="en-US" sz="3077" b="true">
                <a:solidFill>
                  <a:srgbClr val="000000"/>
                </a:solidFill>
                <a:latin typeface="Arimo Bold"/>
                <a:ea typeface="Arimo Bold"/>
                <a:cs typeface="Arimo Bold"/>
                <a:sym typeface="Arimo Bold"/>
              </a:rPr>
              <a:t>Development Tools:</a:t>
            </a:r>
            <a:r>
              <a:rPr lang="en-US" sz="3077">
                <a:solidFill>
                  <a:srgbClr val="000000"/>
                </a:solidFill>
                <a:latin typeface="Arimo"/>
                <a:ea typeface="Arimo"/>
                <a:cs typeface="Arimo"/>
                <a:sym typeface="Arimo"/>
              </a:rPr>
              <a:t> IDEs, Python for coding, debugging, and managing project files.</a:t>
            </a:r>
          </a:p>
          <a:p>
            <a:pPr algn="just">
              <a:lnSpc>
                <a:spcPts val="4307"/>
              </a:lnSpc>
            </a:pPr>
          </a:p>
          <a:p>
            <a:pPr algn="just">
              <a:lnSpc>
                <a:spcPts val="4307"/>
              </a:lnSpc>
            </a:pPr>
            <a:r>
              <a:rPr lang="en-US" sz="3077" b="true">
                <a:solidFill>
                  <a:srgbClr val="000000"/>
                </a:solidFill>
                <a:latin typeface="Arimo Bold"/>
                <a:ea typeface="Arimo Bold"/>
                <a:cs typeface="Arimo Bold"/>
                <a:sym typeface="Arimo Bold"/>
              </a:rPr>
              <a:t>Testing Tools:</a:t>
            </a:r>
            <a:r>
              <a:rPr lang="en-US" sz="3077">
                <a:solidFill>
                  <a:srgbClr val="000000"/>
                </a:solidFill>
                <a:latin typeface="Arimo"/>
                <a:ea typeface="Arimo"/>
                <a:cs typeface="Arimo"/>
                <a:sym typeface="Arimo"/>
              </a:rPr>
              <a:t> Pygame game, debugging features, for monitoring game state.</a:t>
            </a:r>
          </a:p>
          <a:p>
            <a:pPr algn="just">
              <a:lnSpc>
                <a:spcPts val="4307"/>
              </a:lnSpc>
            </a:pPr>
          </a:p>
          <a:p>
            <a:pPr algn="just">
              <a:lnSpc>
                <a:spcPts val="4307"/>
              </a:lnSpc>
              <a:spcBef>
                <a:spcPct val="0"/>
              </a:spcBef>
            </a:pPr>
            <a:r>
              <a:rPr lang="en-US" b="true" sz="3077">
                <a:solidFill>
                  <a:srgbClr val="000000"/>
                </a:solidFill>
                <a:latin typeface="Arimo Bold"/>
                <a:ea typeface="Arimo Bold"/>
                <a:cs typeface="Arimo Bold"/>
                <a:sym typeface="Arimo Bold"/>
              </a:rPr>
              <a:t>Level Design Tools:</a:t>
            </a:r>
            <a:r>
              <a:rPr lang="en-US" sz="3077">
                <a:solidFill>
                  <a:srgbClr val="000000"/>
                </a:solidFill>
                <a:latin typeface="Arimo"/>
                <a:ea typeface="Arimo"/>
                <a:cs typeface="Arimo"/>
                <a:sym typeface="Arimo"/>
              </a:rPr>
              <a:t> CSV Editors, Microsoft Excel, Google sheet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33900" y="74222"/>
            <a:ext cx="7620200" cy="1293105"/>
          </a:xfrm>
          <a:prstGeom prst="rect">
            <a:avLst/>
          </a:prstGeom>
        </p:spPr>
        <p:txBody>
          <a:bodyPr anchor="t" rtlCol="false" tIns="0" lIns="0" bIns="0" rIns="0">
            <a:spAutoFit/>
          </a:bodyPr>
          <a:lstStyle/>
          <a:p>
            <a:pPr algn="ctr">
              <a:lnSpc>
                <a:spcPts val="10613"/>
              </a:lnSpc>
            </a:pPr>
            <a:r>
              <a:rPr lang="en-US" sz="7580" b="true">
                <a:solidFill>
                  <a:srgbClr val="000000"/>
                </a:solidFill>
                <a:latin typeface="Century Gothic Paneuropean Bold"/>
                <a:ea typeface="Century Gothic Paneuropean Bold"/>
                <a:cs typeface="Century Gothic Paneuropean Bold"/>
                <a:sym typeface="Century Gothic Paneuropean Bold"/>
              </a:rPr>
              <a:t> Project Design</a:t>
            </a:r>
          </a:p>
        </p:txBody>
      </p:sp>
      <p:sp>
        <p:nvSpPr>
          <p:cNvPr name="TextBox 3" id="3"/>
          <p:cNvSpPr txBox="true"/>
          <p:nvPr/>
        </p:nvSpPr>
        <p:spPr>
          <a:xfrm rot="0">
            <a:off x="2254445" y="1782624"/>
            <a:ext cx="14319467" cy="7122957"/>
          </a:xfrm>
          <a:prstGeom prst="rect">
            <a:avLst/>
          </a:prstGeom>
        </p:spPr>
        <p:txBody>
          <a:bodyPr anchor="t" rtlCol="false" tIns="0" lIns="0" bIns="0" rIns="0">
            <a:spAutoFit/>
          </a:bodyPr>
          <a:lstStyle/>
          <a:p>
            <a:pPr algn="just">
              <a:lnSpc>
                <a:spcPts val="3771"/>
              </a:lnSpc>
            </a:pPr>
            <a:r>
              <a:rPr lang="en-US" sz="2693" b="true">
                <a:solidFill>
                  <a:srgbClr val="000000"/>
                </a:solidFill>
                <a:latin typeface="Century Gothic Paneuropean Bold"/>
                <a:ea typeface="Century Gothic Paneuropean Bold"/>
                <a:cs typeface="Century Gothic Paneuropean Bold"/>
                <a:sym typeface="Century Gothic Paneuropean Bold"/>
              </a:rPr>
              <a:t>Game Initialization and Setup:</a:t>
            </a:r>
            <a:r>
              <a:rPr lang="en-US" sz="2693">
                <a:solidFill>
                  <a:srgbClr val="000000"/>
                </a:solidFill>
                <a:latin typeface="Century Gothic Paneuropean"/>
                <a:ea typeface="Century Gothic Paneuropean"/>
                <a:cs typeface="Century Gothic Paneuropean"/>
                <a:sym typeface="Century Gothic Paneuropean"/>
              </a:rPr>
              <a:t> </a:t>
            </a:r>
          </a:p>
          <a:p>
            <a:pPr algn="just">
              <a:lnSpc>
                <a:spcPts val="3771"/>
              </a:lnSpc>
            </a:pPr>
            <a:r>
              <a:rPr lang="en-US" sz="2693" b="true">
                <a:solidFill>
                  <a:srgbClr val="000000"/>
                </a:solidFill>
                <a:latin typeface="Century Gothic Paneuropean Bold"/>
                <a:ea typeface="Century Gothic Paneuropean Bold"/>
                <a:cs typeface="Century Gothic Paneuropean Bold"/>
                <a:sym typeface="Century Gothic Paneuropean Bold"/>
              </a:rPr>
              <a:t>Main Game Settings:</a:t>
            </a:r>
            <a:r>
              <a:rPr lang="en-US" sz="2693">
                <a:solidFill>
                  <a:srgbClr val="000000"/>
                </a:solidFill>
                <a:latin typeface="Century Gothic Paneuropean"/>
                <a:ea typeface="Century Gothic Paneuropean"/>
                <a:cs typeface="Century Gothic Paneuropean"/>
                <a:sym typeface="Century Gothic Paneuropean"/>
              </a:rPr>
              <a:t> Configures screen dimensions (600x600 pixels), game variables, and initializes the Turtle module for gameplay.</a:t>
            </a:r>
          </a:p>
          <a:p>
            <a:pPr algn="just">
              <a:lnSpc>
                <a:spcPts val="3771"/>
              </a:lnSpc>
            </a:pPr>
            <a:r>
              <a:rPr lang="en-US" sz="2693">
                <a:solidFill>
                  <a:srgbClr val="000000"/>
                </a:solidFill>
                <a:latin typeface="Century Gothic Paneuropean"/>
                <a:ea typeface="Century Gothic Paneuropean"/>
                <a:cs typeface="Century Gothic Paneuropean"/>
                <a:sym typeface="Century Gothic Paneuropean"/>
              </a:rPr>
              <a:t>Display and Clock: Sets up the game screen and refresh rate to ensure smooth animations.</a:t>
            </a:r>
          </a:p>
          <a:p>
            <a:pPr algn="just">
              <a:lnSpc>
                <a:spcPts val="3771"/>
              </a:lnSpc>
            </a:pPr>
            <a:r>
              <a:rPr lang="en-US" sz="2693" b="true">
                <a:solidFill>
                  <a:srgbClr val="000000"/>
                </a:solidFill>
                <a:latin typeface="Century Gothic Paneuropean Bold"/>
                <a:ea typeface="Century Gothic Paneuropean Bold"/>
                <a:cs typeface="Century Gothic Paneuropean Bold"/>
                <a:sym typeface="Century Gothic Paneuropean Bold"/>
              </a:rPr>
              <a:t>Player Class: handles</a:t>
            </a:r>
            <a:r>
              <a:rPr lang="en-US" sz="2693">
                <a:solidFill>
                  <a:srgbClr val="000000"/>
                </a:solidFill>
                <a:latin typeface="Century Gothic Paneuropean"/>
                <a:ea typeface="Century Gothic Paneuropean"/>
                <a:cs typeface="Century Gothic Paneuropean"/>
                <a:sym typeface="Century Gothic Paneuropean"/>
              </a:rPr>
              <a:t> turtle movement, position reset, and checks if the player has reached the finish line.</a:t>
            </a:r>
          </a:p>
          <a:p>
            <a:pPr algn="just">
              <a:lnSpc>
                <a:spcPts val="3771"/>
              </a:lnSpc>
            </a:pPr>
            <a:r>
              <a:rPr lang="en-US" sz="2693" b="true">
                <a:solidFill>
                  <a:srgbClr val="000000"/>
                </a:solidFill>
                <a:latin typeface="Century Gothic Paneuropean Bold"/>
                <a:ea typeface="Century Gothic Paneuropean Bold"/>
                <a:cs typeface="Century Gothic Paneuropean Bold"/>
                <a:sym typeface="Century Gothic Paneuropean Bold"/>
              </a:rPr>
              <a:t>CarManager Class: </a:t>
            </a:r>
            <a:r>
              <a:rPr lang="en-US" sz="2693">
                <a:solidFill>
                  <a:srgbClr val="000000"/>
                </a:solidFill>
                <a:latin typeface="Century Gothic Paneuropean"/>
                <a:ea typeface="Century Gothic Paneuropean"/>
                <a:cs typeface="Century Gothic Paneuropean"/>
                <a:sym typeface="Century Gothic Paneuropean"/>
              </a:rPr>
              <a:t>Manages the cars on the road, their movement, and increasing their speed with each level.</a:t>
            </a:r>
          </a:p>
          <a:p>
            <a:pPr algn="just">
              <a:lnSpc>
                <a:spcPts val="3771"/>
              </a:lnSpc>
            </a:pPr>
            <a:r>
              <a:rPr lang="en-US" sz="2693" b="true">
                <a:solidFill>
                  <a:srgbClr val="000000"/>
                </a:solidFill>
                <a:latin typeface="Century Gothic Paneuropean Bold"/>
                <a:ea typeface="Century Gothic Paneuropean Bold"/>
                <a:cs typeface="Century Gothic Paneuropean Bold"/>
                <a:sym typeface="Century Gothic Paneuropean Bold"/>
              </a:rPr>
              <a:t>Scoreboard Class: </a:t>
            </a:r>
            <a:r>
              <a:rPr lang="en-US" sz="2693">
                <a:solidFill>
                  <a:srgbClr val="000000"/>
                </a:solidFill>
                <a:latin typeface="Century Gothic Paneuropean"/>
                <a:ea typeface="Century Gothic Paneuropean"/>
                <a:cs typeface="Century Gothic Paneuropean"/>
                <a:sym typeface="Century Gothic Paneuropean"/>
              </a:rPr>
              <a:t>Displays the current level and "Game Over" message, tracks progress, and updates the level as the player advances.</a:t>
            </a:r>
          </a:p>
          <a:p>
            <a:pPr algn="just">
              <a:lnSpc>
                <a:spcPts val="3771"/>
              </a:lnSpc>
            </a:pPr>
            <a:r>
              <a:rPr lang="en-US" sz="2693">
                <a:solidFill>
                  <a:srgbClr val="000000"/>
                </a:solidFill>
                <a:latin typeface="Century Gothic Paneuropean"/>
                <a:ea typeface="Century Gothic Paneuropean"/>
                <a:cs typeface="Century Gothic Paneuropean"/>
                <a:sym typeface="Century Gothic Paneuropean"/>
              </a:rPr>
              <a:t>Supporting Functions:</a:t>
            </a:r>
          </a:p>
          <a:p>
            <a:pPr algn="just">
              <a:lnSpc>
                <a:spcPts val="3771"/>
              </a:lnSpc>
            </a:pPr>
            <a:r>
              <a:rPr lang="en-US" sz="2693" b="true">
                <a:solidFill>
                  <a:srgbClr val="000000"/>
                </a:solidFill>
                <a:latin typeface="Century Gothic Paneuropean Bold"/>
                <a:ea typeface="Century Gothic Paneuropean Bold"/>
                <a:cs typeface="Century Gothic Paneuropean Bold"/>
                <a:sym typeface="Century Gothic Paneuropean Bold"/>
              </a:rPr>
              <a:t>Gameplay Logic:</a:t>
            </a:r>
            <a:r>
              <a:rPr lang="en-US" sz="2693">
                <a:solidFill>
                  <a:srgbClr val="000000"/>
                </a:solidFill>
                <a:latin typeface="Century Gothic Paneuropean"/>
                <a:ea typeface="Century Gothic Paneuropean"/>
                <a:cs typeface="Century Gothic Paneuropean"/>
                <a:sym typeface="Century Gothic Paneuropean"/>
              </a:rPr>
              <a:t> Updates player movement, car behavior, and collision detection in real time. Level Progression: Advances the level when the player successfully crosses the road, increasing difficulty with faster cars.</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5254261" y="1851633"/>
            <a:ext cx="7779478" cy="7256369"/>
          </a:xfrm>
          <a:custGeom>
            <a:avLst/>
            <a:gdLst/>
            <a:ahLst/>
            <a:cxnLst/>
            <a:rect r="r" b="b" t="t" l="l"/>
            <a:pathLst>
              <a:path h="7256369" w="7779478">
                <a:moveTo>
                  <a:pt x="0" y="0"/>
                </a:moveTo>
                <a:lnTo>
                  <a:pt x="7779478" y="0"/>
                </a:lnTo>
                <a:lnTo>
                  <a:pt x="7779478" y="7256369"/>
                </a:lnTo>
                <a:lnTo>
                  <a:pt x="0" y="7256369"/>
                </a:lnTo>
                <a:lnTo>
                  <a:pt x="0" y="0"/>
                </a:lnTo>
                <a:close/>
              </a:path>
            </a:pathLst>
          </a:custGeom>
          <a:blipFill>
            <a:blip r:embed="rId4"/>
            <a:stretch>
              <a:fillRect l="0" t="-857" r="0" b="-857"/>
            </a:stretch>
          </a:blipFill>
        </p:spPr>
      </p:sp>
      <p:sp>
        <p:nvSpPr>
          <p:cNvPr name="TextBox 14" id="14"/>
          <p:cNvSpPr txBox="true"/>
          <p:nvPr/>
        </p:nvSpPr>
        <p:spPr>
          <a:xfrm rot="0">
            <a:off x="6286540" y="66864"/>
            <a:ext cx="5714921" cy="1392142"/>
          </a:xfrm>
          <a:prstGeom prst="rect">
            <a:avLst/>
          </a:prstGeom>
        </p:spPr>
        <p:txBody>
          <a:bodyPr anchor="t" rtlCol="false" tIns="0" lIns="0" bIns="0" rIns="0">
            <a:spAutoFit/>
          </a:bodyPr>
          <a:lstStyle/>
          <a:p>
            <a:pPr algn="ctr">
              <a:lnSpc>
                <a:spcPts val="11469"/>
              </a:lnSpc>
            </a:pPr>
            <a:r>
              <a:rPr lang="en-US" sz="8192" b="true">
                <a:solidFill>
                  <a:srgbClr val="000000"/>
                </a:solidFill>
                <a:latin typeface="Century Gothic Paneuropean Bold"/>
                <a:ea typeface="Century Gothic Paneuropean Bold"/>
                <a:cs typeface="Century Gothic Paneuropean Bold"/>
                <a:sym typeface="Century Gothic Paneuropean Bold"/>
              </a:rPr>
              <a:t> FlowChart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94269" y="2694593"/>
            <a:ext cx="16499461" cy="4897814"/>
            <a:chOff x="0" y="0"/>
            <a:chExt cx="21999282" cy="6530419"/>
          </a:xfrm>
        </p:grpSpPr>
        <p:sp>
          <p:nvSpPr>
            <p:cNvPr name="Freeform 12" id="12"/>
            <p:cNvSpPr/>
            <p:nvPr/>
          </p:nvSpPr>
          <p:spPr>
            <a:xfrm flipH="false" flipV="false" rot="0">
              <a:off x="0" y="0"/>
              <a:ext cx="6139637" cy="6438322"/>
            </a:xfrm>
            <a:custGeom>
              <a:avLst/>
              <a:gdLst/>
              <a:ahLst/>
              <a:cxnLst/>
              <a:rect r="r" b="b" t="t" l="l"/>
              <a:pathLst>
                <a:path h="6438322" w="6139637">
                  <a:moveTo>
                    <a:pt x="0" y="0"/>
                  </a:moveTo>
                  <a:lnTo>
                    <a:pt x="6139637" y="0"/>
                  </a:lnTo>
                  <a:lnTo>
                    <a:pt x="6139637" y="6438322"/>
                  </a:lnTo>
                  <a:lnTo>
                    <a:pt x="0" y="6438322"/>
                  </a:lnTo>
                  <a:lnTo>
                    <a:pt x="0" y="0"/>
                  </a:lnTo>
                  <a:close/>
                </a:path>
              </a:pathLst>
            </a:custGeom>
            <a:blipFill>
              <a:blip r:embed="rId2"/>
              <a:stretch>
                <a:fillRect l="0" t="0" r="0" b="0"/>
              </a:stretch>
            </a:blipFill>
          </p:spPr>
        </p:sp>
        <p:sp>
          <p:nvSpPr>
            <p:cNvPr name="Freeform 13" id="13"/>
            <p:cNvSpPr/>
            <p:nvPr/>
          </p:nvSpPr>
          <p:spPr>
            <a:xfrm flipH="false" flipV="false" rot="0">
              <a:off x="7746836" y="0"/>
              <a:ext cx="6165581" cy="6438322"/>
            </a:xfrm>
            <a:custGeom>
              <a:avLst/>
              <a:gdLst/>
              <a:ahLst/>
              <a:cxnLst/>
              <a:rect r="r" b="b" t="t" l="l"/>
              <a:pathLst>
                <a:path h="6438322" w="6165581">
                  <a:moveTo>
                    <a:pt x="0" y="0"/>
                  </a:moveTo>
                  <a:lnTo>
                    <a:pt x="6165582" y="0"/>
                  </a:lnTo>
                  <a:lnTo>
                    <a:pt x="6165582" y="6438322"/>
                  </a:lnTo>
                  <a:lnTo>
                    <a:pt x="0" y="6438322"/>
                  </a:lnTo>
                  <a:lnTo>
                    <a:pt x="0" y="0"/>
                  </a:lnTo>
                  <a:close/>
                </a:path>
              </a:pathLst>
            </a:custGeom>
            <a:blipFill>
              <a:blip r:embed="rId3"/>
              <a:stretch>
                <a:fillRect l="0" t="0" r="0" b="0"/>
              </a:stretch>
            </a:blipFill>
          </p:spPr>
        </p:sp>
        <p:sp>
          <p:nvSpPr>
            <p:cNvPr name="Freeform 14" id="14"/>
            <p:cNvSpPr/>
            <p:nvPr/>
          </p:nvSpPr>
          <p:spPr>
            <a:xfrm flipH="false" flipV="false" rot="0">
              <a:off x="15519617" y="0"/>
              <a:ext cx="6479664" cy="6530419"/>
            </a:xfrm>
            <a:custGeom>
              <a:avLst/>
              <a:gdLst/>
              <a:ahLst/>
              <a:cxnLst/>
              <a:rect r="r" b="b" t="t" l="l"/>
              <a:pathLst>
                <a:path h="6530419" w="6479664">
                  <a:moveTo>
                    <a:pt x="0" y="0"/>
                  </a:moveTo>
                  <a:lnTo>
                    <a:pt x="6479665" y="0"/>
                  </a:lnTo>
                  <a:lnTo>
                    <a:pt x="6479665" y="6530419"/>
                  </a:lnTo>
                  <a:lnTo>
                    <a:pt x="0" y="6530419"/>
                  </a:lnTo>
                  <a:lnTo>
                    <a:pt x="0" y="0"/>
                  </a:lnTo>
                  <a:close/>
                </a:path>
              </a:pathLst>
            </a:custGeom>
            <a:blipFill>
              <a:blip r:embed="rId4"/>
              <a:stretch>
                <a:fillRect l="0" t="0" r="0" b="0"/>
              </a:stretch>
            </a:blipFill>
          </p:spPr>
        </p:sp>
      </p:grpSp>
      <p:sp>
        <p:nvSpPr>
          <p:cNvPr name="TextBox 15" id="15"/>
          <p:cNvSpPr txBox="true"/>
          <p:nvPr/>
        </p:nvSpPr>
        <p:spPr>
          <a:xfrm rot="0">
            <a:off x="6544039" y="89432"/>
            <a:ext cx="5199923" cy="1392142"/>
          </a:xfrm>
          <a:prstGeom prst="rect">
            <a:avLst/>
          </a:prstGeom>
        </p:spPr>
        <p:txBody>
          <a:bodyPr anchor="t" rtlCol="false" tIns="0" lIns="0" bIns="0" rIns="0">
            <a:spAutoFit/>
          </a:bodyPr>
          <a:lstStyle/>
          <a:p>
            <a:pPr algn="ctr">
              <a:lnSpc>
                <a:spcPts val="11469"/>
              </a:lnSpc>
            </a:pPr>
            <a:r>
              <a:rPr lang="en-US" sz="8192" b="true">
                <a:solidFill>
                  <a:srgbClr val="000000"/>
                </a:solidFill>
                <a:latin typeface="Century Gothic Paneuropean Bold"/>
                <a:ea typeface="Century Gothic Paneuropean Bold"/>
                <a:cs typeface="Century Gothic Paneuropean Bold"/>
                <a:sym typeface="Century Gothic Paneuropean Bold"/>
              </a:rPr>
              <a:t>Snapshots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DAGXxq-JZJM</dc:identifier>
  <dcterms:modified xsi:type="dcterms:W3CDTF">2011-08-01T06:04:30Z</dcterms:modified>
  <cp:revision>1</cp:revision>
  <dc:title>PROJECT</dc:title>
</cp:coreProperties>
</file>