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EDEC00E-A95B-4EEA-BB6A-9CBBDFDC3B5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B5B6083-55D0-4C98-9A3C-8C0B94E63765}" type="slidenum">
              <a:rPr lang="en-US" smtClean="0"/>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EC00E-A95B-4EEA-BB6A-9CBBDFDC3B5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6083-55D0-4C98-9A3C-8C0B94E637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EDEC00E-A95B-4EEA-BB6A-9CBBDFDC3B5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6083-55D0-4C98-9A3C-8C0B94E637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EC00E-A95B-4EEA-BB6A-9CBBDFDC3B5C}"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6083-55D0-4C98-9A3C-8C0B94E637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AEDEC00E-A95B-4EEA-BB6A-9CBBDFDC3B5C}" type="datetimeFigureOut">
              <a:rPr lang="en-US" smtClean="0"/>
              <a:t>2/13/2023</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B6083-55D0-4C98-9A3C-8C0B94E63765}" type="slidenum">
              <a:rPr lang="en-US" smtClean="0"/>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DEC00E-A95B-4EEA-BB6A-9CBBDFDC3B5C}"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6083-55D0-4C98-9A3C-8C0B94E637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EDEC00E-A95B-4EEA-BB6A-9CBBDFDC3B5C}" type="datetimeFigureOut">
              <a:rPr lang="en-US" smtClean="0"/>
              <a:t>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B6083-55D0-4C98-9A3C-8C0B94E637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DEC00E-A95B-4EEA-BB6A-9CBBDFDC3B5C}" type="datetimeFigureOut">
              <a:rPr lang="en-US" smtClean="0"/>
              <a:t>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B6083-55D0-4C98-9A3C-8C0B94E637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EDEC00E-A95B-4EEA-BB6A-9CBBDFDC3B5C}" type="datetimeFigureOut">
              <a:rPr lang="en-US" smtClean="0"/>
              <a:t>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B6083-55D0-4C98-9A3C-8C0B94E637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DEC00E-A95B-4EEA-BB6A-9CBBDFDC3B5C}" type="datetimeFigureOut">
              <a:rPr lang="en-US" smtClean="0"/>
              <a:t>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B6083-55D0-4C98-9A3C-8C0B94E63765}" type="slidenum">
              <a:rPr lang="en-US" smtClean="0"/>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AEDEC00E-A95B-4EEA-BB6A-9CBBDFDC3B5C}" type="datetimeFigureOut">
              <a:rPr lang="en-US" smtClean="0"/>
              <a:t>2/13/2023</a:t>
            </a:fld>
            <a:endParaRPr lang="en-US"/>
          </a:p>
        </p:txBody>
      </p:sp>
      <p:sp>
        <p:nvSpPr>
          <p:cNvPr id="7" name="Slide Number Placeholder 6"/>
          <p:cNvSpPr>
            <a:spLocks noGrp="1"/>
          </p:cNvSpPr>
          <p:nvPr>
            <p:ph type="sldNum" sz="quarter" idx="12"/>
          </p:nvPr>
        </p:nvSpPr>
        <p:spPr/>
        <p:txBody>
          <a:bodyPr/>
          <a:lstStyle/>
          <a:p>
            <a:fld id="{2B5B6083-55D0-4C98-9A3C-8C0B94E63765}" type="slidenum">
              <a:rPr lang="en-US" smtClean="0"/>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AEDEC00E-A95B-4EEA-BB6A-9CBBDFDC3B5C}" type="datetimeFigureOut">
              <a:rPr lang="en-US" smtClean="0"/>
              <a:t>2/13/2023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B5B6083-55D0-4C98-9A3C-8C0B94E63765}" type="slidenum">
              <a:rPr lang="en-US" smtClean="0"/>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533400"/>
            <a:ext cx="8763000" cy="1692771"/>
          </a:xfrm>
          <a:prstGeom prst="rect">
            <a:avLst/>
          </a:prstGeom>
          <a:noFill/>
        </p:spPr>
        <p:txBody>
          <a:bodyPr wrap="square" rtlCol="0">
            <a:spAutoFit/>
          </a:bodyPr>
          <a:lstStyle/>
          <a:p>
            <a:pPr algn="just"/>
            <a:r>
              <a:rPr lang="en-US" sz="5400" dirty="0" smtClean="0">
                <a:solidFill>
                  <a:schemeClr val="accent2"/>
                </a:solidFill>
                <a:latin typeface="Arial Rounded MT Bold" pitchFamily="34" charset="0"/>
              </a:rPr>
              <a:t>Stores Sales Prediction</a:t>
            </a:r>
          </a:p>
          <a:p>
            <a:pPr algn="ctr"/>
            <a:endParaRPr lang="en-US" dirty="0" smtClean="0">
              <a:solidFill>
                <a:schemeClr val="accent2"/>
              </a:solidFill>
              <a:latin typeface="Arial Rounded MT Bold" pitchFamily="34" charset="0"/>
            </a:endParaRPr>
          </a:p>
          <a:p>
            <a:pPr algn="r"/>
            <a:r>
              <a:rPr lang="en-US" sz="3200" dirty="0" smtClean="0">
                <a:solidFill>
                  <a:schemeClr val="accent4"/>
                </a:solidFill>
                <a:latin typeface="Arial Rounded MT Bold" pitchFamily="34" charset="0"/>
              </a:rPr>
              <a:t>A Detailed Project Report</a:t>
            </a:r>
            <a:endParaRPr lang="en-US" sz="6000" dirty="0">
              <a:solidFill>
                <a:schemeClr val="accent4"/>
              </a:solidFill>
              <a:latin typeface="Arial Rounded MT Bold" pitchFamily="34" charset="0"/>
            </a:endParaRPr>
          </a:p>
        </p:txBody>
      </p:sp>
      <p:sp>
        <p:nvSpPr>
          <p:cNvPr id="5" name="TextBox 4"/>
          <p:cNvSpPr txBox="1"/>
          <p:nvPr/>
        </p:nvSpPr>
        <p:spPr>
          <a:xfrm>
            <a:off x="152400" y="3733800"/>
            <a:ext cx="8763000" cy="369332"/>
          </a:xfrm>
          <a:prstGeom prst="rect">
            <a:avLst/>
          </a:prstGeom>
          <a:noFill/>
        </p:spPr>
        <p:txBody>
          <a:bodyPr wrap="square" rtlCol="0">
            <a:spAutoFit/>
          </a:bodyPr>
          <a:lstStyle/>
          <a:p>
            <a:pPr algn="ctr"/>
            <a:r>
              <a:rPr lang="en-US" b="1" dirty="0" smtClean="0">
                <a:solidFill>
                  <a:schemeClr val="accent2"/>
                </a:solidFill>
              </a:rPr>
              <a:t>Presented By -:  ARPIT KUMAR MAURYA</a:t>
            </a:r>
            <a:endParaRPr lang="en-US" b="1" dirty="0">
              <a:solidFill>
                <a:schemeClr val="accent2"/>
              </a:solidFill>
            </a:endParaRPr>
          </a:p>
        </p:txBody>
      </p:sp>
      <p:sp>
        <p:nvSpPr>
          <p:cNvPr id="6" name="TextBox 5"/>
          <p:cNvSpPr txBox="1"/>
          <p:nvPr/>
        </p:nvSpPr>
        <p:spPr>
          <a:xfrm>
            <a:off x="152400" y="6324600"/>
            <a:ext cx="8991600" cy="523220"/>
          </a:xfrm>
          <a:prstGeom prst="rect">
            <a:avLst/>
          </a:prstGeom>
          <a:noFill/>
        </p:spPr>
        <p:txBody>
          <a:bodyPr wrap="square" rtlCol="0">
            <a:spAutoFit/>
          </a:bodyPr>
          <a:lstStyle/>
          <a:p>
            <a:pPr algn="r"/>
            <a:r>
              <a:rPr lang="en-US" sz="2800" b="1" dirty="0" smtClean="0">
                <a:solidFill>
                  <a:srgbClr val="0070C0"/>
                </a:solidFill>
              </a:rPr>
              <a:t>iNeuron.ai</a:t>
            </a:r>
            <a:endParaRPr lang="en-US" b="1" dirty="0">
              <a:solidFill>
                <a:srgbClr val="0070C0"/>
              </a:solidFill>
            </a:endParaRPr>
          </a:p>
        </p:txBody>
      </p:sp>
    </p:spTree>
    <p:extLst>
      <p:ext uri="{BB962C8B-B14F-4D97-AF65-F5344CB8AC3E}">
        <p14:creationId xmlns:p14="http://schemas.microsoft.com/office/powerpoint/2010/main" val="1535856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473" y="253938"/>
            <a:ext cx="8839200" cy="5262979"/>
          </a:xfrm>
          <a:prstGeom prst="rect">
            <a:avLst/>
          </a:prstGeom>
          <a:noFill/>
        </p:spPr>
        <p:txBody>
          <a:bodyPr wrap="square" rtlCol="0">
            <a:spAutoFit/>
          </a:bodyPr>
          <a:lstStyle/>
          <a:p>
            <a:r>
              <a:rPr lang="en-US" sz="2400" b="1" dirty="0">
                <a:solidFill>
                  <a:schemeClr val="accent2"/>
                </a:solidFill>
              </a:rPr>
              <a:t>Deployment </a:t>
            </a:r>
            <a:r>
              <a:rPr lang="en-US" sz="2400" b="1" dirty="0" smtClean="0">
                <a:solidFill>
                  <a:schemeClr val="accent2"/>
                </a:solidFill>
              </a:rPr>
              <a:t>–</a:t>
            </a:r>
          </a:p>
          <a:p>
            <a:r>
              <a:rPr lang="en-US" sz="2400" b="1" dirty="0">
                <a:solidFill>
                  <a:schemeClr val="accent2"/>
                </a:solidFill>
              </a:rPr>
              <a:t>		 </a:t>
            </a:r>
            <a:r>
              <a:rPr lang="en-US" b="1" dirty="0"/>
              <a:t>Creation of the model is generally not the end of the project. Even if the purpose of the model is to increase knowledge of the data, the knowledge gained will need to be organized and presented in a way that is useful to the customer. </a:t>
            </a:r>
          </a:p>
          <a:p>
            <a:r>
              <a:rPr lang="en-US" b="1" dirty="0"/>
              <a:t>Depending on the requirements, the deployment phase can be as simple as generating a report or as complex as implementing a repeatable data scoring (e.g. </a:t>
            </a:r>
            <a:r>
              <a:rPr lang="en-US" b="1" dirty="0"/>
              <a:t>segment allocation) or data mining process. </a:t>
            </a:r>
            <a:endParaRPr lang="en-US" b="1" dirty="0" smtClean="0"/>
          </a:p>
          <a:p>
            <a:endParaRPr lang="en-US" b="1" dirty="0" smtClean="0"/>
          </a:p>
          <a:p>
            <a:r>
              <a:rPr lang="en-US" sz="2400" b="1" dirty="0">
                <a:solidFill>
                  <a:schemeClr val="accent2"/>
                </a:solidFill>
              </a:rPr>
              <a:t>User </a:t>
            </a:r>
            <a:r>
              <a:rPr lang="en-US" sz="2400" b="1" dirty="0" smtClean="0">
                <a:solidFill>
                  <a:schemeClr val="accent2"/>
                </a:solidFill>
              </a:rPr>
              <a:t>Interface-</a:t>
            </a:r>
          </a:p>
          <a:p>
            <a:r>
              <a:rPr lang="en-US" sz="2400" b="1" dirty="0">
                <a:solidFill>
                  <a:schemeClr val="accent2"/>
                </a:solidFill>
              </a:rPr>
              <a:t>	</a:t>
            </a:r>
            <a:r>
              <a:rPr lang="en-US" sz="2400" b="1" dirty="0" smtClean="0">
                <a:solidFill>
                  <a:schemeClr val="accent2"/>
                </a:solidFill>
              </a:rPr>
              <a:t>	</a:t>
            </a:r>
            <a:r>
              <a:rPr lang="en-US" b="1" dirty="0"/>
              <a:t>After model </a:t>
            </a:r>
            <a:r>
              <a:rPr lang="en-US" b="1" dirty="0" smtClean="0"/>
              <a:t>deployment , we want to make a user interface by which any user can interact with our model. So we make a web app using streamlit. By which we can give input and get a predicted output.</a:t>
            </a:r>
            <a:endParaRPr lang="en-US" b="1" dirty="0"/>
          </a:p>
          <a:p>
            <a:r>
              <a:rPr lang="en-US" sz="2400" b="1" dirty="0">
                <a:solidFill>
                  <a:schemeClr val="accent2"/>
                </a:solidFill>
              </a:rPr>
              <a:t>	</a:t>
            </a:r>
            <a:r>
              <a:rPr lang="en-US" sz="2400" b="1" dirty="0" smtClean="0">
                <a:solidFill>
                  <a:schemeClr val="accent2"/>
                </a:solidFill>
              </a:rPr>
              <a:t>	</a:t>
            </a:r>
            <a:endParaRPr lang="en-US" sz="2400" b="1" dirty="0">
              <a:solidFill>
                <a:schemeClr val="accent2"/>
              </a:solidFill>
            </a:endParaRPr>
          </a:p>
          <a:p>
            <a:r>
              <a:rPr lang="en-US" b="1" dirty="0" smtClean="0"/>
              <a:t> </a:t>
            </a:r>
            <a:endParaRPr lang="en-US" b="1" dirty="0"/>
          </a:p>
          <a:p>
            <a:endParaRPr lang="en-US" dirty="0"/>
          </a:p>
          <a:p>
            <a:endParaRPr lang="en-US" dirty="0"/>
          </a:p>
        </p:txBody>
      </p:sp>
    </p:spTree>
    <p:extLst>
      <p:ext uri="{BB962C8B-B14F-4D97-AF65-F5344CB8AC3E}">
        <p14:creationId xmlns:p14="http://schemas.microsoft.com/office/powerpoint/2010/main" val="303601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8426" y="2967335"/>
            <a:ext cx="3647152" cy="923330"/>
          </a:xfrm>
          <a:prstGeom prst="rect">
            <a:avLst/>
          </a:prstGeom>
          <a:solidFill>
            <a:schemeClr val="bg2">
              <a:lumMod val="75000"/>
            </a:schemeClr>
          </a:solid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9304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707886"/>
          </a:xfrm>
          <a:prstGeom prst="rect">
            <a:avLst/>
          </a:prstGeom>
          <a:noFill/>
        </p:spPr>
        <p:txBody>
          <a:bodyPr wrap="square" rtlCol="0">
            <a:spAutoFit/>
          </a:bodyPr>
          <a:lstStyle/>
          <a:p>
            <a:pPr algn="ctr"/>
            <a:r>
              <a:rPr lang="en-US" sz="4000" b="1" dirty="0" smtClean="0">
                <a:solidFill>
                  <a:srgbClr val="7030A0"/>
                </a:solidFill>
                <a:latin typeface="Arial Rounded MT Bold" pitchFamily="34" charset="0"/>
              </a:rPr>
              <a:t>PROJECT DETAILS</a:t>
            </a:r>
            <a:endParaRPr lang="en-US" b="1" dirty="0">
              <a:solidFill>
                <a:srgbClr val="7030A0"/>
              </a:solidFill>
              <a:latin typeface="Arial Rounded MT Bold"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32004120"/>
              </p:ext>
            </p:extLst>
          </p:nvPr>
        </p:nvGraphicFramePr>
        <p:xfrm>
          <a:off x="1066800" y="1397000"/>
          <a:ext cx="7086600" cy="4514394"/>
        </p:xfrm>
        <a:graphic>
          <a:graphicData uri="http://schemas.openxmlformats.org/drawingml/2006/table">
            <a:tbl>
              <a:tblPr firstRow="1" bandRow="1">
                <a:tableStyleId>{5C22544A-7EE6-4342-B048-85BDC9FD1C3A}</a:tableStyleId>
              </a:tblPr>
              <a:tblGrid>
                <a:gridCol w="3429000"/>
                <a:gridCol w="3657600"/>
              </a:tblGrid>
              <a:tr h="882193">
                <a:tc>
                  <a:txBody>
                    <a:bodyPr/>
                    <a:lstStyle/>
                    <a:p>
                      <a:endParaRPr lang="en-US" dirty="0"/>
                    </a:p>
                  </a:txBody>
                  <a:tcPr/>
                </a:tc>
                <a:tc>
                  <a:txBody>
                    <a:bodyPr/>
                    <a:lstStyle/>
                    <a:p>
                      <a:endParaRPr lang="en-US"/>
                    </a:p>
                  </a:txBody>
                  <a:tcPr/>
                </a:tc>
              </a:tr>
              <a:tr h="882193">
                <a:tc>
                  <a:txBody>
                    <a:bodyPr/>
                    <a:lstStyle/>
                    <a:p>
                      <a:r>
                        <a:rPr lang="en-US" sz="2400" b="1" dirty="0" smtClean="0">
                          <a:latin typeface="Arial" pitchFamily="34" charset="0"/>
                          <a:cs typeface="Arial" pitchFamily="34" charset="0"/>
                        </a:rPr>
                        <a:t>Project Title</a:t>
                      </a:r>
                      <a:endParaRPr lang="en-US" sz="2400" b="1"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Stores Sales Prediction </a:t>
                      </a:r>
                      <a:endParaRPr lang="en-US" sz="2400" dirty="0">
                        <a:latin typeface="Arial" pitchFamily="34" charset="0"/>
                        <a:cs typeface="Arial" pitchFamily="34" charset="0"/>
                      </a:endParaRPr>
                    </a:p>
                  </a:txBody>
                  <a:tcPr/>
                </a:tc>
              </a:tr>
              <a:tr h="985622">
                <a:tc>
                  <a:txBody>
                    <a:bodyPr/>
                    <a:lstStyle/>
                    <a:p>
                      <a:r>
                        <a:rPr lang="en-US" sz="2400" b="1" dirty="0" smtClean="0">
                          <a:latin typeface="Arial" pitchFamily="34" charset="0"/>
                          <a:cs typeface="Arial" pitchFamily="34" charset="0"/>
                        </a:rPr>
                        <a:t>Technologies</a:t>
                      </a:r>
                      <a:endParaRPr lang="en-US" sz="2400" b="1"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Machine Learning Technology</a:t>
                      </a:r>
                      <a:endParaRPr lang="en-US" sz="2400" dirty="0">
                        <a:latin typeface="Arial" pitchFamily="34" charset="0"/>
                        <a:cs typeface="Arial" pitchFamily="34" charset="0"/>
                      </a:endParaRPr>
                    </a:p>
                  </a:txBody>
                  <a:tcPr/>
                </a:tc>
              </a:tr>
              <a:tr h="882193">
                <a:tc>
                  <a:txBody>
                    <a:bodyPr/>
                    <a:lstStyle/>
                    <a:p>
                      <a:r>
                        <a:rPr lang="en-US" sz="2400" b="1" dirty="0" smtClean="0">
                          <a:latin typeface="Arial" pitchFamily="34" charset="0"/>
                          <a:cs typeface="Arial" pitchFamily="34" charset="0"/>
                        </a:rPr>
                        <a:t>Domain</a:t>
                      </a:r>
                      <a:endParaRPr lang="en-US" sz="2400" b="1"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Sales and Marketing</a:t>
                      </a:r>
                      <a:endParaRPr lang="en-US" sz="2400" dirty="0">
                        <a:latin typeface="Arial" pitchFamily="34" charset="0"/>
                        <a:cs typeface="Arial" pitchFamily="34" charset="0"/>
                      </a:endParaRPr>
                    </a:p>
                  </a:txBody>
                  <a:tcPr/>
                </a:tc>
              </a:tr>
              <a:tr h="882193">
                <a:tc>
                  <a:txBody>
                    <a:bodyPr/>
                    <a:lstStyle/>
                    <a:p>
                      <a:r>
                        <a:rPr lang="en-US" sz="2400" b="1" dirty="0" smtClean="0">
                          <a:latin typeface="Arial" pitchFamily="34" charset="0"/>
                          <a:cs typeface="Arial" pitchFamily="34" charset="0"/>
                        </a:rPr>
                        <a:t>Language</a:t>
                      </a:r>
                      <a:endParaRPr lang="en-US" sz="2400" b="1" dirty="0">
                        <a:latin typeface="Arial" pitchFamily="34" charset="0"/>
                        <a:cs typeface="Arial" pitchFamily="34" charset="0"/>
                      </a:endParaRPr>
                    </a:p>
                  </a:txBody>
                  <a:tcPr/>
                </a:tc>
                <a:tc>
                  <a:txBody>
                    <a:bodyPr/>
                    <a:lstStyle/>
                    <a:p>
                      <a:r>
                        <a:rPr lang="en-US" sz="2400" dirty="0" smtClean="0">
                          <a:latin typeface="Arial" pitchFamily="34" charset="0"/>
                          <a:cs typeface="Arial" pitchFamily="34" charset="0"/>
                        </a:rPr>
                        <a:t>Python</a:t>
                      </a:r>
                      <a:endParaRPr lang="en-US" sz="24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797272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610600" cy="707886"/>
          </a:xfrm>
          <a:prstGeom prst="rect">
            <a:avLst/>
          </a:prstGeom>
          <a:noFill/>
        </p:spPr>
        <p:txBody>
          <a:bodyPr wrap="square" rtlCol="0">
            <a:spAutoFit/>
          </a:bodyPr>
          <a:lstStyle/>
          <a:p>
            <a:pPr algn="ctr"/>
            <a:r>
              <a:rPr lang="en-US" sz="4000" b="1" dirty="0" smtClean="0">
                <a:solidFill>
                  <a:srgbClr val="7030A0"/>
                </a:solidFill>
                <a:latin typeface="Arial Rounded MT Bold" pitchFamily="34" charset="0"/>
              </a:rPr>
              <a:t>Tools used in Project</a:t>
            </a:r>
            <a:endParaRPr lang="en-US" sz="4000" b="1" dirty="0">
              <a:solidFill>
                <a:srgbClr val="7030A0"/>
              </a:solidFill>
              <a:latin typeface="Arial Rounded MT Bold"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1931670"/>
            <a:ext cx="1905000" cy="102552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2492" y="1560368"/>
            <a:ext cx="3817856" cy="1543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9168" y="3505200"/>
            <a:ext cx="3673324" cy="1928495"/>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7122" y="3103418"/>
            <a:ext cx="3530470" cy="2066358"/>
          </a:xfrm>
          <a:prstGeom prst="rect">
            <a:avLst/>
          </a:prstGeom>
        </p:spPr>
      </p:pic>
    </p:spTree>
    <p:extLst>
      <p:ext uri="{BB962C8B-B14F-4D97-AF65-F5344CB8AC3E}">
        <p14:creationId xmlns:p14="http://schemas.microsoft.com/office/powerpoint/2010/main" val="1491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327" y="304800"/>
            <a:ext cx="8839200" cy="707886"/>
          </a:xfrm>
          <a:prstGeom prst="rect">
            <a:avLst/>
          </a:prstGeom>
          <a:noFill/>
        </p:spPr>
        <p:txBody>
          <a:bodyPr wrap="square" rtlCol="0">
            <a:spAutoFit/>
          </a:bodyPr>
          <a:lstStyle/>
          <a:p>
            <a:pPr algn="ctr"/>
            <a:r>
              <a:rPr lang="en-US" sz="4000" b="1" dirty="0" smtClean="0">
                <a:solidFill>
                  <a:srgbClr val="7030A0"/>
                </a:solidFill>
                <a:latin typeface="Arial Rounded MT Bold" pitchFamily="34" charset="0"/>
              </a:rPr>
              <a:t>Problem Statement</a:t>
            </a:r>
            <a:endParaRPr lang="en-US" b="1" dirty="0">
              <a:solidFill>
                <a:srgbClr val="7030A0"/>
              </a:solidFill>
              <a:latin typeface="Arial Rounded MT Bold" pitchFamily="34" charset="0"/>
            </a:endParaRPr>
          </a:p>
        </p:txBody>
      </p:sp>
      <p:sp>
        <p:nvSpPr>
          <p:cNvPr id="3" name="TextBox 2"/>
          <p:cNvSpPr txBox="1"/>
          <p:nvPr/>
        </p:nvSpPr>
        <p:spPr>
          <a:xfrm>
            <a:off x="159327" y="1752600"/>
            <a:ext cx="8839200" cy="2677656"/>
          </a:xfrm>
          <a:prstGeom prst="rect">
            <a:avLst/>
          </a:prstGeom>
          <a:noFill/>
        </p:spPr>
        <p:txBody>
          <a:bodyPr wrap="square" rtlCol="0">
            <a:spAutoFit/>
          </a:bodyPr>
          <a:lstStyle/>
          <a:p>
            <a:r>
              <a:rPr lang="en-US" sz="2400" b="1" dirty="0" smtClean="0">
                <a:latin typeface="Arial" pitchFamily="34" charset="0"/>
                <a:cs typeface="Arial" pitchFamily="34" charset="0"/>
              </a:rPr>
              <a:t>Nowadays, shopping malls and Big Marts keep track of individual item sales data in order to forecast future client demand and adjust inventory management. In a data warehouse, these data stores hold a significant amount of consumer information and particular item details. By mining the data store from the data warehouse, more anomalies and common patterns can be discovered. </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161854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839200" cy="707886"/>
          </a:xfrm>
          <a:prstGeom prst="rect">
            <a:avLst/>
          </a:prstGeom>
          <a:noFill/>
        </p:spPr>
        <p:txBody>
          <a:bodyPr wrap="square" rtlCol="0">
            <a:spAutoFit/>
          </a:bodyPr>
          <a:lstStyle/>
          <a:p>
            <a:pPr algn="ctr"/>
            <a:r>
              <a:rPr lang="en-US" sz="4000" b="1" dirty="0" smtClean="0">
                <a:solidFill>
                  <a:srgbClr val="7030A0"/>
                </a:solidFill>
                <a:latin typeface="Arial Rounded MT Bold" pitchFamily="34" charset="0"/>
              </a:rPr>
              <a:t>Objective</a:t>
            </a:r>
            <a:endParaRPr lang="en-US" b="1" dirty="0">
              <a:solidFill>
                <a:srgbClr val="7030A0"/>
              </a:solidFill>
              <a:latin typeface="Arial Rounded MT Bold" pitchFamily="34" charset="0"/>
            </a:endParaRPr>
          </a:p>
        </p:txBody>
      </p:sp>
      <p:sp>
        <p:nvSpPr>
          <p:cNvPr id="3" name="TextBox 2"/>
          <p:cNvSpPr txBox="1"/>
          <p:nvPr/>
        </p:nvSpPr>
        <p:spPr>
          <a:xfrm>
            <a:off x="152400" y="1323301"/>
            <a:ext cx="8839200" cy="3785652"/>
          </a:xfrm>
          <a:prstGeom prst="rect">
            <a:avLst/>
          </a:prstGeom>
          <a:noFill/>
        </p:spPr>
        <p:txBody>
          <a:bodyPr wrap="square" rtlCol="0">
            <a:spAutoFit/>
          </a:bodyPr>
          <a:lstStyle/>
          <a:p>
            <a:r>
              <a:rPr lang="en-US" sz="2400" b="1" dirty="0" smtClean="0">
                <a:latin typeface="Arial" pitchFamily="34" charset="0"/>
                <a:cs typeface="Arial" pitchFamily="34" charset="0"/>
              </a:rPr>
              <a:t>The main aim of the project is to predict future sales of stores based on some parameter like item weight, item size, outlet location, outlet size.</a:t>
            </a:r>
          </a:p>
          <a:p>
            <a:endParaRPr lang="en-US" sz="2400" b="1" dirty="0">
              <a:latin typeface="Arial" pitchFamily="34" charset="0"/>
              <a:cs typeface="Arial" pitchFamily="34" charset="0"/>
            </a:endParaRPr>
          </a:p>
          <a:p>
            <a:pPr marL="342900" indent="-342900">
              <a:buAutoNum type="arabicPeriod"/>
            </a:pPr>
            <a:r>
              <a:rPr lang="en-US" sz="2400" b="1" dirty="0" smtClean="0">
                <a:latin typeface="Arial" pitchFamily="34" charset="0"/>
                <a:cs typeface="Arial" pitchFamily="34" charset="0"/>
              </a:rPr>
              <a:t>Build a machine learning model which predict future sales with less error.</a:t>
            </a:r>
          </a:p>
          <a:p>
            <a:pPr marL="342900" indent="-342900">
              <a:buAutoNum type="arabicPeriod"/>
            </a:pPr>
            <a:r>
              <a:rPr lang="en-US" sz="2400" b="1" dirty="0" smtClean="0">
                <a:latin typeface="Arial" pitchFamily="34" charset="0"/>
                <a:cs typeface="Arial" pitchFamily="34" charset="0"/>
              </a:rPr>
              <a:t>Build a web app for user interaction where user can fill parameter and find a predicted output.</a:t>
            </a:r>
          </a:p>
          <a:p>
            <a:pPr marL="342900" indent="-342900">
              <a:buAutoNum type="arabicPeriod"/>
            </a:pPr>
            <a:r>
              <a:rPr lang="en-US" sz="2400" b="1" dirty="0" smtClean="0">
                <a:latin typeface="Arial" pitchFamily="34" charset="0"/>
                <a:cs typeface="Arial" pitchFamily="34" charset="0"/>
              </a:rPr>
              <a:t>Model can perform in situation like when more data acquire. </a:t>
            </a:r>
            <a:endParaRPr lang="en-US" sz="2400" b="1" dirty="0">
              <a:latin typeface="Arial" pitchFamily="34" charset="0"/>
              <a:cs typeface="Arial" pitchFamily="34" charset="0"/>
            </a:endParaRPr>
          </a:p>
        </p:txBody>
      </p:sp>
    </p:spTree>
    <p:extLst>
      <p:ext uri="{BB962C8B-B14F-4D97-AF65-F5344CB8AC3E}">
        <p14:creationId xmlns:p14="http://schemas.microsoft.com/office/powerpoint/2010/main" val="336787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707886"/>
          </a:xfrm>
          <a:prstGeom prst="rect">
            <a:avLst/>
          </a:prstGeom>
          <a:noFill/>
        </p:spPr>
        <p:txBody>
          <a:bodyPr wrap="square" rtlCol="0">
            <a:spAutoFit/>
          </a:bodyPr>
          <a:lstStyle/>
          <a:p>
            <a:pPr algn="ctr"/>
            <a:r>
              <a:rPr lang="en-US" sz="4000" b="1" dirty="0" smtClean="0">
                <a:solidFill>
                  <a:srgbClr val="7030A0"/>
                </a:solidFill>
                <a:latin typeface="Arial Rounded MT Bold" pitchFamily="34" charset="0"/>
              </a:rPr>
              <a:t>Architecture</a:t>
            </a:r>
          </a:p>
        </p:txBody>
      </p:sp>
      <p:sp>
        <p:nvSpPr>
          <p:cNvPr id="3" name="Rectangle 2"/>
          <p:cNvSpPr/>
          <p:nvPr/>
        </p:nvSpPr>
        <p:spPr>
          <a:xfrm>
            <a:off x="381000" y="1447800"/>
            <a:ext cx="1828800" cy="6858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Data collection</a:t>
            </a:r>
            <a:endParaRPr lang="en-US" dirty="0">
              <a:solidFill>
                <a:schemeClr val="bg1"/>
              </a:solidFill>
            </a:endParaRPr>
          </a:p>
        </p:txBody>
      </p:sp>
      <p:sp>
        <p:nvSpPr>
          <p:cNvPr id="5" name="Rectangle 4"/>
          <p:cNvSpPr/>
          <p:nvPr/>
        </p:nvSpPr>
        <p:spPr>
          <a:xfrm>
            <a:off x="6096000" y="1544782"/>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6" name="Rectangle 5"/>
          <p:cNvSpPr/>
          <p:nvPr/>
        </p:nvSpPr>
        <p:spPr>
          <a:xfrm>
            <a:off x="3280064" y="1524000"/>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EDA</a:t>
            </a:r>
            <a:endParaRPr lang="en-US" dirty="0"/>
          </a:p>
        </p:txBody>
      </p:sp>
      <p:sp>
        <p:nvSpPr>
          <p:cNvPr id="9" name="Rectangle 8"/>
          <p:cNvSpPr/>
          <p:nvPr/>
        </p:nvSpPr>
        <p:spPr>
          <a:xfrm>
            <a:off x="6096000" y="3034145"/>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Modeling</a:t>
            </a:r>
            <a:endParaRPr lang="en-US" dirty="0"/>
          </a:p>
        </p:txBody>
      </p:sp>
      <p:sp>
        <p:nvSpPr>
          <p:cNvPr id="10" name="Rectangle 9"/>
          <p:cNvSpPr/>
          <p:nvPr/>
        </p:nvSpPr>
        <p:spPr>
          <a:xfrm>
            <a:off x="3276600" y="3034145"/>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Prediction</a:t>
            </a:r>
            <a:endParaRPr lang="en-US" dirty="0"/>
          </a:p>
        </p:txBody>
      </p:sp>
      <p:sp>
        <p:nvSpPr>
          <p:cNvPr id="11" name="Rectangle 10"/>
          <p:cNvSpPr/>
          <p:nvPr/>
        </p:nvSpPr>
        <p:spPr>
          <a:xfrm>
            <a:off x="381000" y="3034145"/>
            <a:ext cx="182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Evolution</a:t>
            </a:r>
            <a:endParaRPr lang="en-US" dirty="0"/>
          </a:p>
        </p:txBody>
      </p:sp>
      <p:cxnSp>
        <p:nvCxnSpPr>
          <p:cNvPr id="13" name="Straight Arrow Connector 12"/>
          <p:cNvCxnSpPr>
            <a:stCxn id="3" idx="3"/>
          </p:cNvCxnSpPr>
          <p:nvPr/>
        </p:nvCxnSpPr>
        <p:spPr>
          <a:xfrm>
            <a:off x="2209800" y="1790700"/>
            <a:ext cx="1066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3"/>
          </p:cNvCxnSpPr>
          <p:nvPr/>
        </p:nvCxnSpPr>
        <p:spPr>
          <a:xfrm>
            <a:off x="5108864" y="1828800"/>
            <a:ext cx="98713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2"/>
            <a:endCxn id="9" idx="0"/>
          </p:cNvCxnSpPr>
          <p:nvPr/>
        </p:nvCxnSpPr>
        <p:spPr>
          <a:xfrm>
            <a:off x="7010400" y="2230582"/>
            <a:ext cx="0" cy="8035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9" idx="1"/>
            <a:endCxn id="10" idx="3"/>
          </p:cNvCxnSpPr>
          <p:nvPr/>
        </p:nvCxnSpPr>
        <p:spPr>
          <a:xfrm flipH="1">
            <a:off x="5105400" y="3338945"/>
            <a:ext cx="990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0" idx="1"/>
            <a:endCxn id="11" idx="3"/>
          </p:cNvCxnSpPr>
          <p:nvPr/>
        </p:nvCxnSpPr>
        <p:spPr>
          <a:xfrm flipH="1">
            <a:off x="2209800" y="3338945"/>
            <a:ext cx="1066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381000" y="4343400"/>
            <a:ext cx="2209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Hyperparameter  </a:t>
            </a:r>
            <a:r>
              <a:rPr lang="en-US" dirty="0" smtClean="0"/>
              <a:t>Tuning</a:t>
            </a:r>
            <a:endParaRPr lang="en-US" dirty="0"/>
          </a:p>
        </p:txBody>
      </p:sp>
      <p:cxnSp>
        <p:nvCxnSpPr>
          <p:cNvPr id="29" name="Straight Arrow Connector 28"/>
          <p:cNvCxnSpPr>
            <a:stCxn id="11" idx="2"/>
          </p:cNvCxnSpPr>
          <p:nvPr/>
        </p:nvCxnSpPr>
        <p:spPr>
          <a:xfrm>
            <a:off x="1295400" y="3643745"/>
            <a:ext cx="0" cy="6996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3276600" y="4398818"/>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Best Model</a:t>
            </a:r>
            <a:endParaRPr lang="en-US" dirty="0"/>
          </a:p>
        </p:txBody>
      </p:sp>
      <p:cxnSp>
        <p:nvCxnSpPr>
          <p:cNvPr id="32" name="Straight Arrow Connector 31"/>
          <p:cNvCxnSpPr>
            <a:stCxn id="27" idx="3"/>
            <a:endCxn id="30" idx="1"/>
          </p:cNvCxnSpPr>
          <p:nvPr/>
        </p:nvCxnSpPr>
        <p:spPr>
          <a:xfrm>
            <a:off x="2590800" y="4762500"/>
            <a:ext cx="685800" cy="173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6096000" y="4322618"/>
            <a:ext cx="1828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Deployment</a:t>
            </a:r>
            <a:endParaRPr lang="en-US" dirty="0"/>
          </a:p>
        </p:txBody>
      </p:sp>
      <p:cxnSp>
        <p:nvCxnSpPr>
          <p:cNvPr id="37" name="Straight Arrow Connector 36"/>
          <p:cNvCxnSpPr>
            <a:stCxn id="30" idx="3"/>
          </p:cNvCxnSpPr>
          <p:nvPr/>
        </p:nvCxnSpPr>
        <p:spPr>
          <a:xfrm>
            <a:off x="5105400" y="4779818"/>
            <a:ext cx="990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Rounded Rectangle 37"/>
          <p:cNvSpPr/>
          <p:nvPr/>
        </p:nvSpPr>
        <p:spPr>
          <a:xfrm>
            <a:off x="3276600" y="5867400"/>
            <a:ext cx="2133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Make UI</a:t>
            </a:r>
            <a:endParaRPr lang="en-US" dirty="0"/>
          </a:p>
        </p:txBody>
      </p:sp>
      <p:cxnSp>
        <p:nvCxnSpPr>
          <p:cNvPr id="40" name="Elbow Connector 39"/>
          <p:cNvCxnSpPr>
            <a:stCxn id="33" idx="2"/>
            <a:endCxn id="38" idx="3"/>
          </p:cNvCxnSpPr>
          <p:nvPr/>
        </p:nvCxnSpPr>
        <p:spPr>
          <a:xfrm rot="5400000">
            <a:off x="5647459" y="4923559"/>
            <a:ext cx="1125682" cy="1600200"/>
          </a:xfrm>
          <a:prstGeom prst="bentConnector2">
            <a:avLst/>
          </a:prstGeom>
          <a:ln>
            <a:solidFill>
              <a:schemeClr val="tx1"/>
            </a:solidFill>
            <a:tailEnd type="arrow"/>
          </a:ln>
        </p:spPr>
        <p:style>
          <a:lnRef idx="1">
            <a:schemeClr val="dk1"/>
          </a:lnRef>
          <a:fillRef idx="0">
            <a:schemeClr val="dk1"/>
          </a:fillRef>
          <a:effectRef idx="0">
            <a:schemeClr val="dk1"/>
          </a:effectRef>
          <a:fontRef idx="minor">
            <a:schemeClr val="tx1"/>
          </a:fontRef>
        </p:style>
      </p:cxnSp>
      <p:cxnSp>
        <p:nvCxnSpPr>
          <p:cNvPr id="42" name="Elbow Connector 41"/>
          <p:cNvCxnSpPr>
            <a:stCxn id="11" idx="0"/>
          </p:cNvCxnSpPr>
          <p:nvPr/>
        </p:nvCxnSpPr>
        <p:spPr>
          <a:xfrm rot="5400000" flipH="1" flipV="1">
            <a:off x="3952009" y="-24246"/>
            <a:ext cx="401782" cy="57150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8227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381000"/>
            <a:ext cx="8915400" cy="707886"/>
          </a:xfrm>
          <a:prstGeom prst="rect">
            <a:avLst/>
          </a:prstGeom>
          <a:noFill/>
        </p:spPr>
        <p:txBody>
          <a:bodyPr wrap="square" rtlCol="0">
            <a:spAutoFit/>
          </a:bodyPr>
          <a:lstStyle/>
          <a:p>
            <a:pPr algn="ctr"/>
            <a:r>
              <a:rPr lang="en-US" sz="4000" b="1" dirty="0" smtClean="0">
                <a:solidFill>
                  <a:srgbClr val="7030A0"/>
                </a:solidFill>
                <a:latin typeface="Arial Rounded MT Bold" pitchFamily="34" charset="0"/>
              </a:rPr>
              <a:t>Process</a:t>
            </a:r>
            <a:endParaRPr lang="en-US" sz="4000" b="1" dirty="0">
              <a:solidFill>
                <a:srgbClr val="7030A0"/>
              </a:solidFill>
              <a:latin typeface="Arial Rounded MT Bold" pitchFamily="34" charset="0"/>
            </a:endParaRPr>
          </a:p>
        </p:txBody>
      </p:sp>
      <p:sp>
        <p:nvSpPr>
          <p:cNvPr id="3" name="TextBox 2"/>
          <p:cNvSpPr txBox="1"/>
          <p:nvPr/>
        </p:nvSpPr>
        <p:spPr>
          <a:xfrm>
            <a:off x="-17318" y="1371600"/>
            <a:ext cx="9067800" cy="3262432"/>
          </a:xfrm>
          <a:prstGeom prst="rect">
            <a:avLst/>
          </a:prstGeom>
          <a:noFill/>
        </p:spPr>
        <p:txBody>
          <a:bodyPr wrap="square" rtlCol="0">
            <a:spAutoFit/>
          </a:bodyPr>
          <a:lstStyle/>
          <a:p>
            <a:r>
              <a:rPr lang="en-US" sz="2400" b="1" dirty="0" smtClean="0">
                <a:solidFill>
                  <a:schemeClr val="accent2"/>
                </a:solidFill>
              </a:rPr>
              <a:t>Business Understanding –</a:t>
            </a:r>
          </a:p>
          <a:p>
            <a:r>
              <a:rPr lang="en-US" sz="2000" b="1" dirty="0"/>
              <a:t>	</a:t>
            </a:r>
            <a:r>
              <a:rPr lang="en-US" sz="2000" b="1" dirty="0" smtClean="0"/>
              <a:t>	Firstly, when anyone build a machine learning model than You have to understand clearly what is our business problem and what our approach to solve that problem .</a:t>
            </a:r>
          </a:p>
          <a:p>
            <a:endParaRPr lang="en-US" sz="2000" b="1" dirty="0" smtClean="0"/>
          </a:p>
          <a:p>
            <a:r>
              <a:rPr lang="en-US" sz="2400" b="1" dirty="0" smtClean="0">
                <a:solidFill>
                  <a:schemeClr val="accent2"/>
                </a:solidFill>
              </a:rPr>
              <a:t>Data Understanding –</a:t>
            </a:r>
          </a:p>
          <a:p>
            <a:r>
              <a:rPr lang="en-US" sz="2400" b="1" dirty="0">
                <a:solidFill>
                  <a:schemeClr val="accent2"/>
                </a:solidFill>
              </a:rPr>
              <a:t>	</a:t>
            </a:r>
            <a:r>
              <a:rPr lang="en-US" sz="2400" b="1" dirty="0" smtClean="0">
                <a:solidFill>
                  <a:schemeClr val="accent2"/>
                </a:solidFill>
              </a:rPr>
              <a:t>	</a:t>
            </a:r>
            <a:r>
              <a:rPr lang="en-US" b="1" dirty="0" smtClean="0"/>
              <a:t>In this step, we examine what  datasets we have. In dataset which type of data store as like text ,integer, float etc. Then we have to understand which features in dataset have more important to solve our problem and which is not much important.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786432"/>
            <a:ext cx="8915400" cy="1840773"/>
          </a:xfrm>
          <a:prstGeom prst="rect">
            <a:avLst/>
          </a:prstGeom>
        </p:spPr>
      </p:pic>
    </p:spTree>
    <p:extLst>
      <p:ext uri="{BB962C8B-B14F-4D97-AF65-F5344CB8AC3E}">
        <p14:creationId xmlns:p14="http://schemas.microsoft.com/office/powerpoint/2010/main" val="131228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991600" cy="4893647"/>
          </a:xfrm>
          <a:prstGeom prst="rect">
            <a:avLst/>
          </a:prstGeom>
          <a:noFill/>
        </p:spPr>
        <p:txBody>
          <a:bodyPr wrap="square" rtlCol="0">
            <a:spAutoFit/>
          </a:bodyPr>
          <a:lstStyle/>
          <a:p>
            <a:r>
              <a:rPr lang="en-US" sz="2400" b="1" dirty="0" smtClean="0">
                <a:solidFill>
                  <a:schemeClr val="accent2"/>
                </a:solidFill>
              </a:rPr>
              <a:t>Exploratory Data Analysis –</a:t>
            </a:r>
          </a:p>
          <a:p>
            <a:r>
              <a:rPr lang="en-US" sz="2400" b="1" dirty="0">
                <a:solidFill>
                  <a:schemeClr val="accent2"/>
                </a:solidFill>
              </a:rPr>
              <a:t>	</a:t>
            </a:r>
            <a:r>
              <a:rPr lang="en-US" sz="2400" b="1" dirty="0" smtClean="0">
                <a:solidFill>
                  <a:schemeClr val="accent2"/>
                </a:solidFill>
              </a:rPr>
              <a:t>	</a:t>
            </a:r>
            <a:r>
              <a:rPr lang="en-US" b="1" dirty="0" smtClean="0"/>
              <a:t>EDA is a important part in model building. In this step we analyze all features present in dataset with different graph and data visualization techniques </a:t>
            </a:r>
            <a:r>
              <a:rPr lang="en-US" b="1" dirty="0" smtClean="0"/>
              <a:t>.</a:t>
            </a:r>
          </a:p>
          <a:p>
            <a:endParaRPr lang="en-US" sz="2400" b="1" dirty="0">
              <a:solidFill>
                <a:schemeClr val="accent2"/>
              </a:solidFill>
            </a:endParaRPr>
          </a:p>
          <a:p>
            <a:r>
              <a:rPr lang="en-US" sz="2400" b="1" dirty="0" smtClean="0">
                <a:solidFill>
                  <a:schemeClr val="accent2"/>
                </a:solidFill>
              </a:rPr>
              <a:t>Data Preprocessing –</a:t>
            </a:r>
          </a:p>
          <a:p>
            <a:r>
              <a:rPr lang="en-US" sz="2400" b="1" dirty="0">
                <a:solidFill>
                  <a:schemeClr val="accent2"/>
                </a:solidFill>
              </a:rPr>
              <a:t>	</a:t>
            </a:r>
            <a:r>
              <a:rPr lang="en-US" sz="2400" b="1" dirty="0" smtClean="0">
                <a:solidFill>
                  <a:schemeClr val="accent2"/>
                </a:solidFill>
              </a:rPr>
              <a:t>	</a:t>
            </a:r>
            <a:r>
              <a:rPr lang="en-US" b="1" dirty="0" smtClean="0"/>
              <a:t>The </a:t>
            </a:r>
            <a:r>
              <a:rPr lang="en-US" b="1" dirty="0"/>
              <a:t>data </a:t>
            </a:r>
            <a:r>
              <a:rPr lang="en-US" b="1" dirty="0" smtClean="0"/>
              <a:t>preprocessing </a:t>
            </a:r>
            <a:r>
              <a:rPr lang="en-US" b="1" dirty="0"/>
              <a:t>phase covers all activities to construct the final </a:t>
            </a:r>
            <a:r>
              <a:rPr lang="en-US" b="1" dirty="0"/>
              <a:t>dataset. Tasks include table, record, and attribute selection as well as transformation ,</a:t>
            </a:r>
            <a:r>
              <a:rPr lang="en-US" b="1" dirty="0" smtClean="0"/>
              <a:t>cleaning and encoding of </a:t>
            </a:r>
            <a:r>
              <a:rPr lang="en-US" b="1" dirty="0"/>
              <a:t>data for modeling tools. </a:t>
            </a:r>
            <a:endParaRPr lang="en-US" b="1" dirty="0" smtClean="0"/>
          </a:p>
          <a:p>
            <a:r>
              <a:rPr lang="en-US" b="1" dirty="0" smtClean="0"/>
              <a:t>In this step , we split data as a training and testing sets.</a:t>
            </a:r>
          </a:p>
          <a:p>
            <a:endParaRPr lang="en-US" b="1" dirty="0"/>
          </a:p>
          <a:p>
            <a:r>
              <a:rPr lang="en-US" b="1" dirty="0" smtClean="0"/>
              <a:t> </a:t>
            </a:r>
            <a:r>
              <a:rPr lang="en-US" sz="2400" b="1" dirty="0" smtClean="0">
                <a:solidFill>
                  <a:schemeClr val="accent2"/>
                </a:solidFill>
              </a:rPr>
              <a:t>Modeling –</a:t>
            </a:r>
          </a:p>
          <a:p>
            <a:r>
              <a:rPr lang="en-US" sz="2400" b="1" dirty="0">
                <a:solidFill>
                  <a:schemeClr val="accent2"/>
                </a:solidFill>
              </a:rPr>
              <a:t>		</a:t>
            </a:r>
            <a:r>
              <a:rPr lang="en-US" b="1" dirty="0"/>
              <a:t>In </a:t>
            </a:r>
            <a:r>
              <a:rPr lang="en-US" b="1" dirty="0"/>
              <a:t>this phase, various modeling techniques are selected and applied </a:t>
            </a:r>
            <a:r>
              <a:rPr lang="en-US" b="1" dirty="0" smtClean="0"/>
              <a:t>with their default parameters . Here we use different regression models to build a machine learning model for predicting the output. </a:t>
            </a:r>
            <a:endParaRPr lang="en-US" b="1" dirty="0"/>
          </a:p>
        </p:txBody>
      </p:sp>
    </p:spTree>
    <p:extLst>
      <p:ext uri="{BB962C8B-B14F-4D97-AF65-F5344CB8AC3E}">
        <p14:creationId xmlns:p14="http://schemas.microsoft.com/office/powerpoint/2010/main" val="311830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95502"/>
            <a:ext cx="8839200" cy="6186309"/>
          </a:xfrm>
          <a:prstGeom prst="rect">
            <a:avLst/>
          </a:prstGeom>
          <a:noFill/>
        </p:spPr>
        <p:txBody>
          <a:bodyPr wrap="square" rtlCol="0">
            <a:spAutoFit/>
          </a:bodyPr>
          <a:lstStyle/>
          <a:p>
            <a:r>
              <a:rPr lang="en-US" sz="2400" b="1" dirty="0" smtClean="0">
                <a:solidFill>
                  <a:schemeClr val="accent2"/>
                </a:solidFill>
              </a:rPr>
              <a:t>Evaluation –</a:t>
            </a:r>
          </a:p>
          <a:p>
            <a:r>
              <a:rPr lang="en-US" sz="2400" b="1" dirty="0">
                <a:solidFill>
                  <a:schemeClr val="accent2"/>
                </a:solidFill>
              </a:rPr>
              <a:t>		 </a:t>
            </a:r>
            <a:r>
              <a:rPr lang="en-US" b="1" dirty="0"/>
              <a:t>At this stage in the project, </a:t>
            </a:r>
            <a:r>
              <a:rPr lang="en-US" b="1" dirty="0" smtClean="0"/>
              <a:t>we </a:t>
            </a:r>
            <a:r>
              <a:rPr lang="en-US" b="1" dirty="0"/>
              <a:t>have built a model </a:t>
            </a:r>
            <a:r>
              <a:rPr lang="en-US" b="1" dirty="0" smtClean="0"/>
              <a:t> </a:t>
            </a:r>
            <a:r>
              <a:rPr lang="en-US" b="1" dirty="0"/>
              <a:t>that appears to have high quality, from a </a:t>
            </a:r>
            <a:r>
              <a:rPr lang="en-US" b="1" dirty="0" smtClean="0"/>
              <a:t>model building perspective</a:t>
            </a:r>
            <a:r>
              <a:rPr lang="en-US" b="1" dirty="0"/>
              <a:t>. </a:t>
            </a:r>
            <a:r>
              <a:rPr lang="en-US" b="1" dirty="0" smtClean="0"/>
              <a:t>In this step we compare the score of different models. How model performs on training data </a:t>
            </a:r>
            <a:r>
              <a:rPr lang="en-US" b="1" dirty="0"/>
              <a:t>and testing data. Before proceeding to final deployment of the model, it is important to evaluate the model thoroughly and review the steps executed to construct the model, to be certain it properly achieves the business objectives. </a:t>
            </a:r>
            <a:endParaRPr lang="en-US" b="1" dirty="0" smtClean="0"/>
          </a:p>
          <a:p>
            <a:endParaRPr lang="en-US" b="1" dirty="0"/>
          </a:p>
          <a:p>
            <a:r>
              <a:rPr lang="en-US" sz="2400" b="1" dirty="0">
                <a:solidFill>
                  <a:schemeClr val="accent2"/>
                </a:solidFill>
              </a:rPr>
              <a:t>Hyperparameter </a:t>
            </a:r>
            <a:r>
              <a:rPr lang="en-US" sz="2400" b="1" dirty="0" smtClean="0">
                <a:solidFill>
                  <a:schemeClr val="accent2"/>
                </a:solidFill>
              </a:rPr>
              <a:t>Tuning – </a:t>
            </a:r>
          </a:p>
          <a:p>
            <a:r>
              <a:rPr lang="en-US" sz="2400" b="1" dirty="0">
                <a:solidFill>
                  <a:schemeClr val="accent2"/>
                </a:solidFill>
              </a:rPr>
              <a:t>	</a:t>
            </a:r>
            <a:r>
              <a:rPr lang="en-US" sz="2400" b="1" dirty="0" smtClean="0">
                <a:solidFill>
                  <a:schemeClr val="accent2"/>
                </a:solidFill>
              </a:rPr>
              <a:t>	</a:t>
            </a:r>
            <a:r>
              <a:rPr lang="en-US" b="1" dirty="0"/>
              <a:t>At this stage </a:t>
            </a:r>
            <a:r>
              <a:rPr lang="en-US" b="1" dirty="0" smtClean="0"/>
              <a:t>, we use different parameters of models to achieve best score and less error between original and predicted value.</a:t>
            </a:r>
          </a:p>
          <a:p>
            <a:r>
              <a:rPr lang="en-US" b="1" dirty="0" smtClean="0"/>
              <a:t>We tune the parameter with different possible values and find the best combination of parameter which gives maximum score.</a:t>
            </a:r>
          </a:p>
          <a:p>
            <a:endParaRPr lang="en-US" b="1" dirty="0"/>
          </a:p>
          <a:p>
            <a:endParaRPr lang="en-US" b="1" dirty="0"/>
          </a:p>
          <a:p>
            <a:r>
              <a:rPr lang="en-US" sz="2400" b="1" dirty="0" smtClean="0">
                <a:solidFill>
                  <a:schemeClr val="accent2"/>
                </a:solidFill>
              </a:rPr>
              <a:t>Best Model – </a:t>
            </a:r>
          </a:p>
          <a:p>
            <a:r>
              <a:rPr lang="en-US" sz="2400" b="1" dirty="0">
                <a:solidFill>
                  <a:schemeClr val="accent2"/>
                </a:solidFill>
              </a:rPr>
              <a:t>	</a:t>
            </a:r>
            <a:r>
              <a:rPr lang="en-US" sz="2400" b="1" dirty="0" smtClean="0">
                <a:solidFill>
                  <a:schemeClr val="accent2"/>
                </a:solidFill>
              </a:rPr>
              <a:t>	</a:t>
            </a:r>
            <a:r>
              <a:rPr lang="en-US" b="1" dirty="0"/>
              <a:t>After Hyperparameter </a:t>
            </a:r>
            <a:r>
              <a:rPr lang="en-US" b="1" dirty="0" smtClean="0"/>
              <a:t>tuning, we find the parameters of best possible model. So we built a model with best combination of parameters.</a:t>
            </a:r>
          </a:p>
          <a:p>
            <a:r>
              <a:rPr lang="en-US" b="1" dirty="0" smtClean="0"/>
              <a:t>This model send to next step. </a:t>
            </a:r>
            <a:endParaRPr lang="en-US" b="1" dirty="0"/>
          </a:p>
        </p:txBody>
      </p:sp>
    </p:spTree>
    <p:extLst>
      <p:ext uri="{BB962C8B-B14F-4D97-AF65-F5344CB8AC3E}">
        <p14:creationId xmlns:p14="http://schemas.microsoft.com/office/powerpoint/2010/main" val="3412435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176</TotalTime>
  <Words>205</Words>
  <Application>Microsoft Office PowerPoint</Application>
  <PresentationFormat>On-screen Show (4:3)</PresentationFormat>
  <Paragraphs>69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Apothecary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dcterms:created xsi:type="dcterms:W3CDTF">2023-02-12T10:06:35Z</dcterms:created>
  <dcterms:modified xsi:type="dcterms:W3CDTF">2023-02-13T09:45:02Z</dcterms:modified>
</cp:coreProperties>
</file>