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59" r:id="rId5"/>
    <p:sldId id="260" r:id="rId6"/>
    <p:sldId id="261" r:id="rId7"/>
    <p:sldId id="258"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E904176-9EB4-4AE5-8E5A-222F7145CF92}" type="datetimeFigureOut">
              <a:rPr lang="en-IN" smtClean="0"/>
              <a:t>02-03-2025</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C9B22D-83E8-407D-B841-6ECDCC8FA04F}"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04176-9EB4-4AE5-8E5A-222F7145CF92}"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9B22D-83E8-407D-B841-6ECDCC8FA04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1C9B22D-83E8-407D-B841-6ECDCC8FA04F}"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04176-9EB4-4AE5-8E5A-222F7145CF92}"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E904176-9EB4-4AE5-8E5A-222F7145CF92}"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11C9B22D-83E8-407D-B841-6ECDCC8FA04F}"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FE904176-9EB4-4AE5-8E5A-222F7145CF92}" type="datetimeFigureOut">
              <a:rPr lang="en-IN" smtClean="0"/>
              <a:t>02-03-2025</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C9B22D-83E8-407D-B841-6ECDCC8FA04F}"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E904176-9EB4-4AE5-8E5A-222F7145CF92}" type="datetimeFigureOut">
              <a:rPr lang="en-IN" smtClean="0"/>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9B22D-83E8-407D-B841-6ECDCC8FA04F}"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E904176-9EB4-4AE5-8E5A-222F7145CF92}" type="datetimeFigureOut">
              <a:rPr lang="en-IN" smtClean="0"/>
              <a:t>02-03-2025</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1C9B22D-83E8-407D-B841-6ECDCC8FA04F}"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904176-9EB4-4AE5-8E5A-222F7145CF92}" type="datetimeFigureOut">
              <a:rPr lang="en-IN" smtClean="0"/>
              <a:t>02-03-2025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11C9B22D-83E8-407D-B841-6ECDCC8FA04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E904176-9EB4-4AE5-8E5A-222F7145CF92}" type="datetimeFigureOut">
              <a:rPr lang="en-IN" smtClean="0"/>
              <a:t>02-03-2025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1C9B22D-83E8-407D-B841-6ECDCC8FA04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1C9B22D-83E8-407D-B841-6ECDCC8FA04F}"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E904176-9EB4-4AE5-8E5A-222F7145CF92}" type="datetimeFigureOut">
              <a:rPr lang="en-IN" smtClean="0"/>
              <a:t>02-03-2025</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1C9B22D-83E8-407D-B841-6ECDCC8FA04F}"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E904176-9EB4-4AE5-8E5A-222F7145CF92}" type="datetimeFigureOut">
              <a:rPr lang="en-IN" smtClean="0"/>
              <a:t>02-03-2025</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E904176-9EB4-4AE5-8E5A-222F7145CF92}" type="datetimeFigureOut">
              <a:rPr lang="en-IN" smtClean="0"/>
              <a:t>02-03-2025</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1C9B22D-83E8-407D-B841-6ECDCC8FA04F}"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32656"/>
            <a:ext cx="8280920" cy="923330"/>
          </a:xfrm>
          <a:prstGeom prst="rect">
            <a:avLst/>
          </a:prstGeom>
          <a:noFill/>
          <a:ln>
            <a:solidFill>
              <a:schemeClr val="bg2">
                <a:lumMod val="75000"/>
              </a:schemeClr>
            </a:solid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54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Weather Analysis</a:t>
            </a:r>
          </a:p>
        </p:txBody>
      </p:sp>
      <p:sp>
        <p:nvSpPr>
          <p:cNvPr id="4" name="Rectangle 3"/>
          <p:cNvSpPr/>
          <p:nvPr/>
        </p:nvSpPr>
        <p:spPr>
          <a:xfrm>
            <a:off x="467544" y="1700808"/>
            <a:ext cx="5674951" cy="923330"/>
          </a:xfrm>
          <a:prstGeom prst="rect">
            <a:avLst/>
          </a:prstGeom>
          <a:noFill/>
        </p:spPr>
        <p:txBody>
          <a:bodyPr wrap="none" lIns="91440" tIns="45720" rIns="91440" bIns="45720">
            <a:spAutoFit/>
          </a:bodyPr>
          <a:lstStyle/>
          <a:p>
            <a:pPr algn="ctr"/>
            <a:r>
              <a:rPr lang="en-US" sz="5400" b="1" cap="none"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Presented by:-</a:t>
            </a:r>
            <a:endParaRPr 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5" name="Rectangle 4"/>
          <p:cNvSpPr/>
          <p:nvPr/>
        </p:nvSpPr>
        <p:spPr>
          <a:xfrm>
            <a:off x="255763" y="2967335"/>
            <a:ext cx="8632492"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err="1" smtClean="0">
                <a:ln/>
                <a:solidFill>
                  <a:schemeClr val="accent3"/>
                </a:solidFill>
                <a:effectLst/>
              </a:rPr>
              <a:t>Arpit</a:t>
            </a:r>
            <a:r>
              <a:rPr lang="en-US" sz="5400" b="1" cap="none" spc="0" dirty="0" smtClean="0">
                <a:ln/>
                <a:solidFill>
                  <a:schemeClr val="accent3"/>
                </a:solidFill>
                <a:effectLst/>
              </a:rPr>
              <a:t> </a:t>
            </a:r>
            <a:r>
              <a:rPr lang="en-US" sz="5400" b="1" cap="none" spc="0" dirty="0" err="1" smtClean="0">
                <a:ln/>
                <a:solidFill>
                  <a:schemeClr val="accent3"/>
                </a:solidFill>
                <a:effectLst/>
              </a:rPr>
              <a:t>Soni</a:t>
            </a:r>
            <a:r>
              <a:rPr lang="en-US" sz="5400" b="1" cap="none" spc="0" dirty="0" smtClean="0">
                <a:ln/>
                <a:solidFill>
                  <a:schemeClr val="accent3"/>
                </a:solidFill>
                <a:effectLst/>
              </a:rPr>
              <a:t> &amp; </a:t>
            </a:r>
            <a:r>
              <a:rPr lang="en-US" sz="5400" b="1" cap="none" spc="0" dirty="0" err="1" smtClean="0">
                <a:ln/>
                <a:solidFill>
                  <a:schemeClr val="accent3"/>
                </a:solidFill>
                <a:effectLst/>
              </a:rPr>
              <a:t>Arpit</a:t>
            </a:r>
            <a:r>
              <a:rPr lang="en-US" sz="5400" b="1" cap="none" spc="0" dirty="0" smtClean="0">
                <a:ln/>
                <a:solidFill>
                  <a:schemeClr val="accent3"/>
                </a:solidFill>
                <a:effectLst/>
              </a:rPr>
              <a:t> </a:t>
            </a:r>
            <a:r>
              <a:rPr lang="en-US" sz="5400" b="1" cap="none" spc="0" dirty="0" err="1" smtClean="0">
                <a:ln/>
                <a:solidFill>
                  <a:schemeClr val="accent3"/>
                </a:solidFill>
                <a:effectLst/>
              </a:rPr>
              <a:t>bhati</a:t>
            </a:r>
            <a:endParaRPr lang="en-US" sz="5400" b="1" cap="none" spc="0" dirty="0">
              <a:ln/>
              <a:solidFill>
                <a:schemeClr val="accent3"/>
              </a:solidFill>
              <a:effectLst/>
            </a:endParaRPr>
          </a:p>
        </p:txBody>
      </p:sp>
      <p:sp>
        <p:nvSpPr>
          <p:cNvPr id="8" name="TextBox 7"/>
          <p:cNvSpPr txBox="1"/>
          <p:nvPr/>
        </p:nvSpPr>
        <p:spPr>
          <a:xfrm>
            <a:off x="2594472" y="1331476"/>
            <a:ext cx="3966150" cy="369332"/>
          </a:xfrm>
          <a:prstGeom prst="rect">
            <a:avLst/>
          </a:prstGeom>
          <a:noFill/>
        </p:spPr>
        <p:txBody>
          <a:bodyPr wrap="none" rtlCol="0">
            <a:spAutoFit/>
          </a:bodyPr>
          <a:lstStyle/>
          <a:p>
            <a:r>
              <a:rPr lang="en-US" dirty="0" smtClean="0">
                <a:solidFill>
                  <a:schemeClr val="accent1">
                    <a:lumMod val="60000"/>
                    <a:lumOff val="40000"/>
                  </a:schemeClr>
                </a:solidFill>
              </a:rPr>
              <a:t>Using </a:t>
            </a:r>
            <a:r>
              <a:rPr lang="en-US" dirty="0" err="1" smtClean="0">
                <a:solidFill>
                  <a:schemeClr val="accent1">
                    <a:lumMod val="60000"/>
                    <a:lumOff val="40000"/>
                  </a:schemeClr>
                </a:solidFill>
              </a:rPr>
              <a:t>numpy</a:t>
            </a:r>
            <a:r>
              <a:rPr lang="en-US" dirty="0" smtClean="0">
                <a:solidFill>
                  <a:schemeClr val="accent1">
                    <a:lumMod val="60000"/>
                    <a:lumOff val="40000"/>
                  </a:schemeClr>
                </a:solidFill>
              </a:rPr>
              <a:t>, pandas </a:t>
            </a:r>
            <a:r>
              <a:rPr lang="en-US" dirty="0" smtClean="0">
                <a:solidFill>
                  <a:schemeClr val="accent1">
                    <a:lumMod val="60000"/>
                    <a:lumOff val="40000"/>
                  </a:schemeClr>
                </a:solidFill>
              </a:rPr>
              <a:t>and </a:t>
            </a:r>
            <a:r>
              <a:rPr lang="en-US" dirty="0" err="1" smtClean="0">
                <a:solidFill>
                  <a:schemeClr val="accent1">
                    <a:lumMod val="60000"/>
                    <a:lumOff val="40000"/>
                  </a:schemeClr>
                </a:solidFill>
              </a:rPr>
              <a:t>metplotlib</a:t>
            </a:r>
            <a:endParaRPr lang="en-IN" dirty="0">
              <a:solidFill>
                <a:schemeClr val="accent1">
                  <a:lumMod val="60000"/>
                  <a:lumOff val="40000"/>
                </a:schemeClr>
              </a:solidFill>
            </a:endParaRPr>
          </a:p>
        </p:txBody>
      </p:sp>
      <p:sp>
        <p:nvSpPr>
          <p:cNvPr id="2" name="Rectangle 1"/>
          <p:cNvSpPr/>
          <p:nvPr/>
        </p:nvSpPr>
        <p:spPr>
          <a:xfrm>
            <a:off x="168937" y="4437112"/>
            <a:ext cx="8219487"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chemeClr val="bg1">
                    <a:shade val="50000"/>
                  </a:schemeClr>
                </a:solidFill>
                <a:effectLst/>
              </a:rPr>
              <a:t>Topic:- Weather analysis</a:t>
            </a:r>
            <a:endParaRPr lang="en-US" sz="5400" b="1" cap="none" spc="0" dirty="0">
              <a:ln w="50800"/>
              <a:solidFill>
                <a:schemeClr val="bg1">
                  <a:shade val="50000"/>
                </a:schemeClr>
              </a:solidFill>
              <a:effectLst/>
            </a:endParaRPr>
          </a:p>
        </p:txBody>
      </p:sp>
    </p:spTree>
    <p:extLst>
      <p:ext uri="{BB962C8B-B14F-4D97-AF65-F5344CB8AC3E}">
        <p14:creationId xmlns:p14="http://schemas.microsoft.com/office/powerpoint/2010/main" val="534304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1527" y="332656"/>
            <a:ext cx="6320961" cy="492443"/>
          </a:xfrm>
          <a:prstGeom prst="rect">
            <a:avLst/>
          </a:prstGeom>
          <a:noFill/>
        </p:spPr>
        <p:txBody>
          <a:bodyPr wrap="none" lIns="91440" tIns="45720" rIns="91440" bIns="45720">
            <a:spAutoFit/>
          </a:bodyPr>
          <a:lstStyle/>
          <a:p>
            <a:pPr algn="ctr"/>
            <a:r>
              <a:rPr lang="en-US" sz="26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Seaso</a:t>
            </a:r>
            <a:r>
              <a:rPr lang="en-US" sz="2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n wise temperature frequency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430" y="1003897"/>
            <a:ext cx="587315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11566" y="5013176"/>
            <a:ext cx="7920880"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chemeClr val="bg2">
                    <a:lumMod val="50000"/>
                  </a:schemeClr>
                </a:solidFill>
              </a:rPr>
              <a:t>Breaks down temperature variations across different seasons. This slide helps in identifying patterns such as extreme temperatures in summer/winter and mild temperatures in spring/autumn, providing insights into seasonal climate trends.</a:t>
            </a:r>
            <a:endParaRPr lang="en-IN" sz="1600" dirty="0">
              <a:solidFill>
                <a:schemeClr val="bg2">
                  <a:lumMod val="50000"/>
                </a:schemeClr>
              </a:solidFill>
            </a:endParaRPr>
          </a:p>
        </p:txBody>
      </p:sp>
    </p:spTree>
    <p:extLst>
      <p:ext uri="{BB962C8B-B14F-4D97-AF65-F5344CB8AC3E}">
        <p14:creationId xmlns:p14="http://schemas.microsoft.com/office/powerpoint/2010/main" val="2247603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332656"/>
            <a:ext cx="5760640" cy="1015663"/>
          </a:xfrm>
          <a:prstGeom prst="rect">
            <a:avLst/>
          </a:prstGeom>
          <a:noFill/>
        </p:spPr>
        <p:txBody>
          <a:bodyPr wrap="square" lIns="91440" tIns="45720" rIns="91440" bIns="45720">
            <a:spAutoFit/>
          </a:bodyPr>
          <a:lstStyle/>
          <a:p>
            <a:pPr algn="ctr"/>
            <a:r>
              <a:rPr lang="en-US" sz="3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Most occurred weather</a:t>
            </a:r>
          </a:p>
          <a:p>
            <a:pPr algn="ctr"/>
            <a:r>
              <a:rPr lang="en-US" sz="3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in particular season</a:t>
            </a:r>
            <a:endParaRPr lang="en-US" sz="3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8320"/>
            <a:ext cx="6790849" cy="387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5220813"/>
            <a:ext cx="7920880"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chemeClr val="bg2">
                    <a:lumMod val="50000"/>
                  </a:schemeClr>
                </a:solidFill>
              </a:rPr>
              <a:t>Shows the most common weather conditions for each season (e.g., rainy in monsoon, clear in summer). This analysis helps in understanding seasonal weather patterns and predicting future conditions based on past data.</a:t>
            </a:r>
            <a:endParaRPr lang="en-IN" sz="1600" dirty="0">
              <a:solidFill>
                <a:schemeClr val="bg2">
                  <a:lumMod val="50000"/>
                </a:schemeClr>
              </a:solidFill>
            </a:endParaRPr>
          </a:p>
        </p:txBody>
      </p:sp>
    </p:spTree>
    <p:extLst>
      <p:ext uri="{BB962C8B-B14F-4D97-AF65-F5344CB8AC3E}">
        <p14:creationId xmlns:p14="http://schemas.microsoft.com/office/powerpoint/2010/main" val="1402169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7674" y="332656"/>
            <a:ext cx="5569152" cy="707886"/>
          </a:xfrm>
          <a:prstGeom prst="rect">
            <a:avLst/>
          </a:prstGeom>
          <a:noFill/>
        </p:spPr>
        <p:txBody>
          <a:bodyPr wrap="none" lIns="91440" tIns="45720" rIns="91440" bIns="45720">
            <a:spAutoFit/>
          </a:bodyPr>
          <a:lstStyle/>
          <a:p>
            <a:pPr algn="ctr"/>
            <a:r>
              <a:rPr lang="en-US"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Location and season</a:t>
            </a:r>
            <a:endParaRPr lang="en-US"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44" y="1013443"/>
            <a:ext cx="6549011" cy="366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7544" y="4797152"/>
            <a:ext cx="7632848"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chemeClr val="bg2">
                    <a:lumMod val="50000"/>
                  </a:schemeClr>
                </a:solidFill>
              </a:rPr>
              <a:t>Analyzes how weather varies across different locations in the dataset. This slide might highlight trends such as coastal areas being more humid or certain regions experiencing extreme temperatures compared to others.</a:t>
            </a:r>
            <a:endParaRPr lang="en-IN" sz="1600" dirty="0">
              <a:solidFill>
                <a:schemeClr val="bg2">
                  <a:lumMod val="50000"/>
                </a:schemeClr>
              </a:solidFill>
            </a:endParaRPr>
          </a:p>
        </p:txBody>
      </p:sp>
    </p:spTree>
    <p:extLst>
      <p:ext uri="{BB962C8B-B14F-4D97-AF65-F5344CB8AC3E}">
        <p14:creationId xmlns:p14="http://schemas.microsoft.com/office/powerpoint/2010/main" val="3502697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1409" y="332656"/>
            <a:ext cx="4770858" cy="630942"/>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500" b="1" cap="none" spc="0" dirty="0" smtClean="0">
                <a:ln/>
                <a:solidFill>
                  <a:schemeClr val="accent3"/>
                </a:solidFill>
                <a:effectLst/>
              </a:rPr>
              <a:t>Average wind speed</a:t>
            </a:r>
            <a:endParaRPr lang="en-US" sz="3500" b="1" cap="none" spc="0" dirty="0">
              <a:ln/>
              <a:solidFill>
                <a:schemeClr val="accent3"/>
              </a:solidFill>
              <a:effectLs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067" y="1107614"/>
            <a:ext cx="5681873" cy="352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5576" y="4644436"/>
            <a:ext cx="7200800"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chemeClr val="bg2">
                    <a:lumMod val="50000"/>
                  </a:schemeClr>
                </a:solidFill>
              </a:rPr>
              <a:t>Examines wind speed variations across seasons, identifying trends such as higher wind speeds during monsoon or lower speeds in stable weather conditions. This helps in understanding wind behavior over time.</a:t>
            </a:r>
            <a:endParaRPr lang="en-IN" sz="1600" dirty="0">
              <a:solidFill>
                <a:schemeClr val="bg2">
                  <a:lumMod val="50000"/>
                </a:schemeClr>
              </a:solidFill>
            </a:endParaRPr>
          </a:p>
        </p:txBody>
      </p:sp>
    </p:spTree>
    <p:extLst>
      <p:ext uri="{BB962C8B-B14F-4D97-AF65-F5344CB8AC3E}">
        <p14:creationId xmlns:p14="http://schemas.microsoft.com/office/powerpoint/2010/main" val="2962905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30" y="1518749"/>
            <a:ext cx="5361539" cy="347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11363" y="332656"/>
            <a:ext cx="5567550" cy="1169551"/>
          </a:xfrm>
          <a:prstGeom prst="rect">
            <a:avLst/>
          </a:prstGeom>
          <a:noFill/>
        </p:spPr>
        <p:txBody>
          <a:bodyPr wrap="none" lIns="91440" tIns="45720" rIns="91440" bIns="45720">
            <a:spAutoFit/>
          </a:bodyPr>
          <a:lstStyle/>
          <a:p>
            <a:pPr algn="ctr"/>
            <a:r>
              <a:rPr lang="en-US" sz="3500" b="1" cap="none"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Average temperature</a:t>
            </a:r>
          </a:p>
          <a:p>
            <a:pPr algn="ctr"/>
            <a:r>
              <a:rPr lang="en-US" sz="3500" b="1" cap="none"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 season wise</a:t>
            </a:r>
            <a:endParaRPr lang="en-US" sz="35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3" name="Rectangle 2"/>
          <p:cNvSpPr/>
          <p:nvPr/>
        </p:nvSpPr>
        <p:spPr>
          <a:xfrm>
            <a:off x="1061615" y="5192142"/>
            <a:ext cx="6912768" cy="830997"/>
          </a:xfrm>
          <a:prstGeom prst="rect">
            <a:avLst/>
          </a:prstGeom>
        </p:spPr>
        <p:txBody>
          <a:bodyPr wrap="square">
            <a:spAutoFit/>
          </a:bodyPr>
          <a:lstStyle/>
          <a:p>
            <a:r>
              <a:rPr lang="en-US" sz="1600" dirty="0">
                <a:solidFill>
                  <a:schemeClr val="bg2">
                    <a:lumMod val="50000"/>
                  </a:schemeClr>
                </a:solidFill>
              </a:rPr>
              <a:t>Displays the average temperature recorded for each season, making it easier to compare seasonal changes. The slide provides insights into how extreme or mild a particular season is based on past data.</a:t>
            </a:r>
            <a:endParaRPr lang="en-IN" sz="1600" dirty="0">
              <a:solidFill>
                <a:schemeClr val="bg2">
                  <a:lumMod val="50000"/>
                </a:schemeClr>
              </a:solidFill>
            </a:endParaRPr>
          </a:p>
        </p:txBody>
      </p:sp>
    </p:spTree>
    <p:extLst>
      <p:ext uri="{BB962C8B-B14F-4D97-AF65-F5344CB8AC3E}">
        <p14:creationId xmlns:p14="http://schemas.microsoft.com/office/powerpoint/2010/main" val="3964029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679" y="1087145"/>
            <a:ext cx="5832648" cy="361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49279" y="404664"/>
            <a:ext cx="4445448" cy="55399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Average </a:t>
            </a:r>
            <a:r>
              <a:rPr lang="en-US" sz="30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uv</a:t>
            </a:r>
            <a:r>
              <a:rPr lang="en-US" sz="3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index</a:t>
            </a:r>
            <a:endParaRPr lang="en-US" sz="3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 name="Rectangle 1"/>
          <p:cNvSpPr/>
          <p:nvPr/>
        </p:nvSpPr>
        <p:spPr>
          <a:xfrm>
            <a:off x="827584" y="5013176"/>
            <a:ext cx="7272808"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chemeClr val="accent1">
                    <a:lumMod val="75000"/>
                  </a:schemeClr>
                </a:solidFill>
              </a:rPr>
              <a:t>Analyzes the UV index across different seasons, showing when UV exposure is highest. This information can be useful for public health recommendations, such as advising higher sun protection in summer.</a:t>
            </a:r>
            <a:endParaRPr lang="en-IN" sz="1600" dirty="0">
              <a:solidFill>
                <a:schemeClr val="accent1">
                  <a:lumMod val="75000"/>
                </a:schemeClr>
              </a:solidFill>
            </a:endParaRPr>
          </a:p>
        </p:txBody>
      </p:sp>
    </p:spTree>
    <p:extLst>
      <p:ext uri="{BB962C8B-B14F-4D97-AF65-F5344CB8AC3E}">
        <p14:creationId xmlns:p14="http://schemas.microsoft.com/office/powerpoint/2010/main" val="754080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9128" y="260648"/>
            <a:ext cx="4605748" cy="101566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000" b="1" cap="all" dirty="0" smtClean="0">
                <a:ln w="0"/>
                <a:solidFill>
                  <a:srgbClr val="00B0F0"/>
                </a:solidFill>
                <a:effectLst>
                  <a:reflection blurRad="12700" stA="50000" endPos="50000" dist="5000" dir="5400000" sy="-100000" rotWithShape="0"/>
                </a:effectLst>
              </a:rPr>
              <a:t>Average humidity</a:t>
            </a:r>
          </a:p>
          <a:p>
            <a:pPr algn="ctr"/>
            <a:r>
              <a:rPr lang="en-US" sz="3000" b="1" cap="all" spc="0" dirty="0" smtClean="0">
                <a:ln w="0"/>
                <a:solidFill>
                  <a:srgbClr val="00B0F0"/>
                </a:solidFill>
                <a:effectLst>
                  <a:reflection blurRad="12700" stA="50000" endPos="50000" dist="5000" dir="5400000" sy="-100000" rotWithShape="0"/>
                </a:effectLst>
              </a:rPr>
              <a:t>By season</a:t>
            </a:r>
            <a:endParaRPr lang="en-US" sz="3000" b="1" cap="all" spc="0" dirty="0">
              <a:ln w="0"/>
              <a:solidFill>
                <a:srgbClr val="00B0F0"/>
              </a:solidFill>
              <a:effectLst>
                <a:reflection blurRad="12700" stA="50000" endPos="50000" dist="5000" dir="5400000" sy="-100000" rotWithShape="0"/>
              </a:effectLst>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299998"/>
            <a:ext cx="5112568" cy="321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35596" y="4797152"/>
            <a:ext cx="7056784"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rgbClr val="0070C0"/>
                </a:solidFill>
              </a:rPr>
              <a:t>Presents humidity levels across seasons, identifying trends such as high humidity in monsoon or lower humidity in winter. Understanding humidity variations helps in predicting weather comfort levels and potential rainfall.</a:t>
            </a:r>
            <a:endParaRPr lang="en-IN" sz="1600" dirty="0">
              <a:solidFill>
                <a:srgbClr val="0070C0"/>
              </a:solidFill>
            </a:endParaRPr>
          </a:p>
        </p:txBody>
      </p:sp>
    </p:spTree>
    <p:extLst>
      <p:ext uri="{BB962C8B-B14F-4D97-AF65-F5344CB8AC3E}">
        <p14:creationId xmlns:p14="http://schemas.microsoft.com/office/powerpoint/2010/main" val="745100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295" y="2198371"/>
            <a:ext cx="2736304" cy="203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855" y="2198370"/>
            <a:ext cx="2952328" cy="195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96" y="4401006"/>
            <a:ext cx="2917180" cy="1883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0554" y="4382958"/>
            <a:ext cx="2735582" cy="184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2266943"/>
            <a:ext cx="3168352" cy="196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295" y="321803"/>
            <a:ext cx="2841259" cy="1843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5631" y="193527"/>
            <a:ext cx="2809361" cy="211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75631" y="4375391"/>
            <a:ext cx="2769928" cy="185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857142" y="799091"/>
            <a:ext cx="3319754"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cap="none" spc="0" dirty="0" smtClean="0">
                <a:ln/>
                <a:solidFill>
                  <a:schemeClr val="accent3"/>
                </a:solidFill>
                <a:effectLst/>
              </a:rPr>
              <a:t>Thank </a:t>
            </a:r>
            <a:r>
              <a:rPr lang="en-US" sz="4000" b="1" cap="none" spc="0" dirty="0" smtClean="0">
                <a:ln/>
                <a:solidFill>
                  <a:schemeClr val="accent1">
                    <a:lumMod val="75000"/>
                  </a:schemeClr>
                </a:solidFill>
                <a:effectLst/>
              </a:rPr>
              <a:t>you</a:t>
            </a:r>
            <a:endParaRPr lang="en-US" sz="4000" b="1" cap="none" spc="0" dirty="0">
              <a:ln/>
              <a:solidFill>
                <a:schemeClr val="accent1">
                  <a:lumMod val="75000"/>
                </a:schemeClr>
              </a:solidFill>
              <a:effectLst/>
            </a:endParaRPr>
          </a:p>
        </p:txBody>
      </p:sp>
    </p:spTree>
    <p:extLst>
      <p:ext uri="{BB962C8B-B14F-4D97-AF65-F5344CB8AC3E}">
        <p14:creationId xmlns:p14="http://schemas.microsoft.com/office/powerpoint/2010/main" val="3408292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85" y="1043603"/>
            <a:ext cx="8280919" cy="830997"/>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t>Title:</a:t>
            </a:r>
            <a:r>
              <a:rPr lang="en-US" sz="2400" dirty="0"/>
              <a:t> </a:t>
            </a:r>
            <a:r>
              <a:rPr lang="en-US" sz="2400" i="1" dirty="0"/>
              <a:t>Understanding Weather Patterns Using Data Analysis</a:t>
            </a:r>
            <a:endParaRPr lang="en-US" sz="2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Rectangle 2"/>
          <p:cNvSpPr/>
          <p:nvPr/>
        </p:nvSpPr>
        <p:spPr>
          <a:xfrm>
            <a:off x="2479506" y="332656"/>
            <a:ext cx="4128053" cy="646331"/>
          </a:xfrm>
          <a:prstGeom prst="rect">
            <a:avLst/>
          </a:prstGeom>
          <a:noFill/>
        </p:spPr>
        <p:txBody>
          <a:bodyPr wrap="none" lIns="91440" tIns="45720" rIns="91440" bIns="45720">
            <a:spAutoFit/>
          </a:bodyPr>
          <a:lstStyle/>
          <a:p>
            <a:pPr algn="ctr"/>
            <a:r>
              <a:rPr lang="en-IN" sz="3600" i="1" dirty="0"/>
              <a:t>Problem Statement</a:t>
            </a:r>
            <a:endParaRPr lang="en-US" sz="36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151044" y="2062589"/>
            <a:ext cx="8784976" cy="646331"/>
          </a:xfrm>
          <a:prstGeom prst="rect">
            <a:avLst/>
          </a:prstGeom>
          <a:noFill/>
        </p:spPr>
        <p:txBody>
          <a:bodyPr wrap="square" lIns="91440" tIns="45720" rIns="91440" bIns="45720">
            <a:spAutoFit/>
          </a:bodyPr>
          <a:lstStyle/>
          <a:p>
            <a:pPr algn="ctr"/>
            <a:r>
              <a:rPr lang="en-US" b="1" dirty="0"/>
              <a:t>Challenge:</a:t>
            </a:r>
            <a:r>
              <a:rPr lang="en-US" dirty="0"/>
              <a:t> Weather patterns fluctuate due to various factors like seasonality, </a:t>
            </a:r>
            <a:endParaRPr lang="en-US" dirty="0" smtClean="0"/>
          </a:p>
          <a:p>
            <a:pPr algn="ctr"/>
            <a:r>
              <a:rPr lang="en-US" dirty="0" smtClean="0"/>
              <a:t>location</a:t>
            </a:r>
            <a:r>
              <a:rPr lang="en-US" dirty="0"/>
              <a:t>, and environmental conditions.</a:t>
            </a:r>
            <a:endParaRPr lang="en-US"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6" name="Rectangle 5"/>
          <p:cNvSpPr/>
          <p:nvPr/>
        </p:nvSpPr>
        <p:spPr>
          <a:xfrm>
            <a:off x="513685" y="3068960"/>
            <a:ext cx="8090763" cy="2031325"/>
          </a:xfrm>
          <a:prstGeom prst="rect">
            <a:avLst/>
          </a:prstGeom>
        </p:spPr>
        <p:txBody>
          <a:bodyPr wrap="square">
            <a:spAutoFit/>
          </a:bodyPr>
          <a:lstStyle/>
          <a:p>
            <a:r>
              <a:rPr lang="en-US" b="1" dirty="0"/>
              <a:t>Problem Statement</a:t>
            </a:r>
            <a:r>
              <a:rPr lang="en-US" b="1" dirty="0" smtClean="0"/>
              <a:t>:</a:t>
            </a:r>
          </a:p>
          <a:p>
            <a:endParaRPr lang="en-US" dirty="0"/>
          </a:p>
          <a:p>
            <a:pPr lvl="1"/>
            <a:r>
              <a:rPr lang="en-US" dirty="0"/>
              <a:t>Identifying trends in temperature, humidity, wind speed, and UV index.</a:t>
            </a:r>
          </a:p>
          <a:p>
            <a:pPr lvl="1"/>
            <a:r>
              <a:rPr lang="en-US" dirty="0"/>
              <a:t>Detecting outliers and cleaning data for better accuracy</a:t>
            </a:r>
            <a:r>
              <a:rPr lang="en-US" dirty="0" smtClean="0"/>
              <a:t>.</a:t>
            </a:r>
          </a:p>
          <a:p>
            <a:pPr lvl="1"/>
            <a:endParaRPr lang="en-US" dirty="0"/>
          </a:p>
          <a:p>
            <a:pPr lvl="1"/>
            <a:r>
              <a:rPr lang="en-US" dirty="0"/>
              <a:t>Understanding seasonal variations and their impact on weather conditions.</a:t>
            </a:r>
          </a:p>
        </p:txBody>
      </p:sp>
    </p:spTree>
    <p:extLst>
      <p:ext uri="{BB962C8B-B14F-4D97-AF65-F5344CB8AC3E}">
        <p14:creationId xmlns:p14="http://schemas.microsoft.com/office/powerpoint/2010/main" val="88440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1705" y="260648"/>
            <a:ext cx="3671198" cy="646331"/>
          </a:xfrm>
          <a:prstGeom prst="rect">
            <a:avLst/>
          </a:prstGeom>
          <a:noFill/>
        </p:spPr>
        <p:txBody>
          <a:bodyPr wrap="none" lIns="91440" tIns="45720" rIns="91440" bIns="45720">
            <a:spAutoFit/>
          </a:bodyPr>
          <a:lstStyle/>
          <a:p>
            <a:pPr algn="ctr"/>
            <a:r>
              <a:rPr lang="en-IN" sz="3600" dirty="0"/>
              <a:t>Goal &amp; Summary</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2580672" y="994774"/>
            <a:ext cx="3493264" cy="369332"/>
          </a:xfrm>
          <a:prstGeom prst="rect">
            <a:avLst/>
          </a:prstGeom>
        </p:spPr>
        <p:txBody>
          <a:bodyPr wrap="none">
            <a:spAutoFit/>
          </a:bodyPr>
          <a:lstStyle/>
          <a:p>
            <a:r>
              <a:rPr lang="en-IN" b="1" dirty="0"/>
              <a:t>Title:</a:t>
            </a:r>
            <a:r>
              <a:rPr lang="en-IN" dirty="0"/>
              <a:t> </a:t>
            </a:r>
            <a:r>
              <a:rPr lang="en-IN" i="1" dirty="0"/>
              <a:t>Objectives &amp; Key Insights</a:t>
            </a:r>
            <a:endParaRPr lang="en-IN" dirty="0"/>
          </a:p>
        </p:txBody>
      </p:sp>
      <p:sp>
        <p:nvSpPr>
          <p:cNvPr id="4" name="Rectangle 3"/>
          <p:cNvSpPr/>
          <p:nvPr/>
        </p:nvSpPr>
        <p:spPr>
          <a:xfrm>
            <a:off x="899592" y="1628800"/>
            <a:ext cx="7416824" cy="1200329"/>
          </a:xfrm>
          <a:prstGeom prst="rect">
            <a:avLst/>
          </a:prstGeom>
        </p:spPr>
        <p:txBody>
          <a:bodyPr wrap="square">
            <a:spAutoFit/>
          </a:bodyPr>
          <a:lstStyle/>
          <a:p>
            <a:r>
              <a:rPr lang="en-US" b="1" dirty="0" smtClean="0"/>
              <a:t>Goal:  </a:t>
            </a:r>
            <a:r>
              <a:rPr lang="en-US" dirty="0" smtClean="0"/>
              <a:t>Analyze </a:t>
            </a:r>
            <a:r>
              <a:rPr lang="en-US" dirty="0"/>
              <a:t>weather data efficiently using Python libraries (</a:t>
            </a:r>
            <a:r>
              <a:rPr lang="en-US" dirty="0" err="1"/>
              <a:t>NumPy</a:t>
            </a:r>
            <a:r>
              <a:rPr lang="en-US" dirty="0"/>
              <a:t>, Pandas, </a:t>
            </a:r>
            <a:r>
              <a:rPr lang="en-US" dirty="0" err="1"/>
              <a:t>Matplotlib</a:t>
            </a:r>
            <a:r>
              <a:rPr lang="en-US" dirty="0" smtClean="0"/>
              <a:t>).</a:t>
            </a:r>
          </a:p>
          <a:p>
            <a:endParaRPr lang="en-US" dirty="0"/>
          </a:p>
          <a:p>
            <a:r>
              <a:rPr lang="en-US" dirty="0"/>
              <a:t>Present meaningful insights through visualizations.</a:t>
            </a:r>
          </a:p>
        </p:txBody>
      </p:sp>
      <p:sp>
        <p:nvSpPr>
          <p:cNvPr id="5" name="Rectangle 4"/>
          <p:cNvSpPr/>
          <p:nvPr/>
        </p:nvSpPr>
        <p:spPr>
          <a:xfrm>
            <a:off x="899592" y="3140968"/>
            <a:ext cx="7848872" cy="2308324"/>
          </a:xfrm>
          <a:prstGeom prst="rect">
            <a:avLst/>
          </a:prstGeom>
        </p:spPr>
        <p:txBody>
          <a:bodyPr wrap="square">
            <a:spAutoFit/>
          </a:bodyPr>
          <a:lstStyle/>
          <a:p>
            <a:r>
              <a:rPr lang="en-US" b="1" dirty="0"/>
              <a:t>Summary of Findings</a:t>
            </a:r>
            <a:r>
              <a:rPr lang="en-US" b="1" dirty="0" smtClean="0"/>
              <a:t>: </a:t>
            </a:r>
            <a:r>
              <a:rPr lang="en-US" dirty="0" smtClean="0"/>
              <a:t>Seasonal </a:t>
            </a:r>
            <a:r>
              <a:rPr lang="en-US" dirty="0"/>
              <a:t>temperature distribution highlights significant variations</a:t>
            </a:r>
            <a:r>
              <a:rPr lang="en-US" dirty="0" smtClean="0"/>
              <a:t>.</a:t>
            </a:r>
          </a:p>
          <a:p>
            <a:endParaRPr lang="en-US" dirty="0"/>
          </a:p>
          <a:p>
            <a:r>
              <a:rPr lang="en-US" dirty="0"/>
              <a:t>The most common weather conditions in each season were identified</a:t>
            </a:r>
            <a:r>
              <a:rPr lang="en-US" dirty="0" smtClean="0"/>
              <a:t>.</a:t>
            </a:r>
          </a:p>
          <a:p>
            <a:endParaRPr lang="en-US" dirty="0"/>
          </a:p>
          <a:p>
            <a:r>
              <a:rPr lang="en-US" dirty="0"/>
              <a:t>Data cleaning (handling null values &amp; outliers) improved analysis accuracy</a:t>
            </a:r>
            <a:r>
              <a:rPr lang="en-US" dirty="0" smtClean="0"/>
              <a:t>.</a:t>
            </a:r>
          </a:p>
          <a:p>
            <a:endParaRPr lang="en-US" dirty="0"/>
          </a:p>
          <a:p>
            <a:r>
              <a:rPr lang="en-US" dirty="0"/>
              <a:t>Seasonal trends in wind speed, UV index, and humidity were observed</a:t>
            </a:r>
            <a:r>
              <a:rPr lang="en-US" dirty="0" smtClean="0"/>
              <a:t>.</a:t>
            </a:r>
          </a:p>
        </p:txBody>
      </p:sp>
    </p:spTree>
    <p:extLst>
      <p:ext uri="{BB962C8B-B14F-4D97-AF65-F5344CB8AC3E}">
        <p14:creationId xmlns:p14="http://schemas.microsoft.com/office/powerpoint/2010/main" val="41056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147" y="1412776"/>
            <a:ext cx="44481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11238" y="404664"/>
            <a:ext cx="4921539" cy="707886"/>
          </a:xfrm>
          <a:prstGeom prst="rect">
            <a:avLst/>
          </a:prstGeom>
          <a:noFill/>
        </p:spPr>
        <p:txBody>
          <a:bodyPr wrap="none" lIns="91440" tIns="45720" rIns="91440" bIns="45720">
            <a:spAutoFit/>
          </a:bodyPr>
          <a:lstStyle/>
          <a:p>
            <a:pPr algn="ctr"/>
            <a:r>
              <a:rPr lang="en-US" sz="4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Columns</a:t>
            </a:r>
            <a:r>
              <a:rPr 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and type</a:t>
            </a:r>
            <a:endParaRPr lang="en-US" sz="4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Rectangle 2"/>
          <p:cNvSpPr/>
          <p:nvPr/>
        </p:nvSpPr>
        <p:spPr>
          <a:xfrm>
            <a:off x="683568" y="4444663"/>
            <a:ext cx="7920880" cy="107721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i="1" dirty="0">
                <a:solidFill>
                  <a:schemeClr val="tx1">
                    <a:lumMod val="50000"/>
                    <a:lumOff val="50000"/>
                  </a:schemeClr>
                </a:solidFill>
              </a:rPr>
              <a:t>Provides an overview of all the dataset columns, explaining what each represents (e.g., temperature, wind speed, humidity). It also specifies the data types of each column (numerical, categorical, etc.), helping in understanding how the data is structured.</a:t>
            </a:r>
            <a:endParaRPr lang="en-IN" sz="1600" i="1" dirty="0">
              <a:solidFill>
                <a:schemeClr val="tx1">
                  <a:lumMod val="50000"/>
                  <a:lumOff val="50000"/>
                </a:schemeClr>
              </a:solidFill>
            </a:endParaRPr>
          </a:p>
        </p:txBody>
      </p:sp>
    </p:spTree>
    <p:extLst>
      <p:ext uri="{BB962C8B-B14F-4D97-AF65-F5344CB8AC3E}">
        <p14:creationId xmlns:p14="http://schemas.microsoft.com/office/powerpoint/2010/main" val="3433427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7829" y="332656"/>
            <a:ext cx="2860077" cy="707886"/>
          </a:xfrm>
          <a:prstGeom prst="rect">
            <a:avLst/>
          </a:prstGeom>
          <a:noFill/>
        </p:spPr>
        <p:txBody>
          <a:bodyPr wrap="none" lIns="91440" tIns="45720" rIns="91440" bIns="45720">
            <a:spAutoFit/>
          </a:bodyPr>
          <a:lstStyle/>
          <a:p>
            <a:pPr algn="ctr"/>
            <a:r>
              <a:rPr lang="en-US" sz="4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Null value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300" y="1040542"/>
            <a:ext cx="3177133" cy="2825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3568" y="4149080"/>
            <a:ext cx="7560840" cy="10772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600" dirty="0">
                <a:solidFill>
                  <a:schemeClr val="tx1">
                    <a:lumMod val="50000"/>
                    <a:lumOff val="50000"/>
                  </a:schemeClr>
                </a:solidFill>
              </a:rPr>
              <a:t>Highlights missing values in the dataset and discusses their impact on data analysis. It explains how missing values were handled, whether through imputation (mean/median/mode) or removal, ensuring the dataset remains accurate and reliable</a:t>
            </a:r>
            <a:r>
              <a:rPr lang="en-US" sz="1600" dirty="0" smtClean="0">
                <a:solidFill>
                  <a:schemeClr val="tx1">
                    <a:lumMod val="50000"/>
                    <a:lumOff val="50000"/>
                  </a:schemeClr>
                </a:solidFill>
              </a:rPr>
              <a:t>. Though we don’t have any.</a:t>
            </a:r>
            <a:endParaRPr lang="en-IN" sz="1600" dirty="0">
              <a:solidFill>
                <a:schemeClr val="tx1">
                  <a:lumMod val="50000"/>
                  <a:lumOff val="50000"/>
                </a:schemeClr>
              </a:solidFill>
            </a:endParaRPr>
          </a:p>
        </p:txBody>
      </p:sp>
    </p:spTree>
    <p:extLst>
      <p:ext uri="{BB962C8B-B14F-4D97-AF65-F5344CB8AC3E}">
        <p14:creationId xmlns:p14="http://schemas.microsoft.com/office/powerpoint/2010/main" val="3428382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9054" y="338753"/>
            <a:ext cx="4273926" cy="707886"/>
          </a:xfrm>
          <a:prstGeom prst="rect">
            <a:avLst/>
          </a:prstGeom>
          <a:noFill/>
        </p:spPr>
        <p:txBody>
          <a:bodyPr wrap="none" lIns="91440" tIns="45720" rIns="91440" bIns="45720">
            <a:spAutoFit/>
          </a:bodyPr>
          <a:lstStyle/>
          <a:p>
            <a:pPr algn="ctr"/>
            <a:r>
              <a:rPr lang="en-US" sz="4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Duplicate value</a:t>
            </a:r>
            <a:endParaRPr lang="en-US" sz="4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01" y="1456533"/>
            <a:ext cx="5915546" cy="118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22893" y="3475167"/>
            <a:ext cx="7666247"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chemeClr val="bg2">
                    <a:lumMod val="50000"/>
                  </a:schemeClr>
                </a:solidFill>
              </a:rPr>
              <a:t>Discusses the presence of duplicate records in the dataset, which can lead to biased results. It describes how duplicate values were identified and removed to maintain data integrity, ensuring more accurate </a:t>
            </a:r>
            <a:r>
              <a:rPr lang="en-US" dirty="0" smtClean="0">
                <a:solidFill>
                  <a:schemeClr val="bg2">
                    <a:lumMod val="50000"/>
                  </a:schemeClr>
                </a:solidFill>
              </a:rPr>
              <a:t>analysis.</a:t>
            </a:r>
          </a:p>
          <a:p>
            <a:r>
              <a:rPr lang="en-US" dirty="0" smtClean="0">
                <a:solidFill>
                  <a:schemeClr val="bg2">
                    <a:lumMod val="50000"/>
                  </a:schemeClr>
                </a:solidFill>
              </a:rPr>
              <a:t>The rows of duplicate value is zero.</a:t>
            </a:r>
            <a:endParaRPr lang="en-IN" dirty="0">
              <a:solidFill>
                <a:schemeClr val="bg2">
                  <a:lumMod val="50000"/>
                </a:schemeClr>
              </a:solidFill>
            </a:endParaRPr>
          </a:p>
        </p:txBody>
      </p:sp>
    </p:spTree>
    <p:extLst>
      <p:ext uri="{BB962C8B-B14F-4D97-AF65-F5344CB8AC3E}">
        <p14:creationId xmlns:p14="http://schemas.microsoft.com/office/powerpoint/2010/main" val="1329889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091" y="1050995"/>
            <a:ext cx="5992813"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536" y="404664"/>
            <a:ext cx="8434422" cy="646331"/>
          </a:xfrm>
          <a:prstGeom prst="rect">
            <a:avLst/>
          </a:prstGeom>
          <a:noFill/>
        </p:spPr>
        <p:txBody>
          <a:bodyPr wrap="square" lIns="91440" tIns="45720" rIns="91440" bIns="45720">
            <a:spAutoFit/>
          </a:bodyPr>
          <a:lstStyle/>
          <a:p>
            <a:pPr algn="ctr"/>
            <a:r>
              <a:rPr lang="en-US" sz="3600" b="1" u="sng"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Summary before adjusting</a:t>
            </a:r>
            <a:r>
              <a:rPr lang="en-US" sz="3600" b="1"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outlier</a:t>
            </a:r>
            <a:endParaRPr lang="en-US" sz="3600" b="1" u="sng"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Rectangle 2"/>
          <p:cNvSpPr/>
          <p:nvPr/>
        </p:nvSpPr>
        <p:spPr>
          <a:xfrm>
            <a:off x="683568" y="4797152"/>
            <a:ext cx="7488832"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chemeClr val="bg2">
                    <a:lumMod val="50000"/>
                  </a:schemeClr>
                </a:solidFill>
              </a:rPr>
              <a:t>Presents the initial statistical summary of the dataset before handling outliers. This includes measures such as mean, median, and standard deviation, highlighting potential anomalies that could impact the results.</a:t>
            </a:r>
            <a:endParaRPr lang="en-IN" sz="1600" dirty="0">
              <a:solidFill>
                <a:schemeClr val="bg2">
                  <a:lumMod val="50000"/>
                </a:schemeClr>
              </a:solidFill>
            </a:endParaRPr>
          </a:p>
        </p:txBody>
      </p:sp>
    </p:spTree>
    <p:extLst>
      <p:ext uri="{BB962C8B-B14F-4D97-AF65-F5344CB8AC3E}">
        <p14:creationId xmlns:p14="http://schemas.microsoft.com/office/powerpoint/2010/main" val="2984237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74" y="1196752"/>
            <a:ext cx="5707063" cy="3533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cxnSp>
        <p:nvCxnSpPr>
          <p:cNvPr id="5" name="Straight Connector 4"/>
          <p:cNvCxnSpPr/>
          <p:nvPr/>
        </p:nvCxnSpPr>
        <p:spPr>
          <a:xfrm>
            <a:off x="6084168" y="3356992"/>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09122" y="332656"/>
            <a:ext cx="6325770" cy="707886"/>
          </a:xfrm>
          <a:prstGeom prst="rect">
            <a:avLst/>
          </a:prstGeom>
          <a:noFill/>
        </p:spPr>
        <p:txBody>
          <a:bodyPr wrap="none" lIns="91440" tIns="45720" rIns="91440" bIns="45720">
            <a:spAutoFit/>
          </a:bodyPr>
          <a:lstStyle/>
          <a:p>
            <a:pPr algn="ctr"/>
            <a:r>
              <a:rPr lang="en-US"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After adjusting outliers</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 name="Rectangle 1"/>
          <p:cNvSpPr/>
          <p:nvPr/>
        </p:nvSpPr>
        <p:spPr>
          <a:xfrm>
            <a:off x="755576" y="4869160"/>
            <a:ext cx="7704856"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chemeClr val="bg2">
                    <a:lumMod val="50000"/>
                  </a:schemeClr>
                </a:solidFill>
              </a:rPr>
              <a:t>Compares the dataset before and after handling outliers. Explains the methods used to detect and treat outliers (e.g., IQR method, Z-score), showing how removing extreme values improved the reliability of the dataset.</a:t>
            </a:r>
            <a:endParaRPr lang="en-IN" sz="1600" dirty="0">
              <a:solidFill>
                <a:schemeClr val="bg2">
                  <a:lumMod val="50000"/>
                </a:schemeClr>
              </a:solidFill>
            </a:endParaRPr>
          </a:p>
        </p:txBody>
      </p:sp>
    </p:spTree>
    <p:extLst>
      <p:ext uri="{BB962C8B-B14F-4D97-AF65-F5344CB8AC3E}">
        <p14:creationId xmlns:p14="http://schemas.microsoft.com/office/powerpoint/2010/main" val="2388035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42" y="260648"/>
            <a:ext cx="6444393" cy="707886"/>
          </a:xfrm>
          <a:prstGeom prst="rect">
            <a:avLst/>
          </a:prstGeom>
          <a:noFill/>
        </p:spPr>
        <p:txBody>
          <a:bodyPr wrap="none" lIns="91440" tIns="45720" rIns="91440" bIns="45720">
            <a:spAutoFit/>
          </a:bodyPr>
          <a:lstStyle/>
          <a:p>
            <a:pPr algn="ctr"/>
            <a:r>
              <a:rPr lang="en-US" sz="4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Temperature frequency</a:t>
            </a:r>
            <a:endParaRPr lang="en-US" sz="4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156" y="978966"/>
            <a:ext cx="5563964" cy="41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67544" y="5109284"/>
            <a:ext cx="7920880"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chemeClr val="bg2">
                    <a:lumMod val="50000"/>
                  </a:schemeClr>
                </a:solidFill>
              </a:rPr>
              <a:t>Visualizes how frequently different temperature ranges occur in the dataset. Helps in understanding the general distribution of temperature values, identifying whether the dataset follows a normal distribution or has any </a:t>
            </a:r>
            <a:r>
              <a:rPr lang="en-US" sz="1600" dirty="0" err="1">
                <a:solidFill>
                  <a:schemeClr val="bg2">
                    <a:lumMod val="50000"/>
                  </a:schemeClr>
                </a:solidFill>
              </a:rPr>
              <a:t>skewness</a:t>
            </a:r>
            <a:r>
              <a:rPr lang="en-US" sz="1600" dirty="0">
                <a:solidFill>
                  <a:schemeClr val="bg2">
                    <a:lumMod val="50000"/>
                  </a:schemeClr>
                </a:solidFill>
              </a:rPr>
              <a:t>.</a:t>
            </a:r>
            <a:endParaRPr lang="en-IN" sz="1600" dirty="0">
              <a:solidFill>
                <a:schemeClr val="bg2">
                  <a:lumMod val="50000"/>
                </a:schemeClr>
              </a:solidFill>
            </a:endParaRPr>
          </a:p>
        </p:txBody>
      </p:sp>
    </p:spTree>
    <p:extLst>
      <p:ext uri="{BB962C8B-B14F-4D97-AF65-F5344CB8AC3E}">
        <p14:creationId xmlns:p14="http://schemas.microsoft.com/office/powerpoint/2010/main" val="17671715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211</TotalTime>
  <Words>692</Words>
  <Application>Microsoft Office PowerPoint</Application>
  <PresentationFormat>On-screen Show (4:3)</PresentationFormat>
  <Paragraphs>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17</cp:revision>
  <dcterms:created xsi:type="dcterms:W3CDTF">2025-02-27T06:38:37Z</dcterms:created>
  <dcterms:modified xsi:type="dcterms:W3CDTF">2025-03-02T10:58:48Z</dcterms:modified>
</cp:coreProperties>
</file>