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3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3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588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5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08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3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125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85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4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35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1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87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88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1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56CB-B4C1-4AE3-B1CA-180C1FD3EED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7C169F-1130-4303-B159-D43B1B24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93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47CA-0244-477E-91A4-6F863C008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182" y="2605849"/>
            <a:ext cx="7766936" cy="1646302"/>
          </a:xfrm>
        </p:spPr>
        <p:txBody>
          <a:bodyPr/>
          <a:lstStyle/>
          <a:p>
            <a:pPr algn="ctr"/>
            <a:r>
              <a:rPr lang="en-IN" i="1" u="sng" dirty="0">
                <a:solidFill>
                  <a:schemeClr val="tx1"/>
                </a:solidFill>
              </a:rPr>
              <a:t>Google Data Analytics</a:t>
            </a:r>
            <a:br>
              <a:rPr lang="en-IN" i="1" dirty="0">
                <a:solidFill>
                  <a:schemeClr val="tx1"/>
                </a:solidFill>
              </a:rPr>
            </a:br>
            <a:r>
              <a:rPr lang="en-IN" i="1" dirty="0">
                <a:solidFill>
                  <a:srgbClr val="00B050"/>
                </a:solidFill>
              </a:rPr>
              <a:t>Capstone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2947B-630B-4863-95A8-B8B914748AD7}"/>
              </a:ext>
            </a:extLst>
          </p:cNvPr>
          <p:cNvSpPr txBox="1"/>
          <p:nvPr/>
        </p:nvSpPr>
        <p:spPr>
          <a:xfrm>
            <a:off x="9084118" y="5724525"/>
            <a:ext cx="35718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Analysed by:</a:t>
            </a:r>
          </a:p>
          <a:p>
            <a:pPr algn="ctr"/>
            <a:r>
              <a:rPr lang="en-IN" sz="1600" dirty="0"/>
              <a:t>Arpit Goyal</a:t>
            </a:r>
          </a:p>
          <a:p>
            <a:pPr algn="ctr"/>
            <a:r>
              <a:rPr lang="en-IN" sz="1600" dirty="0"/>
              <a:t>( 3</a:t>
            </a:r>
            <a:r>
              <a:rPr lang="en-IN" sz="1600" baseline="30000" dirty="0"/>
              <a:t>rd</a:t>
            </a:r>
            <a:r>
              <a:rPr lang="en-IN" sz="1600" dirty="0"/>
              <a:t> Year B. Tech )</a:t>
            </a:r>
          </a:p>
        </p:txBody>
      </p:sp>
    </p:spTree>
    <p:extLst>
      <p:ext uri="{BB962C8B-B14F-4D97-AF65-F5344CB8AC3E}">
        <p14:creationId xmlns:p14="http://schemas.microsoft.com/office/powerpoint/2010/main" val="269104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C4FFA-89F5-402A-A44D-3268C814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5222773"/>
            <a:ext cx="8596668" cy="860400"/>
          </a:xfrm>
        </p:spPr>
        <p:txBody>
          <a:bodyPr/>
          <a:lstStyle/>
          <a:p>
            <a:pPr algn="ctr"/>
            <a:r>
              <a:rPr lang="en-IN" dirty="0"/>
              <a:t>Average of ride length is much more for casual rider as compared to member riders.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0F28C-43A6-4F5F-8A4D-7E134ED6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216" y="1637406"/>
            <a:ext cx="5720906" cy="3350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2A2FF-8130-4FAB-89B2-47C1BDE23DDC}"/>
              </a:ext>
            </a:extLst>
          </p:cNvPr>
          <p:cNvSpPr txBox="1"/>
          <p:nvPr/>
        </p:nvSpPr>
        <p:spPr>
          <a:xfrm>
            <a:off x="1922907" y="817414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cap="none" spc="0" dirty="0">
                <a:ln w="0">
                  <a:solidFill>
                    <a:srgbClr val="92D050"/>
                  </a:solidFill>
                </a:ln>
                <a:solidFill>
                  <a:srgbClr val="00B050"/>
                </a:solidFill>
                <a:effectLst/>
              </a:rPr>
              <a:t>Finding 3</a:t>
            </a:r>
          </a:p>
        </p:txBody>
      </p:sp>
    </p:spTree>
    <p:extLst>
      <p:ext uri="{BB962C8B-B14F-4D97-AF65-F5344CB8AC3E}">
        <p14:creationId xmlns:p14="http://schemas.microsoft.com/office/powerpoint/2010/main" val="292231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32C7-322A-4412-AA96-40368371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5228844"/>
            <a:ext cx="8596668" cy="860400"/>
          </a:xfrm>
        </p:spPr>
        <p:txBody>
          <a:bodyPr/>
          <a:lstStyle/>
          <a:p>
            <a:pPr algn="ctr"/>
            <a:r>
              <a:rPr lang="en-IN" dirty="0"/>
              <a:t>Casual riders hire the bikes for much longer compared to member riders.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5298C-A53B-4D91-AE45-4EBB2002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91" y="1673364"/>
            <a:ext cx="5587556" cy="3298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019F4-07AD-4FC7-AE27-4426F01C1F97}"/>
              </a:ext>
            </a:extLst>
          </p:cNvPr>
          <p:cNvSpPr txBox="1"/>
          <p:nvPr/>
        </p:nvSpPr>
        <p:spPr>
          <a:xfrm>
            <a:off x="1922907" y="83197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cap="none" spc="0" dirty="0">
                <a:ln w="0">
                  <a:solidFill>
                    <a:srgbClr val="92D050"/>
                  </a:solidFill>
                </a:ln>
                <a:solidFill>
                  <a:srgbClr val="00B050"/>
                </a:solidFill>
                <a:effectLst/>
              </a:rPr>
              <a:t>Finding 4</a:t>
            </a:r>
          </a:p>
        </p:txBody>
      </p:sp>
    </p:spTree>
    <p:extLst>
      <p:ext uri="{BB962C8B-B14F-4D97-AF65-F5344CB8AC3E}">
        <p14:creationId xmlns:p14="http://schemas.microsoft.com/office/powerpoint/2010/main" val="72204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44BC8-8013-41D4-A277-1306018A0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2" b="-1392"/>
          <a:stretch/>
        </p:blipFill>
        <p:spPr>
          <a:xfrm>
            <a:off x="1067046" y="2082800"/>
            <a:ext cx="7550544" cy="3824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78A50-87B2-42F9-96D6-7CFD7DFD7624}"/>
              </a:ext>
            </a:extLst>
          </p:cNvPr>
          <p:cNvSpPr txBox="1"/>
          <p:nvPr/>
        </p:nvSpPr>
        <p:spPr>
          <a:xfrm>
            <a:off x="1789556" y="1005582"/>
            <a:ext cx="61055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cap="none" spc="0" dirty="0">
                <a:ln w="0">
                  <a:solidFill>
                    <a:srgbClr val="92D050"/>
                  </a:solidFill>
                </a:ln>
                <a:solidFill>
                  <a:srgbClr val="00B050"/>
                </a:solidFill>
                <a:effectLst/>
              </a:rPr>
              <a:t>Percentage Share of Tota</a:t>
            </a:r>
            <a:r>
              <a:rPr lang="en-US" sz="3200" dirty="0">
                <a:ln w="0">
                  <a:solidFill>
                    <a:srgbClr val="92D050"/>
                  </a:solidFill>
                </a:ln>
                <a:solidFill>
                  <a:srgbClr val="00B050"/>
                </a:solidFill>
              </a:rPr>
              <a:t>l Ride Lengths</a:t>
            </a:r>
            <a:endParaRPr lang="en-US" sz="3200" b="0" cap="none" spc="0" dirty="0">
              <a:ln w="0">
                <a:solidFill>
                  <a:srgbClr val="92D050"/>
                </a:solidFill>
              </a:ln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478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830C-1F30-4F9C-864D-50418CCE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34" y="2193925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Business</a:t>
            </a:r>
            <a:r>
              <a:rPr lang="en-IN" sz="40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4000" dirty="0">
                <a:solidFill>
                  <a:schemeClr val="tx1"/>
                </a:solidFill>
              </a:rPr>
              <a:t>Task</a:t>
            </a:r>
            <a:endParaRPr lang="en-IN" sz="4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9183-77A3-4560-B6FF-3009D156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4" y="3429000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data analysis to find out the difference between the usage of </a:t>
            </a:r>
            <a:r>
              <a:rPr lang="en-I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Cyclistic’s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bikes by Annual Members and Casual Riders.</a:t>
            </a:r>
          </a:p>
        </p:txBody>
      </p:sp>
    </p:spTree>
    <p:extLst>
      <p:ext uri="{BB962C8B-B14F-4D97-AF65-F5344CB8AC3E}">
        <p14:creationId xmlns:p14="http://schemas.microsoft.com/office/powerpoint/2010/main" val="42250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D82DC3-BED5-4776-AFBB-3821778F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957917"/>
            <a:ext cx="8596668" cy="1826581"/>
          </a:xfrm>
        </p:spPr>
        <p:txBody>
          <a:bodyPr anchor="ctr"/>
          <a:lstStyle/>
          <a:p>
            <a:r>
              <a:rPr lang="en-IN" dirty="0">
                <a:solidFill>
                  <a:schemeClr val="tx1"/>
                </a:solidFill>
              </a:rPr>
              <a:t>Data Source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E741B-9346-4F9E-95EF-382C50D0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354298"/>
            <a:ext cx="8596668" cy="860400"/>
          </a:xfrm>
        </p:spPr>
        <p:txBody>
          <a:bodyPr/>
          <a:lstStyle/>
          <a:p>
            <a:r>
              <a:rPr lang="en-IN" dirty="0"/>
              <a:t>Data source provided in the Analytics Course:</a:t>
            </a:r>
          </a:p>
          <a:p>
            <a:r>
              <a:rPr lang="en-IN" u="sng" dirty="0">
                <a:solidFill>
                  <a:srgbClr val="00B0F0"/>
                </a:solidFill>
              </a:rPr>
              <a:t>https://divvy-tripdata.s3.amazonaws.com/index.html</a:t>
            </a:r>
          </a:p>
        </p:txBody>
      </p:sp>
    </p:spTree>
    <p:extLst>
      <p:ext uri="{BB962C8B-B14F-4D97-AF65-F5344CB8AC3E}">
        <p14:creationId xmlns:p14="http://schemas.microsoft.com/office/powerpoint/2010/main" val="274781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8781-C60D-4C6C-AB79-E3CC1DEF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861661"/>
            <a:ext cx="8596668" cy="1826581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Summary of The Cleaning Process of the Data: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83C56-B970-4FBB-BD8C-F9AC3F55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025255"/>
            <a:ext cx="8596668" cy="2979134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Formatted each column with the appropriate format.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Removed rows where </a:t>
            </a:r>
            <a:r>
              <a:rPr lang="en-IN" dirty="0" err="1"/>
              <a:t>end_date</a:t>
            </a:r>
            <a:r>
              <a:rPr lang="en-IN" dirty="0"/>
              <a:t> was greater than the </a:t>
            </a:r>
            <a:r>
              <a:rPr lang="en-IN" dirty="0" err="1"/>
              <a:t>start_date</a:t>
            </a:r>
            <a:r>
              <a:rPr lang="en-IN" dirty="0"/>
              <a:t>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Added columns named “day” which shows the day of the week and “</a:t>
            </a:r>
            <a:r>
              <a:rPr lang="en-IN" dirty="0" err="1"/>
              <a:t>ride_length</a:t>
            </a:r>
            <a:r>
              <a:rPr lang="en-IN" dirty="0"/>
              <a:t>” which shows the time between start and end time.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Applied filter to every column of the table for easy access of data.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Sorted the list by Type of Rider ( Casual or Member ).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Hid some un-necessary columns to increase efficiency.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2B55B-2360-44F2-A54E-984731B30553}"/>
              </a:ext>
            </a:extLst>
          </p:cNvPr>
          <p:cNvSpPr txBox="1"/>
          <p:nvPr/>
        </p:nvSpPr>
        <p:spPr>
          <a:xfrm>
            <a:off x="-1824037" y="2395854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cap="none" spc="0" dirty="0">
                <a:ln w="0">
                  <a:solidFill>
                    <a:srgbClr val="92D050"/>
                  </a:solidFill>
                </a:ln>
                <a:solidFill>
                  <a:srgbClr val="00B050"/>
                </a:solidFill>
                <a:effectLst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67135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6A019-69C9-4A42-9519-636F2EF5D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035" y="1876425"/>
            <a:ext cx="8596668" cy="4435348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IN" dirty="0"/>
              <a:t>Created some Pivot Tables to simplify the data further.</a:t>
            </a:r>
          </a:p>
          <a:p>
            <a:pPr marL="1257300" lvl="2" indent="-342900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Pivot tables which shows the Count of riders grouped by the day of the week for members and casual riders.</a:t>
            </a:r>
          </a:p>
          <a:p>
            <a:pPr marL="1257300" lvl="2" indent="-342900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 which shows the average Ride time grouped by of the week for members and casual riders.</a:t>
            </a:r>
          </a:p>
          <a:p>
            <a:pPr marL="1257300" lvl="2" indent="-342900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 which shows the Maximum ride time grouped by day of the week for members and casual riders.</a:t>
            </a:r>
          </a:p>
          <a:p>
            <a:pPr marL="1200150" lvl="2" indent="-285750">
              <a:buClrTx/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IN" dirty="0"/>
              <a:t>Used some graphics within the excel sheet to understand trends easily and in a graphical manner. 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2AB00-C3FC-4EC0-8F1E-C4735D64F9E3}"/>
              </a:ext>
            </a:extLst>
          </p:cNvPr>
          <p:cNvSpPr txBox="1"/>
          <p:nvPr/>
        </p:nvSpPr>
        <p:spPr>
          <a:xfrm>
            <a:off x="-1947862" y="1291650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cap="none" spc="0" dirty="0">
                <a:ln w="0">
                  <a:solidFill>
                    <a:srgbClr val="92D050"/>
                  </a:solidFill>
                </a:ln>
                <a:solidFill>
                  <a:srgbClr val="00B050"/>
                </a:solidFill>
                <a:effectLst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43998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B88AC-9666-4D9E-B951-FA6B4D2F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508147"/>
            <a:ext cx="8596668" cy="4349853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Imported the data sheets into the </a:t>
            </a:r>
            <a:r>
              <a:rPr lang="en-IN" dirty="0" err="1"/>
              <a:t>BigQuery</a:t>
            </a:r>
            <a:r>
              <a:rPr lang="en-IN" dirty="0"/>
              <a:t> Database.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Used simple SQL clauses like Select, and From to get the desired table.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Used the WHERE clause to further clean the data and get the desired output.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Created new attributes to make the data more understandable.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18937-9A1D-47AB-9083-CCC8F2F47A8B}"/>
              </a:ext>
            </a:extLst>
          </p:cNvPr>
          <p:cNvSpPr txBox="1"/>
          <p:nvPr/>
        </p:nvSpPr>
        <p:spPr>
          <a:xfrm>
            <a:off x="-1129855" y="183764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cap="none" spc="0" dirty="0">
                <a:ln w="0">
                  <a:solidFill>
                    <a:srgbClr val="92D050"/>
                  </a:solidFill>
                </a:ln>
                <a:solidFill>
                  <a:srgbClr val="00B050"/>
                </a:solidFill>
                <a:effectLst/>
              </a:rPr>
              <a:t>Sequel ( SQL )</a:t>
            </a:r>
          </a:p>
        </p:txBody>
      </p:sp>
    </p:spTree>
    <p:extLst>
      <p:ext uri="{BB962C8B-B14F-4D97-AF65-F5344CB8AC3E}">
        <p14:creationId xmlns:p14="http://schemas.microsoft.com/office/powerpoint/2010/main" val="141464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04D8FB-3928-48AC-B1B8-C7C805DA2DDF}"/>
              </a:ext>
            </a:extLst>
          </p:cNvPr>
          <p:cNvSpPr txBox="1"/>
          <p:nvPr/>
        </p:nvSpPr>
        <p:spPr>
          <a:xfrm>
            <a:off x="2643188" y="2213282"/>
            <a:ext cx="610552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rgbClr val="92D050"/>
                </a:solidFill>
              </a:rPr>
              <a:t>Summary of The Data Analysis</a:t>
            </a:r>
            <a:br>
              <a:rPr lang="en-IN" sz="6000" dirty="0">
                <a:solidFill>
                  <a:srgbClr val="92D050"/>
                </a:solidFill>
              </a:rPr>
            </a:br>
            <a:endParaRPr lang="en-US" sz="3200" b="0" cap="none" spc="0" dirty="0">
              <a:ln w="0">
                <a:solidFill>
                  <a:srgbClr val="92D050"/>
                </a:solidFill>
              </a:ln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939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1D94F-2125-40F4-BFCB-9A0C853B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5387848"/>
            <a:ext cx="8596668" cy="860400"/>
          </a:xfrm>
        </p:spPr>
        <p:txBody>
          <a:bodyPr/>
          <a:lstStyle/>
          <a:p>
            <a:pPr algn="ctr"/>
            <a:r>
              <a:rPr lang="en-IN" dirty="0"/>
              <a:t>The number of member users is much more than the number of casual users per day.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12C6A-9C3D-4796-969B-E38712BA4A53}"/>
              </a:ext>
            </a:extLst>
          </p:cNvPr>
          <p:cNvSpPr txBox="1"/>
          <p:nvPr/>
        </p:nvSpPr>
        <p:spPr>
          <a:xfrm>
            <a:off x="1922907" y="885376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cap="none" spc="0" dirty="0">
                <a:ln w="0">
                  <a:solidFill>
                    <a:srgbClr val="92D050"/>
                  </a:solidFill>
                </a:ln>
                <a:solidFill>
                  <a:srgbClr val="00B050"/>
                </a:solidFill>
                <a:effectLst/>
              </a:rPr>
              <a:t>Finding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95C7C-C868-4AB8-94EB-D4D7DA28E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31" y="1700212"/>
            <a:ext cx="66198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2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40883-2E86-4DBB-AD3E-FB231E0C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385" y="5270398"/>
            <a:ext cx="8596668" cy="860400"/>
          </a:xfrm>
        </p:spPr>
        <p:txBody>
          <a:bodyPr/>
          <a:lstStyle/>
          <a:p>
            <a:pPr algn="ctr"/>
            <a:r>
              <a:rPr lang="en-IN" dirty="0"/>
              <a:t>Sum of ride lengths for each day is almost similar in both cases, except on </a:t>
            </a:r>
            <a:r>
              <a:rPr lang="en-IN" dirty="0" err="1"/>
              <a:t>sundays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FE092-4AA3-4231-A11E-93E058CDE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94" y="1662412"/>
            <a:ext cx="6496050" cy="3362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5E285-9C61-49E4-B468-0EDAB3B392F9}"/>
              </a:ext>
            </a:extLst>
          </p:cNvPr>
          <p:cNvSpPr txBox="1"/>
          <p:nvPr/>
        </p:nvSpPr>
        <p:spPr>
          <a:xfrm>
            <a:off x="1922907" y="83197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cap="none" spc="0" dirty="0">
                <a:ln w="0">
                  <a:solidFill>
                    <a:srgbClr val="92D050"/>
                  </a:solidFill>
                </a:ln>
                <a:solidFill>
                  <a:srgbClr val="00B050"/>
                </a:solidFill>
                <a:effectLst/>
              </a:rPr>
              <a:t>Finding 2</a:t>
            </a:r>
          </a:p>
        </p:txBody>
      </p:sp>
    </p:spTree>
    <p:extLst>
      <p:ext uri="{BB962C8B-B14F-4D97-AF65-F5344CB8AC3E}">
        <p14:creationId xmlns:p14="http://schemas.microsoft.com/office/powerpoint/2010/main" val="3636798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9091</TotalTime>
  <Words>382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Google Data Analytics Capstone Project</vt:lpstr>
      <vt:lpstr>Business Task</vt:lpstr>
      <vt:lpstr>Data Source </vt:lpstr>
      <vt:lpstr>Summary of The Cleaning Process of the Data: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Analytics Capstone Project</dc:title>
  <dc:creator>arpit goyal</dc:creator>
  <cp:lastModifiedBy>arpit goyal</cp:lastModifiedBy>
  <cp:revision>2</cp:revision>
  <dcterms:created xsi:type="dcterms:W3CDTF">2021-09-06T10:26:03Z</dcterms:created>
  <dcterms:modified xsi:type="dcterms:W3CDTF">2021-09-12T17:57:53Z</dcterms:modified>
</cp:coreProperties>
</file>