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query.data.world/s/c2nm5gs6r2exf2qt2hpneqxax7oxh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IBM Capstone Assignment (Part 2)</a:t>
            </a:r>
            <a:endParaRPr lang="en-IN" dirty="0"/>
          </a:p>
        </p:txBody>
      </p:sp>
      <p:sp>
        <p:nvSpPr>
          <p:cNvPr id="3" name="Subtitle 2"/>
          <p:cNvSpPr>
            <a:spLocks noGrp="1"/>
          </p:cNvSpPr>
          <p:nvPr>
            <p:ph type="subTitle" idx="1"/>
          </p:nvPr>
        </p:nvSpPr>
        <p:spPr/>
        <p:txBody>
          <a:bodyPr/>
          <a:lstStyle/>
          <a:p>
            <a:r>
              <a:rPr lang="en-IN" dirty="0" smtClean="0"/>
              <a:t>Farmers Market</a:t>
            </a:r>
            <a:endParaRPr lang="en-IN" dirty="0"/>
          </a:p>
        </p:txBody>
      </p:sp>
    </p:spTree>
    <p:extLst>
      <p:ext uri="{BB962C8B-B14F-4D97-AF65-F5344CB8AC3E}">
        <p14:creationId xmlns:p14="http://schemas.microsoft.com/office/powerpoint/2010/main" val="208420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Conclusive Map</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Finally I created a map for </a:t>
            </a:r>
            <a:r>
              <a:rPr lang="en-IN" dirty="0" err="1"/>
              <a:t>newyork</a:t>
            </a:r>
            <a:r>
              <a:rPr lang="en-IN" dirty="0"/>
              <a:t> city in </a:t>
            </a:r>
            <a:r>
              <a:rPr lang="en-IN" dirty="0" err="1"/>
              <a:t>manhatten</a:t>
            </a:r>
            <a:r>
              <a:rPr lang="en-IN" dirty="0"/>
              <a:t> area. This area of map shows the preferable places for farmers market.</a:t>
            </a:r>
          </a:p>
          <a:p>
            <a:pPr marL="0" indent="0">
              <a:buNone/>
            </a:pPr>
            <a:endParaRPr lang="en-IN" dirty="0"/>
          </a:p>
          <a:p>
            <a:r>
              <a:rPr lang="en-IN" b="1" dirty="0"/>
              <a:t>This map is the final evaluation of my project.</a:t>
            </a:r>
            <a:endParaRPr lang="en-IN" dirty="0"/>
          </a:p>
          <a:p>
            <a:endParaRPr lang="en-IN" dirty="0"/>
          </a:p>
        </p:txBody>
      </p:sp>
    </p:spTree>
    <p:extLst>
      <p:ext uri="{BB962C8B-B14F-4D97-AF65-F5344CB8AC3E}">
        <p14:creationId xmlns:p14="http://schemas.microsoft.com/office/powerpoint/2010/main" val="248178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399" y="352698"/>
            <a:ext cx="10933611" cy="6230982"/>
          </a:xfrm>
          <a:prstGeom prst="rect">
            <a:avLst/>
          </a:prstGeom>
        </p:spPr>
      </p:pic>
    </p:spTree>
    <p:extLst>
      <p:ext uri="{BB962C8B-B14F-4D97-AF65-F5344CB8AC3E}">
        <p14:creationId xmlns:p14="http://schemas.microsoft.com/office/powerpoint/2010/main" val="322351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r>
              <a:rPr lang="en-IN" dirty="0"/>
              <a:t/>
            </a:r>
            <a:br>
              <a:rPr lang="en-IN" dirty="0"/>
            </a:br>
            <a:endParaRPr lang="en-IN" dirty="0"/>
          </a:p>
        </p:txBody>
      </p:sp>
      <p:sp>
        <p:nvSpPr>
          <p:cNvPr id="3" name="Content Placeholder 2"/>
          <p:cNvSpPr>
            <a:spLocks noGrp="1"/>
          </p:cNvSpPr>
          <p:nvPr>
            <p:ph idx="1"/>
          </p:nvPr>
        </p:nvSpPr>
        <p:spPr>
          <a:xfrm>
            <a:off x="2589212" y="2303418"/>
            <a:ext cx="8915400" cy="3777622"/>
          </a:xfrm>
        </p:spPr>
        <p:txBody>
          <a:bodyPr/>
          <a:lstStyle/>
          <a:p>
            <a:r>
              <a:rPr lang="en-IN" dirty="0"/>
              <a:t>New York is a big city for everything, it is very difficult to find places for your </a:t>
            </a:r>
            <a:r>
              <a:rPr lang="en-IN" dirty="0" err="1"/>
              <a:t>comfortness</a:t>
            </a:r>
            <a:r>
              <a:rPr lang="en-IN" dirty="0"/>
              <a:t> as individual and selling place as a </a:t>
            </a:r>
            <a:r>
              <a:rPr lang="en-IN" dirty="0" err="1"/>
              <a:t>wandor</a:t>
            </a:r>
            <a:r>
              <a:rPr lang="en-IN" dirty="0"/>
              <a:t>. And if you are a farmer you have to think about various factor like population, and buildings etc. From the above analysis it is clear that for farmers market Manhattan and Brooklyn are the most preferable places. If you want to be successful in farmers selling you have to place your stall in one of these cities.</a:t>
            </a:r>
          </a:p>
          <a:p>
            <a:endParaRPr lang="en-IN" dirty="0" smtClean="0"/>
          </a:p>
          <a:p>
            <a:endParaRPr lang="en-IN" dirty="0"/>
          </a:p>
          <a:p>
            <a:pPr marL="0" indent="0" algn="ctr">
              <a:buNone/>
            </a:pPr>
            <a:r>
              <a:rPr lang="en-IN" sz="4400" b="1" u="sng" dirty="0" smtClean="0"/>
              <a:t>THANK YOU</a:t>
            </a:r>
            <a:endParaRPr lang="en-IN" sz="4400" b="1" u="sng" dirty="0"/>
          </a:p>
        </p:txBody>
      </p:sp>
    </p:spTree>
    <p:extLst>
      <p:ext uri="{BB962C8B-B14F-4D97-AF65-F5344CB8AC3E}">
        <p14:creationId xmlns:p14="http://schemas.microsoft.com/office/powerpoint/2010/main" val="8714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Finding best place for farmers market</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lvl="0" indent="0">
              <a:buNone/>
            </a:pPr>
            <a:r>
              <a:rPr lang="en-IN" b="1" u="sng" dirty="0" smtClean="0"/>
              <a:t>Introduction</a:t>
            </a:r>
            <a:endParaRPr lang="en-IN" sz="1200" u="sng" dirty="0"/>
          </a:p>
          <a:p>
            <a:r>
              <a:rPr lang="en-IN" b="1" dirty="0"/>
              <a:t> </a:t>
            </a:r>
            <a:r>
              <a:rPr lang="en-IN" b="1" dirty="0" smtClean="0"/>
              <a:t>Background</a:t>
            </a:r>
            <a:endParaRPr lang="en-IN" sz="1400" dirty="0"/>
          </a:p>
          <a:p>
            <a:r>
              <a:rPr lang="en-IN" dirty="0"/>
              <a:t>New York, Which is considered as one of the most popular state in USA. New York is also very famous among tourist with 251 million visitors in year 2014.Visitors spent $117.5 billion in the state for food and other activities. Aside from tourist, New York is also a hub of giant offices. With this type of popularity it is hard to find food and place to sell. </a:t>
            </a:r>
            <a:r>
              <a:rPr lang="en-IN" dirty="0" err="1"/>
              <a:t>i</a:t>
            </a:r>
            <a:r>
              <a:rPr lang="en-IN" dirty="0"/>
              <a:t> will use data science tactics to find better and profitable place to sell farming vegies. We will go through each step of this project and address them separately. For this week I just describe the initial data preparation and future steps to start the battle of neighbourhoods in New York.</a:t>
            </a:r>
            <a:endParaRPr lang="en-IN" sz="2000" dirty="0"/>
          </a:p>
          <a:p>
            <a:endParaRPr lang="en-IN" dirty="0"/>
          </a:p>
        </p:txBody>
      </p:sp>
    </p:spTree>
    <p:extLst>
      <p:ext uri="{BB962C8B-B14F-4D97-AF65-F5344CB8AC3E}">
        <p14:creationId xmlns:p14="http://schemas.microsoft.com/office/powerpoint/2010/main" val="344487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844629" y="1689462"/>
            <a:ext cx="8915400" cy="3777622"/>
          </a:xfrm>
        </p:spPr>
        <p:txBody>
          <a:bodyPr/>
          <a:lstStyle/>
          <a:p>
            <a:pPr marL="457200" lvl="1" indent="0">
              <a:buNone/>
            </a:pPr>
            <a:r>
              <a:rPr lang="en-IN" sz="2000" b="1" u="sng" dirty="0"/>
              <a:t>Problem</a:t>
            </a:r>
            <a:endParaRPr lang="en-IN" sz="2000" u="sng" dirty="0"/>
          </a:p>
          <a:p>
            <a:pPr marL="0" indent="0">
              <a:buNone/>
            </a:pPr>
            <a:r>
              <a:rPr lang="en-IN" b="1" dirty="0"/>
              <a:t> </a:t>
            </a:r>
            <a:endParaRPr lang="en-IN" sz="1400" dirty="0"/>
          </a:p>
          <a:p>
            <a:r>
              <a:rPr lang="en-IN" dirty="0"/>
              <a:t>As discussed earlier with lots of population and skyscrapers it is hard to find places for selling. Indeed, population and other factors affects the selling market places. </a:t>
            </a:r>
            <a:endParaRPr lang="en-IN" sz="2000" dirty="0"/>
          </a:p>
          <a:p>
            <a:endParaRPr lang="en-IN" dirty="0"/>
          </a:p>
        </p:txBody>
      </p:sp>
    </p:spTree>
    <p:extLst>
      <p:ext uri="{BB962C8B-B14F-4D97-AF65-F5344CB8AC3E}">
        <p14:creationId xmlns:p14="http://schemas.microsoft.com/office/powerpoint/2010/main" val="368517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acquisition and cleaning</a:t>
            </a:r>
            <a:r>
              <a:rPr lang="en-IN" dirty="0"/>
              <a:t/>
            </a:r>
            <a:br>
              <a:rPr lang="en-IN" dirty="0"/>
            </a:br>
            <a:endParaRPr lang="en-IN" dirty="0"/>
          </a:p>
        </p:txBody>
      </p:sp>
      <p:sp>
        <p:nvSpPr>
          <p:cNvPr id="3" name="Content Placeholder 2"/>
          <p:cNvSpPr>
            <a:spLocks noGrp="1"/>
          </p:cNvSpPr>
          <p:nvPr>
            <p:ph idx="1"/>
          </p:nvPr>
        </p:nvSpPr>
        <p:spPr/>
        <p:txBody>
          <a:bodyPr/>
          <a:lstStyle/>
          <a:p>
            <a:pPr marL="457200" lvl="1" indent="0">
              <a:buNone/>
            </a:pPr>
            <a:r>
              <a:rPr lang="en-IN" b="1" u="sng" dirty="0"/>
              <a:t>Data </a:t>
            </a:r>
            <a:r>
              <a:rPr lang="en-IN" b="1" u="sng" dirty="0" smtClean="0"/>
              <a:t>sources</a:t>
            </a:r>
            <a:endParaRPr lang="en-IN" sz="1400" u="sng" dirty="0"/>
          </a:p>
          <a:p>
            <a:r>
              <a:rPr lang="en-IN" sz="1600" dirty="0"/>
              <a:t>'</a:t>
            </a:r>
            <a:r>
              <a:rPr lang="en-IN" dirty="0">
                <a:hlinkClick r:id="rId2"/>
              </a:rPr>
              <a:t>https://query.data.world/s/c2nm5gs6r2exf2qt2hpneqxax7oxhe'</a:t>
            </a:r>
            <a:r>
              <a:rPr lang="en-IN" dirty="0"/>
              <a:t>.  Is the link I will use data from. This data set consist of 11 columns which are </a:t>
            </a:r>
            <a:r>
              <a:rPr lang="en-IN" dirty="0" err="1"/>
              <a:t>FacilityName</a:t>
            </a:r>
            <a:r>
              <a:rPr lang="en-IN" dirty="0"/>
              <a:t> , Service Category , Service Type , Address , Address 2 , Borough , </a:t>
            </a:r>
            <a:r>
              <a:rPr lang="en-IN" dirty="0" err="1"/>
              <a:t>ZipCode</a:t>
            </a:r>
            <a:r>
              <a:rPr lang="en-IN" dirty="0"/>
              <a:t> , Latitude , Longitude , </a:t>
            </a:r>
            <a:r>
              <a:rPr lang="en-IN" dirty="0" err="1"/>
              <a:t>AdditionalInfo</a:t>
            </a:r>
            <a:r>
              <a:rPr lang="en-IN" dirty="0"/>
              <a:t> , </a:t>
            </a:r>
            <a:r>
              <a:rPr lang="en-IN" dirty="0" err="1"/>
              <a:t>StartDate</a:t>
            </a:r>
            <a:r>
              <a:rPr lang="en-IN" dirty="0"/>
              <a:t>. These columns consist of all information about selling place, facility information, etc.</a:t>
            </a:r>
          </a:p>
          <a:p>
            <a:endParaRPr lang="en-IN" dirty="0"/>
          </a:p>
        </p:txBody>
      </p:sp>
    </p:spTree>
    <p:extLst>
      <p:ext uri="{BB962C8B-B14F-4D97-AF65-F5344CB8AC3E}">
        <p14:creationId xmlns:p14="http://schemas.microsoft.com/office/powerpoint/2010/main" val="208942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648686" y="1415142"/>
            <a:ext cx="9855926" cy="4737463"/>
          </a:xfrm>
        </p:spPr>
        <p:txBody>
          <a:bodyPr>
            <a:normAutofit/>
          </a:bodyPr>
          <a:lstStyle/>
          <a:p>
            <a:pPr marL="457200" lvl="1" indent="0">
              <a:buNone/>
            </a:pPr>
            <a:r>
              <a:rPr lang="en-IN" sz="1800" b="1" u="sng" dirty="0"/>
              <a:t>Data cleaning and feature </a:t>
            </a:r>
            <a:r>
              <a:rPr lang="en-IN" sz="1800" b="1" u="sng" dirty="0" smtClean="0"/>
              <a:t>selection</a:t>
            </a:r>
            <a:endParaRPr lang="en-IN" sz="1800" u="sng" dirty="0"/>
          </a:p>
          <a:p>
            <a:r>
              <a:rPr lang="en-IN" sz="1600" dirty="0"/>
              <a:t>Data downloaded or scraped from multiple sources were combined into one table</a:t>
            </a:r>
            <a:r>
              <a:rPr lang="en-IN" dirty="0"/>
              <a:t>. There were a lot of missing values from earlier seasons, because of lack of record keeping. I decided to only use data which are available to me. There are lots of problem with data set one of which is unnecessary columns.</a:t>
            </a:r>
          </a:p>
          <a:p>
            <a:r>
              <a:rPr lang="en-IN" dirty="0"/>
              <a:t>Second, multiple entries existed for multiple columns for example service category. This cause their seasonal data to represent multiple samples with incomplete data. I wrote script to unique data and discarded partial rows.</a:t>
            </a:r>
          </a:p>
          <a:p>
            <a:r>
              <a:rPr lang="en-IN" dirty="0"/>
              <a:t>Another problem is null value. I add Nan string in place of null values.</a:t>
            </a:r>
          </a:p>
          <a:p>
            <a:r>
              <a:rPr lang="en-IN" dirty="0"/>
              <a:t>The new, final and clean </a:t>
            </a:r>
            <a:r>
              <a:rPr lang="en-IN" dirty="0" err="1"/>
              <a:t>dataframe</a:t>
            </a:r>
            <a:r>
              <a:rPr lang="en-IN" dirty="0"/>
              <a:t> is as follows.</a:t>
            </a:r>
          </a:p>
          <a:p>
            <a:endParaRPr lang="en-IN" dirty="0"/>
          </a:p>
        </p:txBody>
      </p:sp>
    </p:spTree>
    <p:extLst>
      <p:ext uri="{BB962C8B-B14F-4D97-AF65-F5344CB8AC3E}">
        <p14:creationId xmlns:p14="http://schemas.microsoft.com/office/powerpoint/2010/main" val="147127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1041" y="624110"/>
            <a:ext cx="10616337" cy="6048103"/>
          </a:xfrm>
          <a:prstGeom prst="rect">
            <a:avLst/>
          </a:prstGeom>
        </p:spPr>
      </p:pic>
    </p:spTree>
    <p:extLst>
      <p:ext uri="{BB962C8B-B14F-4D97-AF65-F5344CB8AC3E}">
        <p14:creationId xmlns:p14="http://schemas.microsoft.com/office/powerpoint/2010/main" val="314663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Exploratory Data analysis</a:t>
            </a:r>
            <a:r>
              <a:rPr lang="en-IN" dirty="0"/>
              <a:t/>
            </a:r>
            <a:br>
              <a:rPr lang="en-IN" dirty="0"/>
            </a:br>
            <a:endParaRPr lang="en-IN" dirty="0"/>
          </a:p>
        </p:txBody>
      </p:sp>
      <p:sp>
        <p:nvSpPr>
          <p:cNvPr id="3" name="Content Placeholder 2"/>
          <p:cNvSpPr>
            <a:spLocks noGrp="1"/>
          </p:cNvSpPr>
          <p:nvPr>
            <p:ph idx="1"/>
          </p:nvPr>
        </p:nvSpPr>
        <p:spPr/>
        <p:txBody>
          <a:bodyPr/>
          <a:lstStyle/>
          <a:p>
            <a:pPr marL="457200" lvl="1" indent="0">
              <a:buNone/>
            </a:pPr>
            <a:r>
              <a:rPr lang="en-IN" sz="2000" b="1" u="sng" dirty="0"/>
              <a:t>Relationship between different </a:t>
            </a:r>
            <a:r>
              <a:rPr lang="en-IN" sz="2000" b="1" u="sng" dirty="0" smtClean="0"/>
              <a:t>variables</a:t>
            </a:r>
            <a:endParaRPr lang="en-IN" sz="2000" u="sng" dirty="0"/>
          </a:p>
          <a:p>
            <a:r>
              <a:rPr lang="en-IN" sz="1600" dirty="0"/>
              <a:t>For my </a:t>
            </a:r>
            <a:r>
              <a:rPr lang="en-IN" dirty="0"/>
              <a:t>project it is necessary to compare different variables from the data frame. Various comparison is given below</a:t>
            </a:r>
            <a:r>
              <a:rPr lang="en-IN" dirty="0" smtClean="0"/>
              <a:t>:</a:t>
            </a:r>
          </a:p>
          <a:p>
            <a:endParaRPr lang="en-IN" sz="2000" dirty="0"/>
          </a:p>
          <a:p>
            <a:pPr marL="0" indent="0">
              <a:buNone/>
            </a:pPr>
            <a:endParaRPr lang="en-IN" sz="2000" dirty="0"/>
          </a:p>
          <a:p>
            <a:r>
              <a:rPr lang="en-IN" dirty="0"/>
              <a:t>Comparison between farmers market and food boxes. It </a:t>
            </a:r>
            <a:r>
              <a:rPr lang="en-IN" dirty="0" err="1"/>
              <a:t>it</a:t>
            </a:r>
            <a:r>
              <a:rPr lang="en-IN" dirty="0"/>
              <a:t> clear from the figure that Farmers market has way higher values than food boxes.</a:t>
            </a:r>
            <a:r>
              <a:rPr lang="en-IN" sz="2000" dirty="0"/>
              <a:t> </a:t>
            </a:r>
            <a:endParaRPr lang="en-IN" dirty="0"/>
          </a:p>
        </p:txBody>
      </p:sp>
    </p:spTree>
    <p:extLst>
      <p:ext uri="{BB962C8B-B14F-4D97-AF65-F5344CB8AC3E}">
        <p14:creationId xmlns:p14="http://schemas.microsoft.com/office/powerpoint/2010/main" val="17816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90503" y="624110"/>
            <a:ext cx="7602582" cy="5580747"/>
          </a:xfrm>
          <a:prstGeom prst="rect">
            <a:avLst/>
          </a:prstGeom>
        </p:spPr>
      </p:pic>
    </p:spTree>
    <p:extLst>
      <p:ext uri="{BB962C8B-B14F-4D97-AF65-F5344CB8AC3E}">
        <p14:creationId xmlns:p14="http://schemas.microsoft.com/office/powerpoint/2010/main" val="374502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870755" y="370114"/>
            <a:ext cx="8915400" cy="3777622"/>
          </a:xfrm>
        </p:spPr>
        <p:txBody>
          <a:bodyPr/>
          <a:lstStyle/>
          <a:p>
            <a:r>
              <a:rPr lang="en-IN" dirty="0"/>
              <a:t>Second comparison I did between 4 city areas and their hit counts. From the given figure it is  clear that Bronx, Queens has medium hit counts. Furthermore, Staten island has lowest hit score and is least preferable spot for farmers market. It is not very popular. In addition Manhattan and Brooklyn has highest hit rates and most preferable for farmers market.</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99556" y="2258925"/>
            <a:ext cx="4963885" cy="4372831"/>
          </a:xfrm>
          <a:prstGeom prst="rect">
            <a:avLst/>
          </a:prstGeom>
        </p:spPr>
      </p:pic>
    </p:spTree>
    <p:extLst>
      <p:ext uri="{BB962C8B-B14F-4D97-AF65-F5344CB8AC3E}">
        <p14:creationId xmlns:p14="http://schemas.microsoft.com/office/powerpoint/2010/main" val="41535893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TotalTime>
  <Words>403</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IBM Capstone Assignment (Part 2)</vt:lpstr>
      <vt:lpstr>Finding best place for farmers market </vt:lpstr>
      <vt:lpstr>PowerPoint Presentation</vt:lpstr>
      <vt:lpstr>Data acquisition and cleaning </vt:lpstr>
      <vt:lpstr>PowerPoint Presentation</vt:lpstr>
      <vt:lpstr>PowerPoint Presentation</vt:lpstr>
      <vt:lpstr>Exploratory Data analysis </vt:lpstr>
      <vt:lpstr>PowerPoint Presentation</vt:lpstr>
      <vt:lpstr>PowerPoint Presentation</vt:lpstr>
      <vt:lpstr>Conclusive Map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Assignment (Part 2)</dc:title>
  <dc:creator>ELLIOT</dc:creator>
  <cp:lastModifiedBy>ELLIOT</cp:lastModifiedBy>
  <cp:revision>2</cp:revision>
  <dcterms:created xsi:type="dcterms:W3CDTF">2019-04-29T17:24:55Z</dcterms:created>
  <dcterms:modified xsi:type="dcterms:W3CDTF">2019-04-29T17:36:08Z</dcterms:modified>
</cp:coreProperties>
</file>