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9" r:id="rId19"/>
    <p:sldId id="280" r:id="rId20"/>
    <p:sldId id="295" r:id="rId21"/>
    <p:sldId id="296" r:id="rId22"/>
    <p:sldId id="263" r:id="rId23"/>
    <p:sldId id="264" r:id="rId24"/>
    <p:sldId id="275" r:id="rId25"/>
    <p:sldId id="276" r:id="rId26"/>
    <p:sldId id="277" r:id="rId27"/>
    <p:sldId id="278" r:id="rId28"/>
    <p:sldId id="281" r:id="rId29"/>
    <p:sldId id="282" r:id="rId30"/>
    <p:sldId id="285" r:id="rId31"/>
    <p:sldId id="286" r:id="rId32"/>
    <p:sldId id="290" r:id="rId33"/>
    <p:sldId id="289" r:id="rId34"/>
    <p:sldId id="291" r:id="rId35"/>
    <p:sldId id="292" r:id="rId36"/>
    <p:sldId id="293" r:id="rId37"/>
    <p:sldId id="294" r:id="rId38"/>
    <p:sldId id="283" r:id="rId39"/>
    <p:sldId id="284" r:id="rId40"/>
    <p:sldId id="287" r:id="rId41"/>
    <p:sldId id="288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CCA8C0-C042-43E9-BAFE-1C84BC767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Középiskolai felvételi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42C4E48-A698-40A2-A16B-79E1A526B2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Elméleti anyag</a:t>
            </a:r>
          </a:p>
        </p:txBody>
      </p:sp>
    </p:spTree>
    <p:extLst>
      <p:ext uri="{BB962C8B-B14F-4D97-AF65-F5344CB8AC3E}">
        <p14:creationId xmlns:p14="http://schemas.microsoft.com/office/powerpoint/2010/main" val="2675379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4BADD5-DB44-4EF4-A273-8D921BFD0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Számelmélet 5.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D57EE0-20ED-4B8C-B1B9-39ED0196501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Prímtényezős felbontás után hogyan kell kiválasztani az LNKO()-t és az LKKT[]-t?</a:t>
            </a:r>
          </a:p>
          <a:p>
            <a:r>
              <a:rPr lang="hu-HU" dirty="0" err="1"/>
              <a:t>Pl</a:t>
            </a:r>
            <a:r>
              <a:rPr lang="hu-HU" dirty="0"/>
              <a:t>: 2*2*2*3*3*5 és 2*2*3*5*5*7?</a:t>
            </a:r>
          </a:p>
        </p:txBody>
      </p:sp>
    </p:spTree>
    <p:extLst>
      <p:ext uri="{BB962C8B-B14F-4D97-AF65-F5344CB8AC3E}">
        <p14:creationId xmlns:p14="http://schemas.microsoft.com/office/powerpoint/2010/main" val="245180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7FF1E8-2EC2-4606-93D9-955D47F4D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LNKO és LKKT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27CC35-7C96-4862-8463-3386420B08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LNKO: közös prímtényezők az előforduló legkisebb kitevőn (számban)</a:t>
            </a:r>
          </a:p>
          <a:p>
            <a:r>
              <a:rPr lang="hu-HU" dirty="0"/>
              <a:t>LKKT: Az összes Prímtényező az előforduló legnagyobb kitevőn (számban)</a:t>
            </a:r>
          </a:p>
          <a:p>
            <a:r>
              <a:rPr lang="hu-HU" dirty="0"/>
              <a:t>LNKO(): 2*2*3*5</a:t>
            </a:r>
          </a:p>
          <a:p>
            <a:r>
              <a:rPr lang="hu-HU" dirty="0" err="1"/>
              <a:t>Lkkt</a:t>
            </a:r>
            <a:r>
              <a:rPr lang="hu-HU" dirty="0"/>
              <a:t>[]:2*2*2*3*3*5*5*7</a:t>
            </a:r>
          </a:p>
        </p:txBody>
      </p:sp>
    </p:spTree>
    <p:extLst>
      <p:ext uri="{BB962C8B-B14F-4D97-AF65-F5344CB8AC3E}">
        <p14:creationId xmlns:p14="http://schemas.microsoft.com/office/powerpoint/2010/main" val="1219477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9248EF-6759-4ADB-91B6-F12FAD13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Számelmélet 6.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9B25FFE-4A3A-49C4-9AB2-D0CA81860D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Mi az a normálalak?</a:t>
            </a:r>
          </a:p>
          <a:p>
            <a:r>
              <a:rPr lang="hu-HU" dirty="0"/>
              <a:t>1025 normálalakja?</a:t>
            </a:r>
          </a:p>
          <a:p>
            <a:r>
              <a:rPr lang="hu-HU" dirty="0"/>
              <a:t>0,00201 normálalakja?</a:t>
            </a:r>
          </a:p>
        </p:txBody>
      </p:sp>
    </p:spTree>
    <p:extLst>
      <p:ext uri="{BB962C8B-B14F-4D97-AF65-F5344CB8AC3E}">
        <p14:creationId xmlns:p14="http://schemas.microsoft.com/office/powerpoint/2010/main" val="398993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811A12-0AA3-4A1F-AAAD-DF13623C3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Normálalak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1774A4-F8DF-4B99-A89F-B5A755E352B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A normálalak a szám olyan kéttényezős szorzatalakja, amelyben az egyik tényező 1-10 közé esik, míg a másik 10-nek a megfelelő hatványa</a:t>
            </a:r>
          </a:p>
          <a:p>
            <a:r>
              <a:rPr lang="hu-HU" dirty="0"/>
              <a:t>1025=1,025* 10 a harmadikon</a:t>
            </a:r>
          </a:p>
          <a:p>
            <a:r>
              <a:rPr lang="hu-HU" dirty="0"/>
              <a:t>0,0201= 2,01* 10 a -másodikon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02073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2625B1-49EB-4CE2-B208-77A73DEB9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Számelmélet 7.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E649EA-2C08-4BDC-8459-8208427711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Hogyan adunk össze, vonunk ki egymásból törteket, szorzunk, osztunk?</a:t>
            </a:r>
          </a:p>
          <a:p>
            <a:r>
              <a:rPr lang="hu-HU" dirty="0"/>
              <a:t>Hogyan lehet tört és egész szám között elvégezni a műveletet?</a:t>
            </a:r>
          </a:p>
        </p:txBody>
      </p:sp>
    </p:spTree>
    <p:extLst>
      <p:ext uri="{BB962C8B-B14F-4D97-AF65-F5344CB8AC3E}">
        <p14:creationId xmlns:p14="http://schemas.microsoft.com/office/powerpoint/2010/main" val="1835210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FBDA1B-09B8-4615-A187-CBACF40D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Törtek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B2E8E51-6E87-4F42-9127-A829AE94C26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+,- közös nevező</a:t>
            </a:r>
          </a:p>
          <a:p>
            <a:r>
              <a:rPr lang="hu-HU" dirty="0"/>
              <a:t>*, számlálót számlálóval, nevezőt nevezővel</a:t>
            </a:r>
          </a:p>
          <a:p>
            <a:r>
              <a:rPr lang="hu-HU" dirty="0"/>
              <a:t>/, a második (az osztó) </a:t>
            </a:r>
            <a:r>
              <a:rPr lang="hu-HU" dirty="0" err="1"/>
              <a:t>reciprokával</a:t>
            </a:r>
            <a:r>
              <a:rPr lang="hu-HU" dirty="0"/>
              <a:t> szorzunk</a:t>
            </a:r>
          </a:p>
          <a:p>
            <a:r>
              <a:rPr lang="hu-HU" dirty="0"/>
              <a:t>Vegyes művelet: tizedestört alá beírjuk a megfelelő végződést (tized, század,…), vagy az egész szám alá beírunk egy egyest, így már hagyományos törtek….vagy a hagyományos törtnél írásban elvégezzük az osztást, így tizedestört alakba váltjuk </a:t>
            </a:r>
          </a:p>
        </p:txBody>
      </p:sp>
    </p:spTree>
    <p:extLst>
      <p:ext uri="{BB962C8B-B14F-4D97-AF65-F5344CB8AC3E}">
        <p14:creationId xmlns:p14="http://schemas.microsoft.com/office/powerpoint/2010/main" val="2965391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D33058-32B2-44A4-AE39-D870305C9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Számelmélet 8.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355ED0-2C70-4578-9B35-A3E6F5A27D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Mértékegység váltás szabályai</a:t>
            </a:r>
          </a:p>
          <a:p>
            <a:r>
              <a:rPr lang="hu-HU" dirty="0"/>
              <a:t>Ritka mértékegységek</a:t>
            </a:r>
          </a:p>
        </p:txBody>
      </p:sp>
    </p:spTree>
    <p:extLst>
      <p:ext uri="{BB962C8B-B14F-4D97-AF65-F5344CB8AC3E}">
        <p14:creationId xmlns:p14="http://schemas.microsoft.com/office/powerpoint/2010/main" val="2118778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D2C9F3-6CDF-48E0-946A-155D0947C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Mértékegységek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9DF3EA-91E1-4937-BFE7-1E75961992F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Négyzetnél, a váltószám a másodikonra kerül, 10=&gt;100, 100=&gt;10 000</a:t>
            </a:r>
          </a:p>
          <a:p>
            <a:r>
              <a:rPr lang="hu-HU" dirty="0"/>
              <a:t>Köbnél, a váltószám a harmadikonra kerül, 10=&gt;1000, 100=&gt; 1 000 000</a:t>
            </a:r>
          </a:p>
          <a:p>
            <a:r>
              <a:rPr lang="hu-HU" dirty="0"/>
              <a:t>Mázsa (q)=100kg</a:t>
            </a:r>
          </a:p>
          <a:p>
            <a:r>
              <a:rPr lang="hu-HU" dirty="0"/>
              <a:t>Tonna=1000kg</a:t>
            </a:r>
          </a:p>
          <a:p>
            <a:r>
              <a:rPr lang="hu-HU" dirty="0" err="1"/>
              <a:t>Köbdm</a:t>
            </a:r>
            <a:r>
              <a:rPr lang="hu-HU" dirty="0"/>
              <a:t>=l</a:t>
            </a:r>
          </a:p>
          <a:p>
            <a:r>
              <a:rPr lang="hu-HU" dirty="0"/>
              <a:t>Az egyenlőségjel a következő egyenlőségnél, illetve a sor végén ér véget!!!!</a:t>
            </a:r>
          </a:p>
          <a:p>
            <a:r>
              <a:rPr lang="hu-HU" dirty="0"/>
              <a:t>100l+28l=…dl+80 dl    megoldása 1200dl!!!</a:t>
            </a:r>
          </a:p>
          <a:p>
            <a:r>
              <a:rPr lang="hu-HU" dirty="0"/>
              <a:t>A fokot és szögpercet az órának megfelelően hatvanas váltással számoljuk: 10° 20’=Mintha 10 óra 20 percet mondanánk, persze a foknál nincsen 24-es váltás, mint az óránál!</a:t>
            </a:r>
          </a:p>
        </p:txBody>
      </p:sp>
    </p:spTree>
    <p:extLst>
      <p:ext uri="{BB962C8B-B14F-4D97-AF65-F5344CB8AC3E}">
        <p14:creationId xmlns:p14="http://schemas.microsoft.com/office/powerpoint/2010/main" val="24644931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52F553-637C-4098-8013-82809873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Számelmélet 9.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13049A-54E2-4674-87DA-2D85EDC2529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Mi az abszolútérték, ellentett, reciprok?</a:t>
            </a:r>
          </a:p>
          <a:p>
            <a:r>
              <a:rPr lang="hu-HU" dirty="0"/>
              <a:t>-5-nek </a:t>
            </a:r>
            <a:r>
              <a:rPr lang="hu-HU" dirty="0" err="1"/>
              <a:t>pl</a:t>
            </a:r>
            <a:r>
              <a:rPr lang="hu-HU" dirty="0"/>
              <a:t> melyik mennyi?</a:t>
            </a:r>
          </a:p>
        </p:txBody>
      </p:sp>
    </p:spTree>
    <p:extLst>
      <p:ext uri="{BB962C8B-B14F-4D97-AF65-F5344CB8AC3E}">
        <p14:creationId xmlns:p14="http://schemas.microsoft.com/office/powerpoint/2010/main" val="14093555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78A37E-F9A7-4203-83B6-145792BA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Abszolútérték, ellentett, reciprok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D153DC-0594-4DB5-83CC-F48D9DCD30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Az abszolútérték a nullától való távolság, mindig pozitív számot csinál az a számból. -5 </a:t>
            </a:r>
            <a:r>
              <a:rPr lang="hu-HU" dirty="0" err="1"/>
              <a:t>absz</a:t>
            </a:r>
            <a:r>
              <a:rPr lang="hu-HU" dirty="0"/>
              <a:t> értéke 5.</a:t>
            </a:r>
          </a:p>
          <a:p>
            <a:r>
              <a:rPr lang="hu-HU" dirty="0"/>
              <a:t>Ellentett: egy negatív előjel hozzáadásával ellentétébe fordítjuk a számot.</a:t>
            </a:r>
          </a:p>
          <a:p>
            <a:r>
              <a:rPr lang="hu-HU" dirty="0"/>
              <a:t>-5 </a:t>
            </a:r>
            <a:r>
              <a:rPr lang="hu-HU" dirty="0" err="1"/>
              <a:t>ellentettje</a:t>
            </a:r>
            <a:r>
              <a:rPr lang="hu-HU" dirty="0"/>
              <a:t> - - 5, vagyis +5</a:t>
            </a:r>
          </a:p>
          <a:p>
            <a:r>
              <a:rPr lang="hu-HU" dirty="0"/>
              <a:t>Reciprok: a szám és a </a:t>
            </a:r>
            <a:r>
              <a:rPr lang="hu-HU" dirty="0" err="1"/>
              <a:t>reciprokámak</a:t>
            </a:r>
            <a:r>
              <a:rPr lang="hu-HU" dirty="0"/>
              <a:t> szorzata 1, vagyis gyakorlatilag a szám fordítottja</a:t>
            </a:r>
          </a:p>
          <a:p>
            <a:r>
              <a:rPr lang="hu-HU" dirty="0"/>
              <a:t>-5 </a:t>
            </a:r>
            <a:r>
              <a:rPr lang="hu-HU" dirty="0" err="1"/>
              <a:t>reciproka</a:t>
            </a:r>
            <a:r>
              <a:rPr lang="hu-HU" dirty="0"/>
              <a:t> – 1 ötöd. </a:t>
            </a:r>
          </a:p>
        </p:txBody>
      </p:sp>
    </p:spTree>
    <p:extLst>
      <p:ext uri="{BB962C8B-B14F-4D97-AF65-F5344CB8AC3E}">
        <p14:creationId xmlns:p14="http://schemas.microsoft.com/office/powerpoint/2010/main" val="4145753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E82069-FDE9-4D01-A539-FBA89139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Számelmélet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9B29EA7-6C67-4AE9-83E3-0770AEE4A21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Mik a prímszámok? Sorold fel őket 20-ig!</a:t>
            </a:r>
          </a:p>
        </p:txBody>
      </p:sp>
    </p:spTree>
    <p:extLst>
      <p:ext uri="{BB962C8B-B14F-4D97-AF65-F5344CB8AC3E}">
        <p14:creationId xmlns:p14="http://schemas.microsoft.com/office/powerpoint/2010/main" val="1509247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CD0F085-465B-428C-8851-D8FF23BB6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Számelmélet 10.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B0AB22-959B-4518-A23E-303DDD1EE2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Milyen halmazműveleteket ismersz, mit jelentenek?</a:t>
            </a:r>
          </a:p>
        </p:txBody>
      </p:sp>
    </p:spTree>
    <p:extLst>
      <p:ext uri="{BB962C8B-B14F-4D97-AF65-F5344CB8AC3E}">
        <p14:creationId xmlns:p14="http://schemas.microsoft.com/office/powerpoint/2010/main" val="3059198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EAFE2A-6F77-47D1-ADE6-7D89FF2E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Halmazműveletek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6C5101-8A91-4DE6-AC59-ED6642D20D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U= Unió, összeolvasztás, együtt a két halmaz</a:t>
            </a:r>
          </a:p>
          <a:p>
            <a:r>
              <a:rPr lang="hu-HU" dirty="0"/>
              <a:t>Fordított u= metszet, a két halmaz közös része</a:t>
            </a:r>
          </a:p>
          <a:p>
            <a:r>
              <a:rPr lang="hu-HU" dirty="0"/>
              <a:t>/ = különbség, az egyik halmazból le kell venni azt a részt, ami a másikkal is közös</a:t>
            </a:r>
          </a:p>
        </p:txBody>
      </p:sp>
    </p:spTree>
    <p:extLst>
      <p:ext uri="{BB962C8B-B14F-4D97-AF65-F5344CB8AC3E}">
        <p14:creationId xmlns:p14="http://schemas.microsoft.com/office/powerpoint/2010/main" val="4234110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D377384-3DAE-40C3-91F9-3E18AA5C6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Geometria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4080FF3-17BB-4748-A789-4E9FD7BD375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Sorold fel a háromszög, az összes négyszög, és a kör területét! (+kör kerületét)</a:t>
            </a:r>
          </a:p>
        </p:txBody>
      </p:sp>
    </p:spTree>
    <p:extLst>
      <p:ext uri="{BB962C8B-B14F-4D97-AF65-F5344CB8AC3E}">
        <p14:creationId xmlns:p14="http://schemas.microsoft.com/office/powerpoint/2010/main" val="4024578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3FA468-2958-4335-9E37-90D6A3E6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 képletek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78FC49-EA7C-46D1-A197-2FD1D4E693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Háromszög: a*mA/2</a:t>
            </a:r>
          </a:p>
          <a:p>
            <a:r>
              <a:rPr lang="hu-HU" dirty="0"/>
              <a:t>Négyzet: a*a</a:t>
            </a:r>
          </a:p>
          <a:p>
            <a:r>
              <a:rPr lang="hu-HU" dirty="0"/>
              <a:t>Téglalap: a*b</a:t>
            </a:r>
          </a:p>
          <a:p>
            <a:r>
              <a:rPr lang="hu-HU" dirty="0"/>
              <a:t>Paralelogramma, rombusz: a*ma</a:t>
            </a:r>
          </a:p>
          <a:p>
            <a:r>
              <a:rPr lang="hu-HU" dirty="0"/>
              <a:t>Trapéz: (</a:t>
            </a:r>
            <a:r>
              <a:rPr lang="hu-HU" dirty="0" err="1"/>
              <a:t>a+c</a:t>
            </a:r>
            <a:r>
              <a:rPr lang="hu-HU" dirty="0"/>
              <a:t>)/2*m</a:t>
            </a:r>
          </a:p>
          <a:p>
            <a:r>
              <a:rPr lang="hu-HU" dirty="0"/>
              <a:t>Deltoid: e*f/2</a:t>
            </a:r>
          </a:p>
          <a:p>
            <a:r>
              <a:rPr lang="hu-HU" dirty="0"/>
              <a:t>Kör: r*r*</a:t>
            </a:r>
            <a:r>
              <a:rPr lang="hu-HU" dirty="0" err="1"/>
              <a:t>Pí</a:t>
            </a:r>
            <a:endParaRPr lang="hu-HU" dirty="0"/>
          </a:p>
          <a:p>
            <a:r>
              <a:rPr lang="hu-HU" dirty="0"/>
              <a:t>Kör kerülete: 2*r*</a:t>
            </a:r>
            <a:r>
              <a:rPr lang="hu-HU" dirty="0" err="1"/>
              <a:t>pí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01384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4FC2A7D-57F7-47FE-BA98-3E22080CC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Geometria 2.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244DE8-0D54-487E-8714-AF865B4E248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Milyen síkidomokra és mit mond ki a </a:t>
            </a:r>
            <a:r>
              <a:rPr lang="hu-HU" dirty="0" err="1"/>
              <a:t>pitagorasz-tétel</a:t>
            </a:r>
            <a:r>
              <a:rPr lang="hu-HU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37753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F38CAC-90BB-40B8-8B57-2F3BED8E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Pitagórasz</a:t>
            </a:r>
            <a:r>
              <a:rPr lang="hu-HU" dirty="0"/>
              <a:t>-tétel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E35575-BC25-487E-8429-3AF050038A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Derékszögű háromszögben a két befogó négyzetének összege egyenlő az átfogó négyzetével</a:t>
            </a:r>
          </a:p>
          <a:p>
            <a:r>
              <a:rPr lang="hu-HU" dirty="0"/>
              <a:t>A </a:t>
            </a:r>
            <a:r>
              <a:rPr lang="hu-HU" dirty="0" err="1"/>
              <a:t>négyzet+b</a:t>
            </a:r>
            <a:r>
              <a:rPr lang="hu-HU" dirty="0"/>
              <a:t> négyzet= c négyzet</a:t>
            </a:r>
          </a:p>
          <a:p>
            <a:r>
              <a:rPr lang="hu-HU" dirty="0"/>
              <a:t>Használni lehet még: egyenlőszárú háromszögben, paralelogrammában, trapézban a magasság kiszámítására </a:t>
            </a:r>
          </a:p>
        </p:txBody>
      </p:sp>
    </p:spTree>
    <p:extLst>
      <p:ext uri="{BB962C8B-B14F-4D97-AF65-F5344CB8AC3E}">
        <p14:creationId xmlns:p14="http://schemas.microsoft.com/office/powerpoint/2010/main" val="3734025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18CFA9-89C3-4836-9F5C-57F14EF8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Geometria 3.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5857D1-9C75-4D3B-8233-61E82C46FF9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Hány átlót lehet húzni összesen egy n oldalú sokszögben?</a:t>
            </a:r>
          </a:p>
        </p:txBody>
      </p:sp>
    </p:spTree>
    <p:extLst>
      <p:ext uri="{BB962C8B-B14F-4D97-AF65-F5344CB8AC3E}">
        <p14:creationId xmlns:p14="http://schemas.microsoft.com/office/powerpoint/2010/main" val="1669030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FC2CD1-1425-4145-9480-826717DB6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Átlók száma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7BF40B1-7C31-4FBC-A829-3E322E2B14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N(n-3)/2</a:t>
            </a:r>
          </a:p>
          <a:p>
            <a:r>
              <a:rPr lang="hu-HU" dirty="0"/>
              <a:t>A csúcsok száma szorozva az egy csúcsból húzható átlók (n-3) számával, majd osztva kettővel, hogy ne legyenek oda-vissza kétszeresen számolva</a:t>
            </a:r>
          </a:p>
        </p:txBody>
      </p:sp>
    </p:spTree>
    <p:extLst>
      <p:ext uri="{BB962C8B-B14F-4D97-AF65-F5344CB8AC3E}">
        <p14:creationId xmlns:p14="http://schemas.microsoft.com/office/powerpoint/2010/main" val="937303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D77EAF-1F68-4965-8EE8-B8B68E328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Geometria 4.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592BB5-D591-4925-950C-D52512BFB55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Mit jelent az hogy egy szög, vagy síkidom konvex, konkáv?</a:t>
            </a:r>
          </a:p>
        </p:txBody>
      </p:sp>
    </p:spTree>
    <p:extLst>
      <p:ext uri="{BB962C8B-B14F-4D97-AF65-F5344CB8AC3E}">
        <p14:creationId xmlns:p14="http://schemas.microsoft.com/office/powerpoint/2010/main" val="574030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C6FD4A-E4AA-4EC1-8C70-5408499A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Konvex-konkáv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BC476D9-E6F3-492E-BE36-82F0719F8A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A konkáv síkidomban el lehet bújni, mert van egy 180-nál nagyobb (beugró) szöge</a:t>
            </a:r>
          </a:p>
          <a:p>
            <a:r>
              <a:rPr lang="hu-HU" dirty="0"/>
              <a:t>A konvex a hagyományos alakzat</a:t>
            </a:r>
          </a:p>
        </p:txBody>
      </p:sp>
    </p:spTree>
    <p:extLst>
      <p:ext uri="{BB962C8B-B14F-4D97-AF65-F5344CB8AC3E}">
        <p14:creationId xmlns:p14="http://schemas.microsoft.com/office/powerpoint/2010/main" val="361658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4EFD73D-8A83-4524-97D3-6E1ECAB9B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Prímek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2E67EE-173F-4513-BA4C-A6A86FFB792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Azok a számok, amiknek csak 2db osztója van, az 1 és önmaguk. Pl.: 2, 3, 5, 7, 9, 11, 13, 17, 19.</a:t>
            </a:r>
          </a:p>
          <a:p>
            <a:r>
              <a:rPr lang="hu-HU" dirty="0"/>
              <a:t>Másik nevük= egyszerű számok, törzsszámok</a:t>
            </a:r>
          </a:p>
          <a:p>
            <a:r>
              <a:rPr lang="hu-HU" dirty="0"/>
              <a:t>Az összes többi az összetett szám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009734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25A95F-F3ED-4798-9DDD-7558E8C67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Geometria 5.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190E6C3-5097-4B0A-BC65-5D0CD1DEC0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Hogyan számítunk térfogatot és felszínt?</a:t>
            </a:r>
          </a:p>
        </p:txBody>
      </p:sp>
    </p:spTree>
    <p:extLst>
      <p:ext uri="{BB962C8B-B14F-4D97-AF65-F5344CB8AC3E}">
        <p14:creationId xmlns:p14="http://schemas.microsoft.com/office/powerpoint/2010/main" val="2899558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1D0324-36CE-4142-B8DE-7ABACF9D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Térfogat és felszín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8030FE-AA32-4554-9A91-708022A84C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Térfogat, V= alapterület * magasság</a:t>
            </a:r>
          </a:p>
          <a:p>
            <a:r>
              <a:rPr lang="hu-HU" dirty="0"/>
              <a:t>Felszín, A=F, a határoló lapok területeinek az összege</a:t>
            </a:r>
          </a:p>
          <a:p>
            <a:r>
              <a:rPr lang="hu-HU" dirty="0"/>
              <a:t>Téglatest: V=a*b*c, F=2*ab+2*ac+2*</a:t>
            </a:r>
            <a:r>
              <a:rPr lang="hu-HU" dirty="0" err="1"/>
              <a:t>bc</a:t>
            </a:r>
            <a:endParaRPr lang="hu-HU" dirty="0"/>
          </a:p>
          <a:p>
            <a:r>
              <a:rPr lang="hu-HU" dirty="0"/>
              <a:t>Kocka: V=a*a*a, F=6*a*a</a:t>
            </a:r>
          </a:p>
          <a:p>
            <a:r>
              <a:rPr lang="hu-HU" dirty="0"/>
              <a:t>Henger: V=r*r*</a:t>
            </a:r>
            <a:r>
              <a:rPr lang="hu-HU" dirty="0" err="1"/>
              <a:t>pí</a:t>
            </a:r>
            <a:r>
              <a:rPr lang="hu-HU" dirty="0"/>
              <a:t>*m, F=2*r*</a:t>
            </a:r>
            <a:r>
              <a:rPr lang="hu-HU" dirty="0" err="1"/>
              <a:t>pí</a:t>
            </a:r>
            <a:r>
              <a:rPr lang="hu-HU" dirty="0"/>
              <a:t>*m</a:t>
            </a:r>
          </a:p>
        </p:txBody>
      </p:sp>
    </p:spTree>
    <p:extLst>
      <p:ext uri="{BB962C8B-B14F-4D97-AF65-F5344CB8AC3E}">
        <p14:creationId xmlns:p14="http://schemas.microsoft.com/office/powerpoint/2010/main" val="3500971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09FFAA-5426-4872-AC55-7F2AD54E7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Geometria 6.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98348FE-99BF-4AA7-99F1-A3229248AE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Milyen ismeretek szükségesek a szögek kiszámolásához?</a:t>
            </a:r>
          </a:p>
        </p:txBody>
      </p:sp>
    </p:spTree>
    <p:extLst>
      <p:ext uri="{BB962C8B-B14F-4D97-AF65-F5344CB8AC3E}">
        <p14:creationId xmlns:p14="http://schemas.microsoft.com/office/powerpoint/2010/main" val="32680283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C4D1A4-A224-44DF-90F0-AEBFC7AC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Szögek számítása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AB8621A-DA4A-42D1-B451-81552D11161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Háromszög: 180, négyszög:360</a:t>
            </a:r>
          </a:p>
          <a:p>
            <a:r>
              <a:rPr lang="hu-HU" dirty="0"/>
              <a:t>Egyenlőszárú háromszög alapon fekvő szögei ugyanakkorák</a:t>
            </a:r>
          </a:p>
          <a:p>
            <a:r>
              <a:rPr lang="hu-HU" dirty="0"/>
              <a:t>Trapéz egy száron fekvő szögeinek összege 180…szemben lévő szárszögek csak akkor, hogyha szimmetrikus vagyis húrtrapéz!</a:t>
            </a:r>
          </a:p>
          <a:p>
            <a:r>
              <a:rPr lang="hu-HU" dirty="0"/>
              <a:t>Egy oldalon egymás mellett fekvő két szög 180-ra egészíti ki egymást</a:t>
            </a:r>
          </a:p>
          <a:p>
            <a:r>
              <a:rPr lang="hu-HU" dirty="0"/>
              <a:t>Csúcsszögek egyenlőek</a:t>
            </a:r>
          </a:p>
        </p:txBody>
      </p:sp>
    </p:spTree>
    <p:extLst>
      <p:ext uri="{BB962C8B-B14F-4D97-AF65-F5344CB8AC3E}">
        <p14:creationId xmlns:p14="http://schemas.microsoft.com/office/powerpoint/2010/main" val="3735925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E3F9DC-3E24-463C-8E41-908933A8A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Geometria 7.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77234C6-BEED-4864-B987-F390664C4A1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Milyen geometriai transzformációk vannak, hogyan működnek?</a:t>
            </a:r>
          </a:p>
        </p:txBody>
      </p:sp>
    </p:spTree>
    <p:extLst>
      <p:ext uri="{BB962C8B-B14F-4D97-AF65-F5344CB8AC3E}">
        <p14:creationId xmlns:p14="http://schemas.microsoft.com/office/powerpoint/2010/main" val="40176219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65E4E7-89F4-4118-AA46-CB4EE4BE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Geometriai transzformációk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6C23AC-BAC0-4899-980A-30DDCACD8D5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Tengelyes tükrözés: a szimmetriatengely másik oldalán, ugyanolyan távolságra (merőlegesen) másolják át az alakzat összes pontját</a:t>
            </a:r>
          </a:p>
          <a:p>
            <a:r>
              <a:rPr lang="hu-HU" dirty="0"/>
              <a:t>Középpontos tükrözés: egy pont túloldalára másoljuk az alakzat minden pontját, úgy hogy egyenként összekötjük vele a pontokat, és a középpont túloldalán ugyanolyan távolságba másolva mérjük fel őket</a:t>
            </a:r>
          </a:p>
          <a:p>
            <a:r>
              <a:rPr lang="hu-HU" dirty="0"/>
              <a:t>Eltolás: egy adott hosszúságú </a:t>
            </a:r>
            <a:r>
              <a:rPr lang="hu-HU" dirty="0" err="1"/>
              <a:t>nyillal</a:t>
            </a:r>
            <a:r>
              <a:rPr lang="hu-HU" dirty="0"/>
              <a:t> (vektorral) párhuzamosan eltolunk minden pontot</a:t>
            </a:r>
          </a:p>
          <a:p>
            <a:r>
              <a:rPr lang="hu-HU" dirty="0"/>
              <a:t>Elforgatás: az adott középponttal összekötjük az összes pontot és az adott forgatási szöget megszerkesztjük az összes egyenesre, majd a másik szögszárra másoljuk a pontokat</a:t>
            </a:r>
          </a:p>
        </p:txBody>
      </p:sp>
    </p:spTree>
    <p:extLst>
      <p:ext uri="{BB962C8B-B14F-4D97-AF65-F5344CB8AC3E}">
        <p14:creationId xmlns:p14="http://schemas.microsoft.com/office/powerpoint/2010/main" val="30704472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E0D60AC-0105-4484-A88F-0639496B8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Geometria 8.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AFE9D7-C8F6-4CA8-88F8-FA83D183EB8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Hogyan használjuk a koordinátarendszert, mit jelölnek a tengelyek?</a:t>
            </a:r>
          </a:p>
        </p:txBody>
      </p:sp>
    </p:spTree>
    <p:extLst>
      <p:ext uri="{BB962C8B-B14F-4D97-AF65-F5344CB8AC3E}">
        <p14:creationId xmlns:p14="http://schemas.microsoft.com/office/powerpoint/2010/main" val="14625963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99F046-4C71-499B-B57B-790E9514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Koordinátarendszer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0A3F35-DAAF-4B10-BBCF-8FFAC181A05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A koordináta rendszer két egymásra merőlegesen felvett számegyenes</a:t>
            </a:r>
          </a:p>
          <a:p>
            <a:r>
              <a:rPr lang="hu-HU" dirty="0"/>
              <a:t>A vízszintes az x tengely, mindig az övé az első koordinátája a pontnak</a:t>
            </a:r>
          </a:p>
          <a:p>
            <a:r>
              <a:rPr lang="hu-HU" dirty="0"/>
              <a:t>A függőleges az y tengely, mindig övé a második koordinátája a pontnak</a:t>
            </a:r>
          </a:p>
          <a:p>
            <a:r>
              <a:rPr lang="hu-HU" dirty="0" err="1"/>
              <a:t>Pl</a:t>
            </a:r>
            <a:r>
              <a:rPr lang="hu-HU" dirty="0"/>
              <a:t>: (4,5) x=4, y=5</a:t>
            </a:r>
          </a:p>
          <a:p>
            <a:r>
              <a:rPr lang="hu-HU" dirty="0"/>
              <a:t>Az </a:t>
            </a:r>
            <a:r>
              <a:rPr lang="hu-HU" dirty="0" err="1"/>
              <a:t>origo</a:t>
            </a:r>
            <a:r>
              <a:rPr lang="hu-HU" dirty="0"/>
              <a:t> a középpont, a (0, 0)</a:t>
            </a:r>
          </a:p>
        </p:txBody>
      </p:sp>
    </p:spTree>
    <p:extLst>
      <p:ext uri="{BB962C8B-B14F-4D97-AF65-F5344CB8AC3E}">
        <p14:creationId xmlns:p14="http://schemas.microsoft.com/office/powerpoint/2010/main" val="26136175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E66F1B-D6E3-4F55-8259-AE67B73E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Algebra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B22D5A7-A2BF-44B6-90B2-CBBFFA7B7FF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Milyen jelölési technikákat használunk az egyenletre vezető szöveges feladatok megoldásánál?</a:t>
            </a:r>
          </a:p>
        </p:txBody>
      </p:sp>
    </p:spTree>
    <p:extLst>
      <p:ext uri="{BB962C8B-B14F-4D97-AF65-F5344CB8AC3E}">
        <p14:creationId xmlns:p14="http://schemas.microsoft.com/office/powerpoint/2010/main" val="18568383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5AD225-4199-4576-8565-21EEB9EB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Szöveges feladatok jelölései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809683-1882-4F32-B51D-F106CECFA75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Minden adatot külön feljegyzünk, értelmezünk</a:t>
            </a:r>
          </a:p>
          <a:p>
            <a:r>
              <a:rPr lang="hu-HU" dirty="0"/>
              <a:t>Kiválasztjuk, hogy mit jelölünk ismeretlennek, x-szel (ez többnyire az a dolog, amire rákérdeznek)</a:t>
            </a:r>
          </a:p>
          <a:p>
            <a:r>
              <a:rPr lang="hu-HU" dirty="0"/>
              <a:t>Ennek függvényében, az x-</a:t>
            </a:r>
            <a:r>
              <a:rPr lang="hu-HU" dirty="0" err="1"/>
              <a:t>et</a:t>
            </a:r>
            <a:r>
              <a:rPr lang="hu-HU" dirty="0"/>
              <a:t> használva kifejezzük, felírjuk a többi mennyiséget is</a:t>
            </a:r>
          </a:p>
          <a:p>
            <a:r>
              <a:rPr lang="hu-HU" dirty="0" err="1"/>
              <a:t>Pl</a:t>
            </a:r>
            <a:r>
              <a:rPr lang="hu-HU" dirty="0"/>
              <a:t>: 75%-a =&gt; 0,75x  vagy 2/3-a=&gt; 2/3*x vagy 2:3hoz=&gt; 2x, 3x</a:t>
            </a:r>
          </a:p>
          <a:p>
            <a:r>
              <a:rPr lang="hu-HU" dirty="0"/>
              <a:t>Ha megvan valamiből az összes, és annak egy része az x, akkor a másik mennyiség az összes-x</a:t>
            </a:r>
          </a:p>
          <a:p>
            <a:r>
              <a:rPr lang="hu-HU" dirty="0" err="1"/>
              <a:t>Pl</a:t>
            </a:r>
            <a:r>
              <a:rPr lang="hu-HU" dirty="0"/>
              <a:t>: </a:t>
            </a:r>
            <a:r>
              <a:rPr lang="hu-HU" dirty="0" err="1"/>
              <a:t>össz</a:t>
            </a:r>
            <a:r>
              <a:rPr lang="hu-HU" dirty="0"/>
              <a:t> 30 fő, x fiú, akkor 30-x lány</a:t>
            </a:r>
          </a:p>
        </p:txBody>
      </p:sp>
    </p:spTree>
    <p:extLst>
      <p:ext uri="{BB962C8B-B14F-4D97-AF65-F5344CB8AC3E}">
        <p14:creationId xmlns:p14="http://schemas.microsoft.com/office/powerpoint/2010/main" val="4079274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A15DF6-923C-4E86-918D-3ACE2FAA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Számelmélet 2.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62B235-A6A5-439A-8153-CEBEDC8461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Mik azok a négyzetszámok? Sorold fel az első 15-öt!</a:t>
            </a:r>
          </a:p>
        </p:txBody>
      </p:sp>
    </p:spTree>
    <p:extLst>
      <p:ext uri="{BB962C8B-B14F-4D97-AF65-F5344CB8AC3E}">
        <p14:creationId xmlns:p14="http://schemas.microsoft.com/office/powerpoint/2010/main" val="28976425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8E6F8A-6CB6-4770-B898-5401A467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Algebra 2.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FEC7B6D-7381-4B5F-8DAD-507CF00769F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Hogyan számítunk százalékot? Hogyan számítjuk vissza hogy eredetileg minek volt valami valahány </a:t>
            </a:r>
            <a:r>
              <a:rPr lang="hu-HU" dirty="0" err="1"/>
              <a:t>százaláka</a:t>
            </a:r>
            <a:r>
              <a:rPr lang="hu-HU" dirty="0"/>
              <a:t>? Hogyan számoljuk ki, hogy valami valaminek hány </a:t>
            </a:r>
            <a:r>
              <a:rPr lang="hu-HU" dirty="0" err="1"/>
              <a:t>százaléke</a:t>
            </a:r>
            <a:r>
              <a:rPr lang="hu-HU" dirty="0"/>
              <a:t>?</a:t>
            </a:r>
          </a:p>
          <a:p>
            <a:r>
              <a:rPr lang="hu-HU" dirty="0" err="1"/>
              <a:t>Pl</a:t>
            </a:r>
            <a:r>
              <a:rPr lang="hu-HU" dirty="0"/>
              <a:t>: 50-nek mennyi a 20%-a?</a:t>
            </a:r>
          </a:p>
          <a:p>
            <a:r>
              <a:rPr lang="hu-HU" dirty="0"/>
              <a:t>Minek a 20%-a volt a 30?</a:t>
            </a:r>
          </a:p>
          <a:p>
            <a:r>
              <a:rPr lang="hu-HU" dirty="0"/>
              <a:t>Hány százaléka a 40 a 60-nak?</a:t>
            </a:r>
          </a:p>
        </p:txBody>
      </p:sp>
    </p:spTree>
    <p:extLst>
      <p:ext uri="{BB962C8B-B14F-4D97-AF65-F5344CB8AC3E}">
        <p14:creationId xmlns:p14="http://schemas.microsoft.com/office/powerpoint/2010/main" val="12953736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FC5EA4-59D2-4B58-9BF6-936CE0CD0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Százalék-számítás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A8080DA-80EB-468B-9853-1903D26D11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Százalékot tizedestörtre váltjuk, úgy hogy osztjuk százzal, majd ezzel kell a megfelelő műveletet elvégezni</a:t>
            </a:r>
          </a:p>
          <a:p>
            <a:r>
              <a:rPr lang="hu-HU" dirty="0"/>
              <a:t>50*0,20=10</a:t>
            </a:r>
          </a:p>
          <a:p>
            <a:r>
              <a:rPr lang="hu-HU" dirty="0"/>
              <a:t>30/0,20=1570</a:t>
            </a:r>
          </a:p>
          <a:p>
            <a:r>
              <a:rPr lang="hu-HU" dirty="0"/>
              <a:t>40/60=0,66 =&gt;66%-a (mindig azzal osztunk, amihez viszonyítunk, erre utal a –</a:t>
            </a:r>
            <a:r>
              <a:rPr lang="hu-HU" dirty="0" err="1"/>
              <a:t>nak</a:t>
            </a:r>
            <a:r>
              <a:rPr lang="hu-HU" dirty="0"/>
              <a:t> végződés, illetve a mint szócska a szövegben!!!)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34419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90FB3D-C368-4187-88FF-6987CE2D6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Négyzetszámok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823653-46D1-457C-98CE-DC5377F3FB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Azok a számok, amik egy szám négyzetre emelésének eredményeképpen állnak elő.</a:t>
            </a:r>
          </a:p>
          <a:p>
            <a:r>
              <a:rPr lang="hu-HU" dirty="0"/>
              <a:t>Pl.: 1, 4, 9, 16, 25, 36, 49, 64, 81, 100, 121, 144, 169, 196, 225.</a:t>
            </a:r>
          </a:p>
        </p:txBody>
      </p:sp>
    </p:spTree>
    <p:extLst>
      <p:ext uri="{BB962C8B-B14F-4D97-AF65-F5344CB8AC3E}">
        <p14:creationId xmlns:p14="http://schemas.microsoft.com/office/powerpoint/2010/main" val="4119245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888253-F45D-4237-95C3-6F4B17707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Számelmélet 3.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7A554B-4896-427C-8EA6-2C24E102EC2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Mik azok a köbszámok? Sorold fel az első 5-öt!</a:t>
            </a:r>
          </a:p>
        </p:txBody>
      </p:sp>
    </p:spTree>
    <p:extLst>
      <p:ext uri="{BB962C8B-B14F-4D97-AF65-F5344CB8AC3E}">
        <p14:creationId xmlns:p14="http://schemas.microsoft.com/office/powerpoint/2010/main" val="3948464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1848C8-CC27-4126-A254-95B6832D9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Köbszámok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977CE9-136C-46FB-B904-1F3C1D40EE3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Azok a számok, amelyek egy másik szám harmadik hatványra való emelésével jönnek létre.</a:t>
            </a:r>
          </a:p>
          <a:p>
            <a:r>
              <a:rPr lang="hu-HU" dirty="0"/>
              <a:t>Pl.: 1, 8, 27, 64, 125</a:t>
            </a:r>
          </a:p>
        </p:txBody>
      </p:sp>
    </p:spTree>
    <p:extLst>
      <p:ext uri="{BB962C8B-B14F-4D97-AF65-F5344CB8AC3E}">
        <p14:creationId xmlns:p14="http://schemas.microsoft.com/office/powerpoint/2010/main" val="1126173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98E474-C0A5-46A7-BE9A-45709FE6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Számelmélet 4.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925C20-7DB4-44DA-A33E-2A257EEC5D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Sorold fel 2-10ig az oszthatósági szabályokat! (Kiv.:7)</a:t>
            </a:r>
          </a:p>
        </p:txBody>
      </p:sp>
    </p:spTree>
    <p:extLst>
      <p:ext uri="{BB962C8B-B14F-4D97-AF65-F5344CB8AC3E}">
        <p14:creationId xmlns:p14="http://schemas.microsoft.com/office/powerpoint/2010/main" val="344011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4DCE7D-B924-410D-88B1-7D29E252A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Oszthatósági szabályok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05A0838-78D6-466B-A9CE-24785FFD03D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2:  páros</a:t>
            </a:r>
          </a:p>
          <a:p>
            <a:r>
              <a:rPr lang="hu-HU" dirty="0"/>
              <a:t>3: </a:t>
            </a:r>
            <a:r>
              <a:rPr lang="hu-HU" dirty="0" err="1"/>
              <a:t>szjegyek</a:t>
            </a:r>
            <a:r>
              <a:rPr lang="hu-HU" dirty="0"/>
              <a:t> összege osztható 3-mal</a:t>
            </a:r>
          </a:p>
          <a:p>
            <a:r>
              <a:rPr lang="hu-HU" dirty="0"/>
              <a:t>4: utolsó 2 </a:t>
            </a:r>
            <a:r>
              <a:rPr lang="hu-HU" dirty="0" err="1"/>
              <a:t>szjegyből</a:t>
            </a:r>
            <a:r>
              <a:rPr lang="hu-HU" dirty="0"/>
              <a:t> álló szám osztható 4-gyel</a:t>
            </a:r>
          </a:p>
          <a:p>
            <a:r>
              <a:rPr lang="hu-HU" dirty="0"/>
              <a:t>5: 0-ra vagy 5-re végződik</a:t>
            </a:r>
          </a:p>
          <a:p>
            <a:r>
              <a:rPr lang="hu-HU" dirty="0"/>
              <a:t>6: osztható 2-vel és 3-mal</a:t>
            </a:r>
          </a:p>
          <a:p>
            <a:r>
              <a:rPr lang="hu-HU" dirty="0"/>
              <a:t>8: utolsó 3 </a:t>
            </a:r>
            <a:r>
              <a:rPr lang="hu-HU" dirty="0" err="1"/>
              <a:t>szjegyből</a:t>
            </a:r>
            <a:r>
              <a:rPr lang="hu-HU" dirty="0"/>
              <a:t> álló szám osztható 8-cal</a:t>
            </a:r>
          </a:p>
          <a:p>
            <a:r>
              <a:rPr lang="hu-HU" dirty="0"/>
              <a:t>9: </a:t>
            </a:r>
            <a:r>
              <a:rPr lang="hu-HU" dirty="0" err="1"/>
              <a:t>szjegyek</a:t>
            </a:r>
            <a:r>
              <a:rPr lang="hu-HU" dirty="0"/>
              <a:t> összege osztható 9-cel</a:t>
            </a:r>
          </a:p>
          <a:p>
            <a:r>
              <a:rPr lang="hu-HU" dirty="0"/>
              <a:t>10: 0-ra végződik</a:t>
            </a:r>
          </a:p>
        </p:txBody>
      </p:sp>
    </p:spTree>
    <p:extLst>
      <p:ext uri="{BB962C8B-B14F-4D97-AF65-F5344CB8AC3E}">
        <p14:creationId xmlns:p14="http://schemas.microsoft.com/office/powerpoint/2010/main" val="408008828"/>
      </p:ext>
    </p:extLst>
  </p:cSld>
  <p:clrMapOvr>
    <a:masterClrMapping/>
  </p:clrMapOvr>
</p:sld>
</file>

<file path=ppt/theme/theme1.xml><?xml version="1.0" encoding="utf-8"?>
<a:theme xmlns:a="http://schemas.openxmlformats.org/drawingml/2006/main" name="Cseppecske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TM04033925[[fn=Cseppecske]]</Template>
  <TotalTime>259</TotalTime>
  <Words>1398</Words>
  <Application>Microsoft Office PowerPoint</Application>
  <PresentationFormat>Szélesvásznú</PresentationFormat>
  <Paragraphs>157</Paragraphs>
  <Slides>41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41</vt:i4>
      </vt:variant>
    </vt:vector>
  </HeadingPairs>
  <TitlesOfParts>
    <vt:vector size="44" baseType="lpstr">
      <vt:lpstr>Arial</vt:lpstr>
      <vt:lpstr>Tw Cen MT</vt:lpstr>
      <vt:lpstr>Cseppecske</vt:lpstr>
      <vt:lpstr>Középiskolai felvételi</vt:lpstr>
      <vt:lpstr>Számelmélet</vt:lpstr>
      <vt:lpstr>Prímek</vt:lpstr>
      <vt:lpstr>Számelmélet 2.</vt:lpstr>
      <vt:lpstr>Négyzetszámok</vt:lpstr>
      <vt:lpstr>Számelmélet 3.</vt:lpstr>
      <vt:lpstr>Köbszámok</vt:lpstr>
      <vt:lpstr>Számelmélet 4.</vt:lpstr>
      <vt:lpstr>Oszthatósági szabályok</vt:lpstr>
      <vt:lpstr>Számelmélet 5.</vt:lpstr>
      <vt:lpstr>LNKO és LKKT</vt:lpstr>
      <vt:lpstr>Számelmélet 6.</vt:lpstr>
      <vt:lpstr>Normálalak</vt:lpstr>
      <vt:lpstr>Számelmélet 7.</vt:lpstr>
      <vt:lpstr>Törtek</vt:lpstr>
      <vt:lpstr>Számelmélet 8.</vt:lpstr>
      <vt:lpstr>Mértékegységek</vt:lpstr>
      <vt:lpstr>Számelmélet 9.</vt:lpstr>
      <vt:lpstr>Abszolútérték, ellentett, reciprok</vt:lpstr>
      <vt:lpstr>Számelmélet 10.</vt:lpstr>
      <vt:lpstr>Halmazműveletek</vt:lpstr>
      <vt:lpstr>Geometria</vt:lpstr>
      <vt:lpstr>t képletek</vt:lpstr>
      <vt:lpstr>Geometria 2.</vt:lpstr>
      <vt:lpstr>Pitagórasz-tétel</vt:lpstr>
      <vt:lpstr>Geometria 3.</vt:lpstr>
      <vt:lpstr>Átlók száma</vt:lpstr>
      <vt:lpstr>Geometria 4.</vt:lpstr>
      <vt:lpstr>Konvex-konkáv</vt:lpstr>
      <vt:lpstr>Geometria 5.</vt:lpstr>
      <vt:lpstr>Térfogat és felszín</vt:lpstr>
      <vt:lpstr>Geometria 6.</vt:lpstr>
      <vt:lpstr>Szögek számítása</vt:lpstr>
      <vt:lpstr>Geometria 7.</vt:lpstr>
      <vt:lpstr>Geometriai transzformációk</vt:lpstr>
      <vt:lpstr>Geometria 8.</vt:lpstr>
      <vt:lpstr>Koordinátarendszer</vt:lpstr>
      <vt:lpstr>Algebra</vt:lpstr>
      <vt:lpstr>Szöveges feladatok jelölései</vt:lpstr>
      <vt:lpstr>Algebra 2.</vt:lpstr>
      <vt:lpstr>Százalék-számítás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Középiskolai felvételi</dc:title>
  <dc:creator>ANTAL ÁRPÁD</dc:creator>
  <cp:lastModifiedBy>ANTAL ÁRPÁD</cp:lastModifiedBy>
  <cp:revision>27</cp:revision>
  <dcterms:created xsi:type="dcterms:W3CDTF">2018-01-18T12:33:21Z</dcterms:created>
  <dcterms:modified xsi:type="dcterms:W3CDTF">2018-01-19T10:02:06Z</dcterms:modified>
</cp:coreProperties>
</file>