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26" r:id="rId2"/>
    <p:sldMasterId id="2147483756" r:id="rId3"/>
  </p:sldMasterIdLst>
  <p:notesMasterIdLst>
    <p:notesMasterId r:id="rId26"/>
  </p:notesMasterIdLst>
  <p:sldIdLst>
    <p:sldId id="298" r:id="rId4"/>
    <p:sldId id="271" r:id="rId5"/>
    <p:sldId id="257" r:id="rId6"/>
    <p:sldId id="278" r:id="rId7"/>
    <p:sldId id="265" r:id="rId8"/>
    <p:sldId id="258" r:id="rId9"/>
    <p:sldId id="259" r:id="rId10"/>
    <p:sldId id="279" r:id="rId11"/>
    <p:sldId id="277" r:id="rId12"/>
    <p:sldId id="285" r:id="rId13"/>
    <p:sldId id="289" r:id="rId14"/>
    <p:sldId id="296" r:id="rId15"/>
    <p:sldId id="291" r:id="rId16"/>
    <p:sldId id="293" r:id="rId17"/>
    <p:sldId id="292" r:id="rId18"/>
    <p:sldId id="294" r:id="rId19"/>
    <p:sldId id="273" r:id="rId20"/>
    <p:sldId id="295" r:id="rId21"/>
    <p:sldId id="290" r:id="rId22"/>
    <p:sldId id="299" r:id="rId23"/>
    <p:sldId id="297"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0281E4-EC07-4933-ABDD-4C93D57217FD}">
          <p14:sldIdLst>
            <p14:sldId id="298"/>
            <p14:sldId id="271"/>
            <p14:sldId id="257"/>
            <p14:sldId id="278"/>
            <p14:sldId id="265"/>
            <p14:sldId id="258"/>
            <p14:sldId id="259"/>
            <p14:sldId id="279"/>
            <p14:sldId id="277"/>
            <p14:sldId id="285"/>
            <p14:sldId id="289"/>
            <p14:sldId id="296"/>
            <p14:sldId id="291"/>
            <p14:sldId id="293"/>
            <p14:sldId id="292"/>
            <p14:sldId id="294"/>
            <p14:sldId id="273"/>
            <p14:sldId id="295"/>
            <p14:sldId id="290"/>
            <p14:sldId id="299"/>
            <p14:sldId id="297"/>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105" d="100"/>
          <a:sy n="105"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D30FC-46A4-4697-9278-E5F1D56CFDA0}" type="datetimeFigureOut">
              <a:rPr lang="en-IN" smtClean="0"/>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3C7E2-1E70-4848-9655-EADCA00C38BF}" type="slidenum">
              <a:rPr lang="en-IN" smtClean="0"/>
              <a:t>‹#›</a:t>
            </a:fld>
            <a:endParaRPr lang="en-IN"/>
          </a:p>
        </p:txBody>
      </p:sp>
    </p:spTree>
    <p:extLst>
      <p:ext uri="{BB962C8B-B14F-4D97-AF65-F5344CB8AC3E}">
        <p14:creationId xmlns:p14="http://schemas.microsoft.com/office/powerpoint/2010/main" val="316631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3C7E2-1E70-4848-9655-EADCA00C38BF}" type="slidenum">
              <a:rPr lang="en-IN" smtClean="0"/>
              <a:t>2</a:t>
            </a:fld>
            <a:endParaRPr lang="en-IN"/>
          </a:p>
        </p:txBody>
      </p:sp>
    </p:spTree>
    <p:extLst>
      <p:ext uri="{BB962C8B-B14F-4D97-AF65-F5344CB8AC3E}">
        <p14:creationId xmlns:p14="http://schemas.microsoft.com/office/powerpoint/2010/main" val="115902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243322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E9EC87-2EEC-41E6-9851-BB4893ECCF59}"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390371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108844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741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3303035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2423966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1260170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3309452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4063350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82317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55199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712392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36851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75526F-14AB-487F-8345-E3E3B7FE904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847815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75526F-14AB-487F-8345-E3E3B7FE9042}"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16381162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1441182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4045871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2477191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5526F-14AB-487F-8345-E3E3B7FE904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958900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5526F-14AB-487F-8345-E3E3B7FE904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17949961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1290851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241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4137964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1653421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17320275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2591050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40842582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40361473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6982884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2171321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7677034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75526F-14AB-487F-8345-E3E3B7FE904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19727607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75526F-14AB-487F-8345-E3E3B7FE9042}"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182286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E9EC87-2EEC-41E6-9851-BB4893ECCF59}"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7751922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8916306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24650029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40515742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5526F-14AB-487F-8345-E3E3B7FE904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2441455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5526F-14AB-487F-8345-E3E3B7FE9042}"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9141693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7395385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3724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723276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5578358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4941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9EC87-2EEC-41E6-9851-BB4893ECCF59}" type="datetimeFigureOut">
              <a:rPr lang="en-GB" smtClean="0"/>
              <a:t>23/05/2023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42778598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4905089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5526F-14AB-487F-8345-E3E3B7FE9042}"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9EB48-3CF7-4FC6-B276-9201356FEBDC}" type="slidenum">
              <a:rPr lang="en-IN" smtClean="0"/>
              <a:t>‹#›</a:t>
            </a:fld>
            <a:endParaRPr lang="en-IN"/>
          </a:p>
        </p:txBody>
      </p:sp>
    </p:spTree>
    <p:extLst>
      <p:ext uri="{BB962C8B-B14F-4D97-AF65-F5344CB8AC3E}">
        <p14:creationId xmlns:p14="http://schemas.microsoft.com/office/powerpoint/2010/main" val="34730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63416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363414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E9EC87-2EEC-41E6-9851-BB4893ECCF59}" type="datetimeFigureOut">
              <a:rPr lang="en-GB" smtClean="0"/>
              <a:t>23/05/2023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370098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E9EC87-2EEC-41E6-9851-BB4893ECCF59}"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27A54D-1DFC-4EF0-A48F-8785D0190B74}" type="slidenum">
              <a:rPr lang="en-GB" smtClean="0"/>
              <a:t>‹#›</a:t>
            </a:fld>
            <a:endParaRPr lang="en-GB"/>
          </a:p>
        </p:txBody>
      </p:sp>
    </p:spTree>
    <p:extLst>
      <p:ext uri="{BB962C8B-B14F-4D97-AF65-F5344CB8AC3E}">
        <p14:creationId xmlns:p14="http://schemas.microsoft.com/office/powerpoint/2010/main" val="385960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3.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E9EC87-2EEC-41E6-9851-BB4893ECCF59}" type="datetimeFigureOut">
              <a:rPr lang="en-GB" smtClean="0"/>
              <a:t>23/05/2023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27A54D-1DFC-4EF0-A48F-8785D0190B74}" type="slidenum">
              <a:rPr lang="en-GB" smtClean="0"/>
              <a:t>‹#›</a:t>
            </a:fld>
            <a:endParaRPr lang="en-GB"/>
          </a:p>
        </p:txBody>
      </p:sp>
    </p:spTree>
    <p:extLst>
      <p:ext uri="{BB962C8B-B14F-4D97-AF65-F5344CB8AC3E}">
        <p14:creationId xmlns:p14="http://schemas.microsoft.com/office/powerpoint/2010/main" val="131454258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E9EC87-2EEC-41E6-9851-BB4893ECCF59}" type="datetimeFigureOut">
              <a:rPr lang="en-GB" smtClean="0"/>
              <a:t>23/05/2023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27A54D-1DFC-4EF0-A48F-8785D0190B74}" type="slidenum">
              <a:rPr lang="en-GB" smtClean="0"/>
              <a:t>‹#›</a:t>
            </a:fld>
            <a:endParaRPr lang="en-GB"/>
          </a:p>
        </p:txBody>
      </p:sp>
    </p:spTree>
    <p:extLst>
      <p:ext uri="{BB962C8B-B14F-4D97-AF65-F5344CB8AC3E}">
        <p14:creationId xmlns:p14="http://schemas.microsoft.com/office/powerpoint/2010/main" val="109477465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E9EC87-2EEC-41E6-9851-BB4893ECCF59}" type="datetimeFigureOut">
              <a:rPr lang="en-GB" smtClean="0"/>
              <a:t>23/05/2023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27A54D-1DFC-4EF0-A48F-8785D0190B74}" type="slidenum">
              <a:rPr lang="en-GB" smtClean="0"/>
              <a:t>‹#›</a:t>
            </a:fld>
            <a:endParaRPr lang="en-GB"/>
          </a:p>
        </p:txBody>
      </p:sp>
    </p:spTree>
    <p:extLst>
      <p:ext uri="{BB962C8B-B14F-4D97-AF65-F5344CB8AC3E}">
        <p14:creationId xmlns:p14="http://schemas.microsoft.com/office/powerpoint/2010/main" val="43699009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ardiffnlp/tweeteval/tree/main/datasets/hate" TargetMode="External"/><Relationship Id="rId2" Type="http://schemas.openxmlformats.org/officeDocument/2006/relationships/hyperlink" Target="https://github.com/t-davidson/hate-speech-and-offensive-language/blob/master/data/labeled_data.csv" TargetMode="External"/><Relationship Id="rId1" Type="http://schemas.openxmlformats.org/officeDocument/2006/relationships/slideLayout" Target="../slideLayouts/slideLayout2.xml"/><Relationship Id="rId4" Type="http://schemas.openxmlformats.org/officeDocument/2006/relationships/hyperlink" Target="https://github.com/cardiffnlp/tweeteval/tree/main/datasets/offensiv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449E3F-EDAC-EEDE-5CBB-861F47A3D2AE}"/>
              </a:ext>
            </a:extLst>
          </p:cNvPr>
          <p:cNvSpPr txBox="1"/>
          <p:nvPr/>
        </p:nvSpPr>
        <p:spPr>
          <a:xfrm>
            <a:off x="3017474" y="411041"/>
            <a:ext cx="581531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Arial Narrow" pitchFamily="34" charset="0"/>
                <a:ea typeface="+mn-ea"/>
                <a:cs typeface="+mn-cs"/>
              </a:rPr>
              <a:t>RCC Institute of Information Technology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Narrow" pitchFamily="34" charset="0"/>
                <a:ea typeface="+mn-ea"/>
                <a:cs typeface="+mn-cs"/>
              </a:rPr>
              <a:t>Canal South Road, </a:t>
            </a:r>
            <a:r>
              <a:rPr kumimoji="0" lang="en-US" sz="1800" b="0" i="0" u="none" strike="noStrike" kern="1200" cap="none" spc="0" normalizeH="0" baseline="0" noProof="0" dirty="0" err="1">
                <a:ln>
                  <a:noFill/>
                </a:ln>
                <a:effectLst/>
                <a:uLnTx/>
                <a:uFillTx/>
                <a:latin typeface="Arial Narrow" pitchFamily="34" charset="0"/>
                <a:ea typeface="+mn-ea"/>
                <a:cs typeface="+mn-cs"/>
              </a:rPr>
              <a:t>Beliaghata</a:t>
            </a:r>
            <a:br>
              <a:rPr kumimoji="0" lang="en-US" sz="1800" b="0" i="0" u="none" strike="noStrike" kern="1200" cap="none" spc="0" normalizeH="0" baseline="0" noProof="0" dirty="0">
                <a:ln>
                  <a:noFill/>
                </a:ln>
                <a:effectLst/>
                <a:uLnTx/>
                <a:uFillTx/>
                <a:latin typeface="Arial Narrow" pitchFamily="34" charset="0"/>
                <a:ea typeface="+mn-ea"/>
                <a:cs typeface="+mn-cs"/>
              </a:rPr>
            </a:br>
            <a:r>
              <a:rPr kumimoji="0" lang="en-US" sz="1800" b="0" i="0" u="none" strike="noStrike" kern="1200" cap="none" spc="0" normalizeH="0" baseline="0" noProof="0" dirty="0">
                <a:ln>
                  <a:noFill/>
                </a:ln>
                <a:effectLst/>
                <a:uLnTx/>
                <a:uFillTx/>
                <a:latin typeface="Arial Narrow" pitchFamily="34" charset="0"/>
                <a:ea typeface="+mn-ea"/>
                <a:cs typeface="+mn-cs"/>
              </a:rPr>
              <a:t>Kolkata - 700 015, West Bengal, India</a:t>
            </a:r>
          </a:p>
        </p:txBody>
      </p:sp>
      <p:sp>
        <p:nvSpPr>
          <p:cNvPr id="3" name="TextBox 2">
            <a:extLst>
              <a:ext uri="{FF2B5EF4-FFF2-40B4-BE49-F238E27FC236}">
                <a16:creationId xmlns:a16="http://schemas.microsoft.com/office/drawing/2014/main" id="{B4F7CDA4-08EC-36B7-9B21-F956C32FFC91}"/>
              </a:ext>
            </a:extLst>
          </p:cNvPr>
          <p:cNvSpPr txBox="1"/>
          <p:nvPr/>
        </p:nvSpPr>
        <p:spPr>
          <a:xfrm>
            <a:off x="755989" y="1825681"/>
            <a:ext cx="1033827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2">
                    <a:lumMod val="20000"/>
                    <a:lumOff val="80000"/>
                  </a:schemeClr>
                </a:solidFill>
                <a:effectLst/>
                <a:uLnTx/>
                <a:uFillTx/>
                <a:latin typeface="Arial Narrow" pitchFamily="34" charset="0"/>
                <a:ea typeface="+mn-ea"/>
                <a:cs typeface="+mn-cs"/>
              </a:rPr>
              <a:t>Topic:  Hybrid Deep Learning </a:t>
            </a:r>
            <a:r>
              <a:rPr lang="en-US" sz="2800" b="1" dirty="0">
                <a:solidFill>
                  <a:schemeClr val="accent2">
                    <a:lumMod val="20000"/>
                    <a:lumOff val="80000"/>
                  </a:schemeClr>
                </a:solidFill>
                <a:latin typeface="Arial Narrow" pitchFamily="34" charset="0"/>
              </a:rPr>
              <a:t>Model </a:t>
            </a:r>
            <a:r>
              <a:rPr kumimoji="0" lang="en-US" sz="2800" b="1" i="0" u="none" strike="noStrike" kern="1200" cap="none" spc="0" normalizeH="0" baseline="0" noProof="0" dirty="0">
                <a:ln>
                  <a:noFill/>
                </a:ln>
                <a:solidFill>
                  <a:schemeClr val="accent2">
                    <a:lumMod val="20000"/>
                    <a:lumOff val="80000"/>
                  </a:schemeClr>
                </a:solidFill>
                <a:effectLst/>
                <a:uLnTx/>
                <a:uFillTx/>
                <a:latin typeface="Arial Narrow" pitchFamily="34" charset="0"/>
                <a:ea typeface="+mn-ea"/>
                <a:cs typeface="+mn-cs"/>
              </a:rPr>
              <a:t>for Hate Speech Detection in Tweets</a:t>
            </a:r>
            <a:br>
              <a:rPr kumimoji="0" lang="en-US" sz="2800" b="1" i="0" u="none" strike="noStrike" kern="1200" cap="none" spc="0" normalizeH="0" baseline="0" noProof="0" dirty="0">
                <a:ln>
                  <a:noFill/>
                </a:ln>
                <a:solidFill>
                  <a:schemeClr val="accent2">
                    <a:lumMod val="20000"/>
                    <a:lumOff val="80000"/>
                  </a:schemeClr>
                </a:solidFill>
                <a:effectLst/>
                <a:uLnTx/>
                <a:uFillTx/>
                <a:latin typeface="Arial Narrow" pitchFamily="34" charset="0"/>
                <a:ea typeface="+mn-ea"/>
                <a:cs typeface="+mn-cs"/>
              </a:rPr>
            </a:br>
            <a:r>
              <a:rPr lang="en-US" sz="2800" b="1" dirty="0">
                <a:solidFill>
                  <a:schemeClr val="accent2">
                    <a:lumMod val="20000"/>
                    <a:lumOff val="80000"/>
                  </a:schemeClr>
                </a:solidFill>
                <a:latin typeface="Arial Narrow" pitchFamily="34" charset="0"/>
              </a:rPr>
              <a:t>(</a:t>
            </a:r>
            <a:r>
              <a:rPr kumimoji="0" lang="en-US" sz="2800" b="1" i="0" u="none" strike="noStrike" kern="1200" cap="none" spc="0" normalizeH="0" baseline="0" noProof="0" dirty="0">
                <a:ln>
                  <a:noFill/>
                </a:ln>
                <a:solidFill>
                  <a:schemeClr val="accent2">
                    <a:lumMod val="20000"/>
                    <a:lumOff val="80000"/>
                  </a:schemeClr>
                </a:solidFill>
                <a:effectLst/>
                <a:uLnTx/>
                <a:uFillTx/>
                <a:latin typeface="Arial Narrow" pitchFamily="34" charset="0"/>
                <a:ea typeface="+mn-ea"/>
                <a:cs typeface="+mn-cs"/>
              </a:rPr>
              <a:t>BERT</a:t>
            </a:r>
            <a:r>
              <a:rPr lang="en-US" sz="2800" b="1" dirty="0">
                <a:solidFill>
                  <a:schemeClr val="accent2">
                    <a:lumMod val="20000"/>
                    <a:lumOff val="80000"/>
                  </a:schemeClr>
                </a:solidFill>
                <a:latin typeface="Arial Narrow" pitchFamily="34" charset="0"/>
              </a:rPr>
              <a:t> +</a:t>
            </a:r>
            <a:r>
              <a:rPr kumimoji="0" lang="en-US" sz="2800" b="1" i="0" u="none" strike="noStrike" kern="1200" cap="none" spc="0" normalizeH="0" baseline="0" noProof="0" dirty="0">
                <a:ln>
                  <a:noFill/>
                </a:ln>
                <a:solidFill>
                  <a:schemeClr val="accent2">
                    <a:lumMod val="20000"/>
                    <a:lumOff val="80000"/>
                  </a:schemeClr>
                </a:solidFill>
                <a:effectLst/>
                <a:uLnTx/>
                <a:uFillTx/>
                <a:latin typeface="Arial Narrow" pitchFamily="34" charset="0"/>
                <a:ea typeface="+mn-ea"/>
                <a:cs typeface="+mn-cs"/>
              </a:rPr>
              <a:t> CNN + LSTM)</a:t>
            </a:r>
          </a:p>
        </p:txBody>
      </p:sp>
      <p:pic>
        <p:nvPicPr>
          <p:cNvPr id="4" name="Picture 11">
            <a:extLst>
              <a:ext uri="{FF2B5EF4-FFF2-40B4-BE49-F238E27FC236}">
                <a16:creationId xmlns:a16="http://schemas.microsoft.com/office/drawing/2014/main" id="{0F005268-C1EF-D36D-F696-A57B2BCD0DDB}"/>
              </a:ext>
            </a:extLst>
          </p:cNvPr>
          <p:cNvPicPr>
            <a:picLocks noChangeAspect="1" noChangeArrowheads="1"/>
          </p:cNvPicPr>
          <p:nvPr/>
        </p:nvPicPr>
        <p:blipFill>
          <a:blip r:embed="rId2"/>
          <a:srcRect/>
          <a:stretch>
            <a:fillRect/>
          </a:stretch>
        </p:blipFill>
        <p:spPr bwMode="auto">
          <a:xfrm>
            <a:off x="2143933" y="411041"/>
            <a:ext cx="745252" cy="1153366"/>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238EBE94-7A9F-7880-3A4C-F6F828362838}"/>
              </a:ext>
            </a:extLst>
          </p:cNvPr>
          <p:cNvSpPr/>
          <p:nvPr/>
        </p:nvSpPr>
        <p:spPr>
          <a:xfrm>
            <a:off x="1962510" y="6137694"/>
            <a:ext cx="8001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40000"/>
                    <a:lumOff val="60000"/>
                  </a:schemeClr>
                </a:solidFill>
                <a:effectLst/>
                <a:uLnTx/>
                <a:uFillTx/>
                <a:latin typeface="Arial Narrow" pitchFamily="34" charset="0"/>
                <a:ea typeface="+mn-ea"/>
                <a:cs typeface="+mn-cs"/>
              </a:rPr>
              <a:t>Department of Computer Science &amp; Engineering</a:t>
            </a:r>
          </a:p>
        </p:txBody>
      </p:sp>
      <p:pic>
        <p:nvPicPr>
          <p:cNvPr id="6" name="Picture 14">
            <a:extLst>
              <a:ext uri="{FF2B5EF4-FFF2-40B4-BE49-F238E27FC236}">
                <a16:creationId xmlns:a16="http://schemas.microsoft.com/office/drawing/2014/main" id="{FDD176D0-803E-21B3-6AD2-B9315F026364}"/>
              </a:ext>
            </a:extLst>
          </p:cNvPr>
          <p:cNvPicPr>
            <a:picLocks noChangeAspect="1" noChangeArrowheads="1"/>
          </p:cNvPicPr>
          <p:nvPr/>
        </p:nvPicPr>
        <p:blipFill>
          <a:blip r:embed="rId3" cstate="print"/>
          <a:srcRect/>
          <a:stretch>
            <a:fillRect/>
          </a:stretch>
        </p:blipFill>
        <p:spPr bwMode="auto">
          <a:xfrm>
            <a:off x="8961074" y="419371"/>
            <a:ext cx="1098444" cy="1153366"/>
          </a:xfrm>
          <a:prstGeom prst="rect">
            <a:avLst/>
          </a:prstGeom>
          <a:noFill/>
          <a:ln w="9525">
            <a:noFill/>
            <a:miter lim="800000"/>
            <a:headEnd/>
            <a:tailEnd/>
          </a:ln>
          <a:effectLst/>
        </p:spPr>
      </p:pic>
      <p:cxnSp>
        <p:nvCxnSpPr>
          <p:cNvPr id="7" name="Straight Connector 6">
            <a:extLst>
              <a:ext uri="{FF2B5EF4-FFF2-40B4-BE49-F238E27FC236}">
                <a16:creationId xmlns:a16="http://schemas.microsoft.com/office/drawing/2014/main" id="{EDEDFF6B-7758-8FE8-A8F7-C17304F80EED}"/>
              </a:ext>
            </a:extLst>
          </p:cNvPr>
          <p:cNvCxnSpPr/>
          <p:nvPr/>
        </p:nvCxnSpPr>
        <p:spPr>
          <a:xfrm>
            <a:off x="3169874" y="1572737"/>
            <a:ext cx="5638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721243-89C3-84C4-D695-48AAD6A9EAD8}"/>
              </a:ext>
            </a:extLst>
          </p:cNvPr>
          <p:cNvCxnSpPr/>
          <p:nvPr/>
        </p:nvCxnSpPr>
        <p:spPr>
          <a:xfrm>
            <a:off x="1505310" y="6137694"/>
            <a:ext cx="86868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78B4E0-CA44-D603-6C7F-3A2EBDA3BDDA}"/>
              </a:ext>
            </a:extLst>
          </p:cNvPr>
          <p:cNvSpPr txBox="1"/>
          <p:nvPr/>
        </p:nvSpPr>
        <p:spPr>
          <a:xfrm>
            <a:off x="2142446" y="2969029"/>
            <a:ext cx="756536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40000"/>
                    <a:lumOff val="60000"/>
                  </a:schemeClr>
                </a:solidFill>
                <a:effectLst/>
                <a:uLnTx/>
                <a:uFillTx/>
                <a:latin typeface="Calibri" panose="020F0502020204030204"/>
                <a:ea typeface="+mn-ea"/>
                <a:cs typeface="+mn-cs"/>
              </a:rPr>
              <a:t>Developed By: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40000"/>
                    <a:lumOff val="60000"/>
                  </a:schemeClr>
                </a:solidFill>
                <a:effectLst/>
                <a:uLnTx/>
                <a:uFillTx/>
                <a:latin typeface="Calibri" panose="020F0502020204030204"/>
                <a:ea typeface="+mn-ea"/>
                <a:cs typeface="+mn-cs"/>
              </a:rPr>
              <a:t>Mentor:</a:t>
            </a:r>
          </a:p>
          <a:p>
            <a:pPr lvl="1" defTabSz="914400"/>
            <a:r>
              <a:rPr kumimoji="0" lang="en-US" b="1" i="0" u="none" strike="noStrike" kern="1200" cap="none" spc="0" normalizeH="0" baseline="0" noProof="0" dirty="0">
                <a:ln>
                  <a:noFill/>
                </a:ln>
                <a:effectLst/>
                <a:uLnTx/>
                <a:uFillTx/>
                <a:latin typeface="Calibri" panose="020F0502020204030204"/>
                <a:ea typeface="+mn-ea"/>
                <a:cs typeface="+mn-cs"/>
              </a:rPr>
              <a:t>Mrs. Monika Singh, Assistant Professor, CSE</a:t>
            </a:r>
          </a:p>
        </p:txBody>
      </p:sp>
      <p:graphicFrame>
        <p:nvGraphicFramePr>
          <p:cNvPr id="11" name="Table 11">
            <a:extLst>
              <a:ext uri="{FF2B5EF4-FFF2-40B4-BE49-F238E27FC236}">
                <a16:creationId xmlns:a16="http://schemas.microsoft.com/office/drawing/2014/main" id="{7C9A54BC-F50F-6C95-B56A-538169BE9E34}"/>
              </a:ext>
            </a:extLst>
          </p:cNvPr>
          <p:cNvGraphicFramePr>
            <a:graphicFrameLocks noGrp="1"/>
          </p:cNvGraphicFramePr>
          <p:nvPr>
            <p:extLst>
              <p:ext uri="{D42A27DB-BD31-4B8C-83A1-F6EECF244321}">
                <p14:modId xmlns:p14="http://schemas.microsoft.com/office/powerpoint/2010/main" val="4104003721"/>
              </p:ext>
            </p:extLst>
          </p:nvPr>
        </p:nvGraphicFramePr>
        <p:xfrm>
          <a:off x="2602606" y="3347290"/>
          <a:ext cx="6986788" cy="1828800"/>
        </p:xfrm>
        <a:graphic>
          <a:graphicData uri="http://schemas.openxmlformats.org/drawingml/2006/table">
            <a:tbl>
              <a:tblPr firstRow="1" bandRow="1">
                <a:tableStyleId>{2D5ABB26-0587-4C30-8999-92F81FD0307C}</a:tableStyleId>
              </a:tblPr>
              <a:tblGrid>
                <a:gridCol w="1742854">
                  <a:extLst>
                    <a:ext uri="{9D8B030D-6E8A-4147-A177-3AD203B41FA5}">
                      <a16:colId xmlns:a16="http://schemas.microsoft.com/office/drawing/2014/main" val="2874575611"/>
                    </a:ext>
                  </a:extLst>
                </a:gridCol>
                <a:gridCol w="1773608">
                  <a:extLst>
                    <a:ext uri="{9D8B030D-6E8A-4147-A177-3AD203B41FA5}">
                      <a16:colId xmlns:a16="http://schemas.microsoft.com/office/drawing/2014/main" val="4060047450"/>
                    </a:ext>
                  </a:extLst>
                </a:gridCol>
                <a:gridCol w="3470326">
                  <a:extLst>
                    <a:ext uri="{9D8B030D-6E8A-4147-A177-3AD203B41FA5}">
                      <a16:colId xmlns:a16="http://schemas.microsoft.com/office/drawing/2014/main" val="3509038842"/>
                    </a:ext>
                  </a:extLst>
                </a:gridCol>
              </a:tblGrid>
              <a:tr h="324024">
                <a:tc>
                  <a:txBody>
                    <a:bodyPr/>
                    <a:lstStyle/>
                    <a:p>
                      <a:pPr algn="ctr"/>
                      <a:r>
                        <a:rPr lang="en-US" sz="1800" b="1" kern="1200" dirty="0">
                          <a:solidFill>
                            <a:schemeClr val="accent3">
                              <a:lumMod val="40000"/>
                              <a:lumOff val="60000"/>
                            </a:schemeClr>
                          </a:solidFill>
                          <a:effectLst/>
                        </a:rPr>
                        <a:t>Name</a:t>
                      </a:r>
                      <a:endParaRPr lang="en-GB" dirty="0">
                        <a:solidFill>
                          <a:schemeClr val="accent3">
                            <a:lumMod val="40000"/>
                            <a:lumOff val="60000"/>
                          </a:schemeClr>
                        </a:solidFill>
                      </a:endParaRPr>
                    </a:p>
                  </a:txBody>
                  <a:tcPr/>
                </a:tc>
                <a:tc>
                  <a:txBody>
                    <a:bodyPr/>
                    <a:lstStyle/>
                    <a:p>
                      <a:pPr algn="ctr"/>
                      <a:r>
                        <a:rPr lang="en-US" sz="1800" b="1" kern="1200" dirty="0">
                          <a:solidFill>
                            <a:schemeClr val="accent3">
                              <a:lumMod val="40000"/>
                              <a:lumOff val="60000"/>
                            </a:schemeClr>
                          </a:solidFill>
                          <a:effectLst/>
                        </a:rPr>
                        <a:t>Roll No</a:t>
                      </a:r>
                      <a:endParaRPr lang="en-GB" dirty="0">
                        <a:solidFill>
                          <a:schemeClr val="accent3">
                            <a:lumMod val="40000"/>
                            <a:lumOff val="60000"/>
                          </a:schemeClr>
                        </a:solidFill>
                      </a:endParaRPr>
                    </a:p>
                  </a:txBody>
                  <a:tcPr/>
                </a:tc>
                <a:tc>
                  <a:txBody>
                    <a:bodyPr/>
                    <a:lstStyle/>
                    <a:p>
                      <a:pPr algn="l"/>
                      <a:r>
                        <a:rPr lang="en-US" sz="1800" b="1" kern="1200" dirty="0">
                          <a:solidFill>
                            <a:schemeClr val="accent3">
                              <a:lumMod val="40000"/>
                              <a:lumOff val="60000"/>
                            </a:schemeClr>
                          </a:solidFill>
                          <a:effectLst/>
                        </a:rPr>
                        <a:t>Registration No.</a:t>
                      </a:r>
                      <a:endParaRPr lang="en-GB" dirty="0">
                        <a:solidFill>
                          <a:schemeClr val="accent3">
                            <a:lumMod val="40000"/>
                            <a:lumOff val="60000"/>
                          </a:schemeClr>
                        </a:solidFill>
                      </a:endParaRPr>
                    </a:p>
                  </a:txBody>
                  <a:tcPr/>
                </a:tc>
                <a:extLst>
                  <a:ext uri="{0D108BD9-81ED-4DB2-BD59-A6C34878D82A}">
                    <a16:rowId xmlns:a16="http://schemas.microsoft.com/office/drawing/2014/main" val="133565651"/>
                  </a:ext>
                </a:extLst>
              </a:tr>
              <a:tr h="324024">
                <a:tc>
                  <a:txBody>
                    <a:bodyPr/>
                    <a:lstStyle/>
                    <a:p>
                      <a:pPr algn="l"/>
                      <a:r>
                        <a:rPr lang="en-US" sz="1800" b="1" dirty="0">
                          <a:effectLst/>
                        </a:rPr>
                        <a:t>Ashif Mondal</a:t>
                      </a:r>
                      <a:endParaRPr lang="en-GB" dirty="0"/>
                    </a:p>
                  </a:txBody>
                  <a:tcPr/>
                </a:tc>
                <a:tc>
                  <a:txBody>
                    <a:bodyPr/>
                    <a:lstStyle/>
                    <a:p>
                      <a:pPr algn="ctr"/>
                      <a:r>
                        <a:rPr lang="en-US" sz="1800" b="1" dirty="0">
                          <a:effectLst/>
                        </a:rPr>
                        <a:t>11700119010</a:t>
                      </a:r>
                      <a:endParaRPr lang="en-GB" dirty="0"/>
                    </a:p>
                  </a:txBody>
                  <a:tcPr/>
                </a:tc>
                <a:tc>
                  <a:txBody>
                    <a:bodyPr/>
                    <a:lstStyle/>
                    <a:p>
                      <a:pPr algn="l"/>
                      <a:r>
                        <a:rPr lang="en-US" b="1" dirty="0"/>
                        <a:t>038895 OF 2019-20</a:t>
                      </a:r>
                      <a:endParaRPr lang="en-GB"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17881479"/>
                  </a:ext>
                </a:extLst>
              </a:tr>
              <a:tr h="324024">
                <a:tc>
                  <a:txBody>
                    <a:bodyPr/>
                    <a:lstStyle/>
                    <a:p>
                      <a:pPr algn="l"/>
                      <a:r>
                        <a:rPr lang="en-US" sz="1800" b="1" dirty="0">
                          <a:effectLst/>
                        </a:rPr>
                        <a:t>Diya </a:t>
                      </a:r>
                      <a:r>
                        <a:rPr lang="en-US" sz="1800" b="1" dirty="0" err="1">
                          <a:effectLst/>
                        </a:rPr>
                        <a:t>Neogi</a:t>
                      </a:r>
                      <a:endParaRPr lang="en-GB" dirty="0"/>
                    </a:p>
                  </a:txBody>
                  <a:tcPr/>
                </a:tc>
                <a:tc>
                  <a:txBody>
                    <a:bodyPr/>
                    <a:lstStyle/>
                    <a:p>
                      <a:pPr algn="ctr"/>
                      <a:r>
                        <a:rPr lang="en-US" sz="1800" b="1" dirty="0">
                          <a:effectLst/>
                        </a:rPr>
                        <a:t>11700120131</a:t>
                      </a:r>
                      <a:endParaRPr lang="en-GB" dirty="0"/>
                    </a:p>
                  </a:txBody>
                  <a:tcPr/>
                </a:tc>
                <a:tc>
                  <a:txBody>
                    <a:bodyPr/>
                    <a:lstStyle/>
                    <a:p>
                      <a:pPr algn="l"/>
                      <a:r>
                        <a:rPr lang="en-US" sz="1800" b="1" kern="1200" dirty="0">
                          <a:solidFill>
                            <a:schemeClr val="tx1"/>
                          </a:solidFill>
                          <a:effectLst/>
                        </a:rPr>
                        <a:t>201170100120004 OF 2020-21</a:t>
                      </a:r>
                      <a:endParaRPr lang="en-GB" sz="1800" b="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5875952"/>
                  </a:ext>
                </a:extLst>
              </a:tr>
              <a:tr h="324024">
                <a:tc>
                  <a:txBody>
                    <a:bodyPr/>
                    <a:lstStyle/>
                    <a:p>
                      <a:pPr algn="l"/>
                      <a:r>
                        <a:rPr lang="en-US" sz="1800" b="1" dirty="0" err="1">
                          <a:effectLst/>
                        </a:rPr>
                        <a:t>Arpon</a:t>
                      </a:r>
                      <a:r>
                        <a:rPr lang="en-US" sz="1800" b="1" dirty="0">
                          <a:effectLst/>
                        </a:rPr>
                        <a:t> Roy</a:t>
                      </a:r>
                      <a:endParaRPr lang="en-GB" dirty="0"/>
                    </a:p>
                  </a:txBody>
                  <a:tcPr/>
                </a:tc>
                <a:tc>
                  <a:txBody>
                    <a:bodyPr/>
                    <a:lstStyle/>
                    <a:p>
                      <a:pPr algn="ctr"/>
                      <a:r>
                        <a:rPr lang="en-US" sz="1800" b="1" dirty="0">
                          <a:effectLst/>
                        </a:rPr>
                        <a:t>11700119024</a:t>
                      </a:r>
                      <a:endParaRPr lang="en-GB" dirty="0"/>
                    </a:p>
                  </a:txBody>
                  <a:tcPr/>
                </a:tc>
                <a:tc>
                  <a:txBody>
                    <a:bodyPr/>
                    <a:lstStyle/>
                    <a:p>
                      <a:pPr algn="l"/>
                      <a:r>
                        <a:rPr lang="en-US" sz="1800" b="1" kern="1200" dirty="0">
                          <a:solidFill>
                            <a:schemeClr val="tx1"/>
                          </a:solidFill>
                          <a:effectLst/>
                        </a:rPr>
                        <a:t>031262 OF 2019-20</a:t>
                      </a:r>
                      <a:endParaRPr lang="en-GB" b="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70643854"/>
                  </a:ext>
                </a:extLst>
              </a:tr>
              <a:tr h="324024">
                <a:tc>
                  <a:txBody>
                    <a:bodyPr/>
                    <a:lstStyle/>
                    <a:p>
                      <a:pPr algn="l"/>
                      <a:r>
                        <a:rPr lang="en-US" sz="1800" b="1" dirty="0" err="1">
                          <a:effectLst/>
                        </a:rPr>
                        <a:t>Bidisha</a:t>
                      </a:r>
                      <a:r>
                        <a:rPr lang="en-US" sz="1800" b="1" dirty="0">
                          <a:effectLst/>
                        </a:rPr>
                        <a:t> </a:t>
                      </a:r>
                      <a:r>
                        <a:rPr lang="en-US" sz="1800" b="1" dirty="0" err="1">
                          <a:effectLst/>
                        </a:rPr>
                        <a:t>Saha</a:t>
                      </a:r>
                      <a:endParaRPr lang="en-GB" dirty="0"/>
                    </a:p>
                  </a:txBody>
                  <a:tcPr/>
                </a:tc>
                <a:tc>
                  <a:txBody>
                    <a:bodyPr/>
                    <a:lstStyle/>
                    <a:p>
                      <a:pPr algn="ctr"/>
                      <a:r>
                        <a:rPr lang="en-US" sz="1800" b="1" dirty="0">
                          <a:effectLst/>
                        </a:rPr>
                        <a:t>11700119021</a:t>
                      </a:r>
                      <a:endParaRPr lang="en-GB" dirty="0"/>
                    </a:p>
                  </a:txBody>
                  <a:tcPr/>
                </a:tc>
                <a:tc>
                  <a:txBody>
                    <a:bodyPr/>
                    <a:lstStyle/>
                    <a:p>
                      <a:pPr algn="l"/>
                      <a:r>
                        <a:rPr lang="en-US" sz="1800" b="1" kern="1200" dirty="0">
                          <a:solidFill>
                            <a:schemeClr val="tx1"/>
                          </a:solidFill>
                          <a:effectLst/>
                        </a:rPr>
                        <a:t>038523 OF 2019-20</a:t>
                      </a:r>
                      <a:endParaRPr lang="en-GB" b="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69844235"/>
                  </a:ext>
                </a:extLst>
              </a:tr>
            </a:tbl>
          </a:graphicData>
        </a:graphic>
      </p:graphicFrame>
    </p:spTree>
    <p:extLst>
      <p:ext uri="{BB962C8B-B14F-4D97-AF65-F5344CB8AC3E}">
        <p14:creationId xmlns:p14="http://schemas.microsoft.com/office/powerpoint/2010/main" val="197211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569F53F-5766-60F2-B20C-8E7FE974B124}"/>
              </a:ext>
            </a:extLst>
          </p:cNvPr>
          <p:cNvSpPr>
            <a:spLocks noGrp="1"/>
          </p:cNvSpPr>
          <p:nvPr>
            <p:ph type="title" idx="4294967295"/>
          </p:nvPr>
        </p:nvSpPr>
        <p:spPr>
          <a:xfrm>
            <a:off x="557784" y="471488"/>
            <a:ext cx="9404350" cy="1400175"/>
          </a:xfrm>
        </p:spPr>
        <p:txBody>
          <a:bodyPr/>
          <a:lstStyle/>
          <a:p>
            <a:r>
              <a:rPr lang="en-US" sz="3600" dirty="0">
                <a:latin typeface="Times New Roman" panose="02020603050405020304" pitchFamily="18" charset="0"/>
                <a:cs typeface="Times New Roman" panose="02020603050405020304" pitchFamily="18" charset="0"/>
              </a:rPr>
              <a:t>Dataset analysis</a:t>
            </a:r>
            <a:endParaRPr lang="en-IN" sz="3600" dirty="0">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783BD81A-73C9-909D-3FD2-2E3C961137A8}"/>
              </a:ext>
            </a:extLst>
          </p:cNvPr>
          <p:cNvSpPr>
            <a:spLocks noGrp="1"/>
          </p:cNvSpPr>
          <p:nvPr>
            <p:ph type="body" sz="half" idx="4294967295"/>
          </p:nvPr>
        </p:nvSpPr>
        <p:spPr>
          <a:xfrm>
            <a:off x="557784" y="1484952"/>
            <a:ext cx="2927350" cy="3589338"/>
          </a:xfrm>
        </p:spPr>
        <p:txBody>
          <a:bodyPr>
            <a:normAutofit/>
          </a:bodyPr>
          <a:lstStyle/>
          <a:p>
            <a:pPr marL="0" indent="0" algn="ctr">
              <a:buNone/>
            </a:pPr>
            <a:r>
              <a:rPr lang="en-IN" b="1" dirty="0">
                <a:solidFill>
                  <a:schemeClr val="bg2">
                    <a:lumMod val="60000"/>
                    <a:lumOff val="40000"/>
                  </a:schemeClr>
                </a:solidFill>
                <a:latin typeface="Times New Roman" panose="02020603050405020304" pitchFamily="18" charset="0"/>
                <a:cs typeface="Times New Roman" panose="02020603050405020304" pitchFamily="18" charset="0"/>
              </a:rPr>
              <a:t>Source of dataset</a:t>
            </a:r>
            <a:endParaRPr lang="en-US" b="1" dirty="0">
              <a:solidFill>
                <a:schemeClr val="bg2">
                  <a:lumMod val="60000"/>
                  <a:lumOff val="40000"/>
                </a:schemeClr>
              </a:solidFill>
              <a:effectLst/>
              <a:latin typeface="Times New Roman" panose="02020603050405020304" pitchFamily="18" charset="0"/>
              <a:ea typeface="Times New Roman" panose="02020603050405020304" pitchFamily="18" charset="0"/>
            </a:endParaRPr>
          </a:p>
          <a:p>
            <a:pPr marL="0" indent="0" algn="ctr">
              <a:buNone/>
            </a:pPr>
            <a:r>
              <a:rPr lang="en-US" sz="1800" dirty="0">
                <a:effectLst/>
                <a:latin typeface="Times New Roman" panose="02020603050405020304" pitchFamily="18" charset="0"/>
                <a:ea typeface="Times New Roman" panose="02020603050405020304" pitchFamily="18" charset="0"/>
              </a:rPr>
              <a:t>1. Hate speech offensive tweets by Davidson</a:t>
            </a:r>
            <a:endParaRPr lang="en-US" sz="1800" dirty="0">
              <a:latin typeface="Times New Roman" panose="02020603050405020304" pitchFamily="18" charset="0"/>
            </a:endParaRPr>
          </a:p>
          <a:p>
            <a:pPr marL="0" indent="0" algn="ctr">
              <a:buNone/>
            </a:pPr>
            <a:r>
              <a:rPr lang="en-US" sz="1800" dirty="0">
                <a:effectLst/>
                <a:latin typeface="Times New Roman" panose="02020603050405020304" pitchFamily="18" charset="0"/>
                <a:ea typeface="Times New Roman" panose="02020603050405020304" pitchFamily="18" charset="0"/>
              </a:rPr>
              <a:t>2. Hate and not hate by Basile</a:t>
            </a:r>
          </a:p>
          <a:p>
            <a:pPr marL="0" indent="0" algn="ctr">
              <a:buNone/>
            </a:pPr>
            <a:r>
              <a:rPr lang="en-US" sz="1800" dirty="0">
                <a:effectLst/>
                <a:latin typeface="Times New Roman" panose="02020603050405020304" pitchFamily="18" charset="0"/>
                <a:ea typeface="Times New Roman" panose="02020603050405020304" pitchFamily="18" charset="0"/>
              </a:rPr>
              <a:t>3. Offensive and not offensive by </a:t>
            </a:r>
            <a:r>
              <a:rPr lang="en-US" sz="1800" dirty="0" err="1">
                <a:effectLst/>
                <a:latin typeface="Times New Roman" panose="02020603050405020304" pitchFamily="18" charset="0"/>
                <a:ea typeface="Times New Roman" panose="02020603050405020304" pitchFamily="18" charset="0"/>
              </a:rPr>
              <a:t>Zampieri</a:t>
            </a:r>
            <a:endParaRPr lang="en-IN" sz="1600" dirty="0"/>
          </a:p>
        </p:txBody>
      </p:sp>
      <p:sp>
        <p:nvSpPr>
          <p:cNvPr id="17" name="Text Placeholder 16">
            <a:extLst>
              <a:ext uri="{FF2B5EF4-FFF2-40B4-BE49-F238E27FC236}">
                <a16:creationId xmlns:a16="http://schemas.microsoft.com/office/drawing/2014/main" id="{379B67F3-287A-084D-DF26-041CC63A7A44}"/>
              </a:ext>
            </a:extLst>
          </p:cNvPr>
          <p:cNvSpPr>
            <a:spLocks noGrp="1"/>
          </p:cNvSpPr>
          <p:nvPr>
            <p:ph type="body" sz="half" idx="4294967295"/>
          </p:nvPr>
        </p:nvSpPr>
        <p:spPr>
          <a:xfrm>
            <a:off x="3042618" y="1484952"/>
            <a:ext cx="2947988" cy="3589338"/>
          </a:xfrm>
        </p:spPr>
        <p:txBody>
          <a:bodyPr>
            <a:normAutofit/>
          </a:bodyPr>
          <a:lstStyle/>
          <a:p>
            <a:pPr marL="0" indent="0" algn="ctr">
              <a:buNone/>
            </a:pPr>
            <a:r>
              <a:rPr lang="en-IN" b="1" dirty="0">
                <a:solidFill>
                  <a:schemeClr val="bg2">
                    <a:lumMod val="60000"/>
                    <a:lumOff val="40000"/>
                  </a:schemeClr>
                </a:solidFill>
                <a:latin typeface="Times New Roman" panose="02020603050405020304" pitchFamily="18" charset="0"/>
                <a:cs typeface="Times New Roman" panose="02020603050405020304" pitchFamily="18" charset="0"/>
              </a:rPr>
              <a:t>Dataset size</a:t>
            </a:r>
          </a:p>
          <a:p>
            <a:pPr marL="0" indent="0" algn="ctr">
              <a:buNone/>
            </a:pPr>
            <a:r>
              <a:rPr lang="en-IN" sz="1800" dirty="0">
                <a:latin typeface="Times New Roman" panose="02020603050405020304" pitchFamily="18" charset="0"/>
                <a:cs typeface="Times New Roman" panose="02020603050405020304" pitchFamily="18" charset="0"/>
              </a:rPr>
              <a:t> 24,794</a:t>
            </a: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12,970</a:t>
            </a:r>
          </a:p>
          <a:p>
            <a:pPr marL="0" indent="0" algn="ctr">
              <a:buNone/>
            </a:pPr>
            <a:endParaRPr lang="en-US" sz="14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14,100</a:t>
            </a:r>
            <a:endParaRPr lang="en-IN" sz="1800" dirty="0">
              <a:latin typeface="Times New Roman" panose="02020603050405020304" pitchFamily="18" charset="0"/>
              <a:cs typeface="Times New Roman" panose="02020603050405020304" pitchFamily="18" charset="0"/>
            </a:endParaRPr>
          </a:p>
        </p:txBody>
      </p:sp>
      <p:sp>
        <p:nvSpPr>
          <p:cNvPr id="18" name="Text Placeholder 17">
            <a:extLst>
              <a:ext uri="{FF2B5EF4-FFF2-40B4-BE49-F238E27FC236}">
                <a16:creationId xmlns:a16="http://schemas.microsoft.com/office/drawing/2014/main" id="{10616D4C-43DA-8E04-C679-3CC91F75BAE2}"/>
              </a:ext>
            </a:extLst>
          </p:cNvPr>
          <p:cNvSpPr>
            <a:spLocks noGrp="1"/>
          </p:cNvSpPr>
          <p:nvPr>
            <p:ph type="body" sz="half" idx="4294967295"/>
          </p:nvPr>
        </p:nvSpPr>
        <p:spPr>
          <a:xfrm>
            <a:off x="8421272" y="1484952"/>
            <a:ext cx="2538096" cy="3589338"/>
          </a:xfrm>
        </p:spPr>
        <p:txBody>
          <a:bodyPr/>
          <a:lstStyle/>
          <a:p>
            <a:pPr marL="0" indent="0">
              <a:buNone/>
            </a:pPr>
            <a:r>
              <a:rPr lang="en-IN" b="1" dirty="0">
                <a:solidFill>
                  <a:schemeClr val="bg2">
                    <a:lumMod val="60000"/>
                    <a:lumOff val="40000"/>
                  </a:schemeClr>
                </a:solidFill>
                <a:latin typeface="Times New Roman" panose="02020603050405020304" pitchFamily="18" charset="0"/>
                <a:cs typeface="Times New Roman" panose="02020603050405020304" pitchFamily="18" charset="0"/>
              </a:rPr>
              <a:t>Tweets Label</a:t>
            </a:r>
          </a:p>
          <a:p>
            <a:pPr marL="0" indent="0">
              <a:buNone/>
            </a:pPr>
            <a:endParaRPr lang="en-US" sz="100" b="0" i="0" dirty="0">
              <a:solidFill>
                <a:schemeClr val="tx1">
                  <a:lumMod val="95000"/>
                </a:schemeClr>
              </a:solidFill>
              <a:effectLst/>
            </a:endParaRPr>
          </a:p>
          <a:p>
            <a:pPr marL="0" indent="0">
              <a:buNone/>
            </a:pPr>
            <a:r>
              <a:rPr lang="en-US" sz="1600" b="0" i="0" dirty="0">
                <a:solidFill>
                  <a:schemeClr val="tx1">
                    <a:lumMod val="95000"/>
                  </a:schemeClr>
                </a:solidFill>
                <a:effectLst/>
                <a:latin typeface="Times New Roman" panose="02020603050405020304" pitchFamily="18" charset="0"/>
                <a:cs typeface="Times New Roman" panose="02020603050405020304" pitchFamily="18" charset="0"/>
              </a:rPr>
              <a:t>0 – Hate speech</a:t>
            </a:r>
          </a:p>
          <a:p>
            <a:pPr marL="0" indent="0">
              <a:buNone/>
            </a:pPr>
            <a:r>
              <a:rPr lang="en-US" sz="1600" b="0" i="0" dirty="0">
                <a:solidFill>
                  <a:schemeClr val="tx1">
                    <a:lumMod val="95000"/>
                  </a:schemeClr>
                </a:solidFill>
                <a:effectLst/>
                <a:latin typeface="Times New Roman" panose="02020603050405020304" pitchFamily="18" charset="0"/>
                <a:cs typeface="Times New Roman" panose="02020603050405020304" pitchFamily="18" charset="0"/>
              </a:rPr>
              <a:t>1 - Offensive speech</a:t>
            </a:r>
          </a:p>
          <a:p>
            <a:pPr marL="0" indent="0">
              <a:buNone/>
            </a:pPr>
            <a:r>
              <a:rPr lang="en-US" sz="1600" b="0" i="0" dirty="0">
                <a:solidFill>
                  <a:schemeClr val="tx1">
                    <a:lumMod val="95000"/>
                  </a:schemeClr>
                </a:solidFill>
                <a:effectLst/>
                <a:latin typeface="Times New Roman" panose="02020603050405020304" pitchFamily="18" charset="0"/>
                <a:cs typeface="Times New Roman" panose="02020603050405020304" pitchFamily="18" charset="0"/>
              </a:rPr>
              <a:t>2 - Neutral</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AAF4009-CFC2-ACE1-C36B-8D97B541F98D}"/>
              </a:ext>
            </a:extLst>
          </p:cNvPr>
          <p:cNvSpPr txBox="1"/>
          <p:nvPr/>
        </p:nvSpPr>
        <p:spPr>
          <a:xfrm>
            <a:off x="5693792" y="1484952"/>
            <a:ext cx="2461070" cy="1340752"/>
          </a:xfrm>
          <a:prstGeom prst="rect">
            <a:avLst/>
          </a:prstGeom>
          <a:noFill/>
        </p:spPr>
        <p:txBody>
          <a:bodyPr wrap="square" rtlCol="0">
            <a:spAutoFit/>
          </a:bodyPr>
          <a:lstStyle/>
          <a:p>
            <a:pPr algn="ctr"/>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Dataset Columns</a:t>
            </a:r>
          </a:p>
          <a:p>
            <a:pPr algn="ctr"/>
            <a:endParaRPr lang="en-US" sz="1600" b="1" dirty="0">
              <a:solidFill>
                <a:schemeClr val="bg2">
                  <a:lumMod val="60000"/>
                  <a:lumOff val="40000"/>
                </a:schemeClr>
              </a:solidFill>
              <a:latin typeface="Times New Roman" panose="02020603050405020304" pitchFamily="18" charset="0"/>
              <a:cs typeface="Times New Roman" panose="02020603050405020304" pitchFamily="18" charset="0"/>
            </a:endParaRPr>
          </a:p>
          <a:p>
            <a:pPr marL="342900" indent="-342900" algn="ctr">
              <a:lnSpc>
                <a:spcPct val="150000"/>
              </a:lnSpc>
              <a:buAutoNum type="arabicPeriod"/>
            </a:pPr>
            <a:r>
              <a:rPr lang="en-IN" sz="1600" dirty="0">
                <a:latin typeface="Times New Roman" panose="02020603050405020304" pitchFamily="18" charset="0"/>
                <a:cs typeface="Times New Roman" panose="02020603050405020304" pitchFamily="18" charset="0"/>
              </a:rPr>
              <a:t>tweet</a:t>
            </a:r>
          </a:p>
          <a:p>
            <a:pPr marL="342900" indent="-342900" algn="ctr">
              <a:lnSpc>
                <a:spcPct val="150000"/>
              </a:lnSpc>
              <a:buAutoNum type="arabicPeriod"/>
            </a:pPr>
            <a:r>
              <a:rPr lang="en-IN" sz="1600" dirty="0">
                <a:latin typeface="Times New Roman" panose="02020603050405020304" pitchFamily="18" charset="0"/>
                <a:cs typeface="Times New Roman" panose="02020603050405020304" pitchFamily="18" charset="0"/>
              </a:rPr>
              <a:t>label</a:t>
            </a:r>
            <a:endParaRPr lang="en-US" sz="16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4D642A5C-E42C-B404-839F-AD131555A50D}"/>
              </a:ext>
            </a:extLst>
          </p:cNvPr>
          <p:cNvCxnSpPr/>
          <p:nvPr/>
        </p:nvCxnSpPr>
        <p:spPr>
          <a:xfrm>
            <a:off x="5757800" y="1368525"/>
            <a:ext cx="0" cy="382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F872EE5-1E8A-BA78-45E2-A469D6E12CEA}"/>
              </a:ext>
            </a:extLst>
          </p:cNvPr>
          <p:cNvCxnSpPr/>
          <p:nvPr/>
        </p:nvCxnSpPr>
        <p:spPr>
          <a:xfrm>
            <a:off x="722376" y="4480560"/>
            <a:ext cx="462686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0649470-A95D-489D-41E2-E1206F060463}"/>
              </a:ext>
            </a:extLst>
          </p:cNvPr>
          <p:cNvSpPr txBox="1"/>
          <p:nvPr/>
        </p:nvSpPr>
        <p:spPr>
          <a:xfrm>
            <a:off x="932688" y="4864608"/>
            <a:ext cx="417880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Merged dataset size:          34896</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3188181-33B1-59AE-23C0-3D7516071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425" y="3413634"/>
            <a:ext cx="2836736" cy="2901948"/>
          </a:xfrm>
          <a:prstGeom prst="rect">
            <a:avLst/>
          </a:prstGeom>
        </p:spPr>
      </p:pic>
      <p:cxnSp>
        <p:nvCxnSpPr>
          <p:cNvPr id="8" name="Straight Connector 7">
            <a:extLst>
              <a:ext uri="{FF2B5EF4-FFF2-40B4-BE49-F238E27FC236}">
                <a16:creationId xmlns:a16="http://schemas.microsoft.com/office/drawing/2014/main" id="{0B958E4A-636D-3EED-BAE8-C41AB9EED3E5}"/>
              </a:ext>
            </a:extLst>
          </p:cNvPr>
          <p:cNvCxnSpPr/>
          <p:nvPr/>
        </p:nvCxnSpPr>
        <p:spPr>
          <a:xfrm>
            <a:off x="6096000" y="3273552"/>
            <a:ext cx="49032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E3081F7-85AB-A4E3-FF81-1B317B881DF8}"/>
              </a:ext>
            </a:extLst>
          </p:cNvPr>
          <p:cNvSpPr txBox="1"/>
          <p:nvPr/>
        </p:nvSpPr>
        <p:spPr>
          <a:xfrm>
            <a:off x="5655310" y="6363515"/>
            <a:ext cx="6149594" cy="338554"/>
          </a:xfrm>
          <a:prstGeom prst="rect">
            <a:avLst/>
          </a:prstGeom>
          <a:noFill/>
        </p:spPr>
        <p:txBody>
          <a:bodyPr wrap="square" rtlCol="0">
            <a:spAutoFit/>
          </a:bodyPr>
          <a:lstStyle/>
          <a:p>
            <a:pPr algn="ctr"/>
            <a:r>
              <a:rPr lang="en-US" sz="1600" dirty="0">
                <a:effectLst/>
                <a:latin typeface="Times New Roman" panose="02020603050405020304" pitchFamily="18" charset="0"/>
                <a:ea typeface="Times New Roman" panose="02020603050405020304" pitchFamily="18" charset="0"/>
              </a:rPr>
              <a:t>Group-by view of train validation and test data of each category</a:t>
            </a:r>
            <a:endParaRPr lang="en-IN" sz="1600" dirty="0"/>
          </a:p>
        </p:txBody>
      </p:sp>
    </p:spTree>
    <p:extLst>
      <p:ext uri="{BB962C8B-B14F-4D97-AF65-F5344CB8AC3E}">
        <p14:creationId xmlns:p14="http://schemas.microsoft.com/office/powerpoint/2010/main" val="32222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fade">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2" end="2"/>
                                            </p:txEl>
                                          </p:spTgt>
                                        </p:tgtEl>
                                        <p:attrNameLst>
                                          <p:attrName>style.visibility</p:attrName>
                                        </p:attrNameLst>
                                      </p:cBhvr>
                                      <p:to>
                                        <p:strVal val="visible"/>
                                      </p:to>
                                    </p:set>
                                    <p:animEffect transition="in" filter="fade">
                                      <p:cBhvr>
                                        <p:cTn id="32" dur="500"/>
                                        <p:tgtEl>
                                          <p:spTgt spid="1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animEffect transition="in" filter="fade">
                                      <p:cBhvr>
                                        <p:cTn id="37" dur="500"/>
                                        <p:tgtEl>
                                          <p:spTgt spid="1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xEl>
                                              <p:pRg st="4" end="4"/>
                                            </p:txEl>
                                          </p:spTgt>
                                        </p:tgtEl>
                                        <p:attrNameLst>
                                          <p:attrName>style.visibility</p:attrName>
                                        </p:attrNameLst>
                                      </p:cBhvr>
                                      <p:to>
                                        <p:strVal val="visible"/>
                                      </p:to>
                                    </p:set>
                                    <p:animEffect transition="in" filter="fade">
                                      <p:cBhvr>
                                        <p:cTn id="42" dur="500"/>
                                        <p:tgtEl>
                                          <p:spTgt spid="1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E1A7D9F9-3CA0-1690-853B-873E5935B20F}"/>
              </a:ext>
            </a:extLst>
          </p:cNvPr>
          <p:cNvCxnSpPr>
            <a:cxnSpLocks/>
          </p:cNvCxnSpPr>
          <p:nvPr/>
        </p:nvCxnSpPr>
        <p:spPr>
          <a:xfrm flipH="1">
            <a:off x="6698346" y="1291205"/>
            <a:ext cx="206013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0FBC190-5ADE-B806-D610-51EF9AE0CAA9}"/>
              </a:ext>
            </a:extLst>
          </p:cNvPr>
          <p:cNvCxnSpPr>
            <a:cxnSpLocks/>
          </p:cNvCxnSpPr>
          <p:nvPr/>
        </p:nvCxnSpPr>
        <p:spPr>
          <a:xfrm>
            <a:off x="7496931" y="1091865"/>
            <a:ext cx="0" cy="19934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Flowchart: Alternate Process 17">
            <a:extLst>
              <a:ext uri="{FF2B5EF4-FFF2-40B4-BE49-F238E27FC236}">
                <a16:creationId xmlns:a16="http://schemas.microsoft.com/office/drawing/2014/main" id="{87277D10-8CA5-15FD-9A28-4F3B29A0C76E}"/>
              </a:ext>
            </a:extLst>
          </p:cNvPr>
          <p:cNvSpPr/>
          <p:nvPr/>
        </p:nvSpPr>
        <p:spPr>
          <a:xfrm>
            <a:off x="6213225" y="1466134"/>
            <a:ext cx="1001296" cy="460440"/>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Train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(81%)</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00DD6A67-6389-E296-A6AF-43CC5021EBFB}"/>
              </a:ext>
            </a:extLst>
          </p:cNvPr>
          <p:cNvCxnSpPr>
            <a:cxnSpLocks/>
          </p:cNvCxnSpPr>
          <p:nvPr/>
        </p:nvCxnSpPr>
        <p:spPr>
          <a:xfrm flipH="1">
            <a:off x="6698346" y="1291205"/>
            <a:ext cx="5554" cy="17492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Flowchart: Alternate Process 20">
            <a:extLst>
              <a:ext uri="{FF2B5EF4-FFF2-40B4-BE49-F238E27FC236}">
                <a16:creationId xmlns:a16="http://schemas.microsoft.com/office/drawing/2014/main" id="{CF744896-1AF4-3FD0-D9E3-C44E984AA39D}"/>
              </a:ext>
            </a:extLst>
          </p:cNvPr>
          <p:cNvSpPr/>
          <p:nvPr/>
        </p:nvSpPr>
        <p:spPr>
          <a:xfrm>
            <a:off x="7319959" y="1460611"/>
            <a:ext cx="888720" cy="465963"/>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Validation (9%)     </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4" name="Flowchart: Alternate Process 23">
            <a:extLst>
              <a:ext uri="{FF2B5EF4-FFF2-40B4-BE49-F238E27FC236}">
                <a16:creationId xmlns:a16="http://schemas.microsoft.com/office/drawing/2014/main" id="{91B92C3D-CB35-F68C-A015-006F7C22B2F3}"/>
              </a:ext>
            </a:extLst>
          </p:cNvPr>
          <p:cNvSpPr/>
          <p:nvPr/>
        </p:nvSpPr>
        <p:spPr>
          <a:xfrm>
            <a:off x="8314117" y="1466134"/>
            <a:ext cx="888720" cy="466468"/>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Test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(10%)</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2456D150-D610-F051-214C-EFF04D2E60D5}"/>
              </a:ext>
            </a:extLst>
          </p:cNvPr>
          <p:cNvCxnSpPr>
            <a:cxnSpLocks/>
          </p:cNvCxnSpPr>
          <p:nvPr/>
        </p:nvCxnSpPr>
        <p:spPr>
          <a:xfrm>
            <a:off x="3639093" y="2751654"/>
            <a:ext cx="0" cy="2515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1" name="Rectangle: Rounded Corners 30">
            <a:extLst>
              <a:ext uri="{FF2B5EF4-FFF2-40B4-BE49-F238E27FC236}">
                <a16:creationId xmlns:a16="http://schemas.microsoft.com/office/drawing/2014/main" id="{0401467A-BD91-91EB-1B88-7048380AF9DF}"/>
              </a:ext>
            </a:extLst>
          </p:cNvPr>
          <p:cNvSpPr/>
          <p:nvPr/>
        </p:nvSpPr>
        <p:spPr>
          <a:xfrm>
            <a:off x="2843941" y="2044308"/>
            <a:ext cx="1141674" cy="707346"/>
          </a:xfrm>
          <a:prstGeom prst="roundRect">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Preprocess with BERT</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2" name="Rectangle: Rounded Corners 31">
            <a:extLst>
              <a:ext uri="{FF2B5EF4-FFF2-40B4-BE49-F238E27FC236}">
                <a16:creationId xmlns:a16="http://schemas.microsoft.com/office/drawing/2014/main" id="{96555D3E-2D0A-00EE-12AB-2E177D1CC9DC}"/>
              </a:ext>
            </a:extLst>
          </p:cNvPr>
          <p:cNvSpPr/>
          <p:nvPr/>
        </p:nvSpPr>
        <p:spPr>
          <a:xfrm>
            <a:off x="4515824" y="2044775"/>
            <a:ext cx="1185914" cy="707346"/>
          </a:xfrm>
          <a:prstGeom prst="roundRect">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Convert to TensorFlow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a:rPr>
              <a:t>input</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62" name="Straight Arrow Connector 61">
            <a:extLst>
              <a:ext uri="{FF2B5EF4-FFF2-40B4-BE49-F238E27FC236}">
                <a16:creationId xmlns:a16="http://schemas.microsoft.com/office/drawing/2014/main" id="{50DC9E30-ADA7-2E7C-D978-64F057497611}"/>
              </a:ext>
            </a:extLst>
          </p:cNvPr>
          <p:cNvCxnSpPr>
            <a:cxnSpLocks/>
          </p:cNvCxnSpPr>
          <p:nvPr/>
        </p:nvCxnSpPr>
        <p:spPr>
          <a:xfrm>
            <a:off x="3184244" y="2751654"/>
            <a:ext cx="0" cy="70753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4FFD901-30E8-C471-61DA-8258FC71365A}"/>
              </a:ext>
            </a:extLst>
          </p:cNvPr>
          <p:cNvSpPr txBox="1"/>
          <p:nvPr/>
        </p:nvSpPr>
        <p:spPr>
          <a:xfrm>
            <a:off x="2318917" y="3051031"/>
            <a:ext cx="922958" cy="415498"/>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effectLst/>
                <a:uLnTx/>
                <a:uFillTx/>
                <a:latin typeface="Calibri" panose="020F0502020204030204"/>
                <a:ea typeface="+mn-ea"/>
                <a:cs typeface="+mn-cs"/>
              </a:rPr>
              <a:t>Preprocessed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effectLst/>
                <a:uLnTx/>
                <a:uFillTx/>
                <a:latin typeface="Calibri" panose="020F0502020204030204"/>
                <a:ea typeface="+mn-ea"/>
                <a:cs typeface="+mn-cs"/>
              </a:rPr>
              <a:t>Train data</a:t>
            </a:r>
            <a:endParaRPr kumimoji="0" lang="en-IN" sz="1050" b="0" i="0" u="none" strike="noStrike" kern="1200" cap="none" spc="0" normalizeH="0" baseline="0" noProof="0" dirty="0">
              <a:ln>
                <a:noFill/>
              </a:ln>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61315D0F-8B06-B1C7-951E-AA925A049B1B}"/>
              </a:ext>
            </a:extLst>
          </p:cNvPr>
          <p:cNvSpPr txBox="1"/>
          <p:nvPr/>
        </p:nvSpPr>
        <p:spPr>
          <a:xfrm>
            <a:off x="3228405" y="3051031"/>
            <a:ext cx="1141675" cy="415498"/>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effectLst/>
                <a:uLnTx/>
                <a:uFillTx/>
                <a:latin typeface="Calibri" panose="020F0502020204030204"/>
                <a:ea typeface="+mn-ea"/>
                <a:cs typeface="+mn-cs"/>
              </a:rPr>
              <a:t>Preprocessed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effectLst/>
                <a:uLnTx/>
                <a:uFillTx/>
                <a:latin typeface="Calibri" panose="020F0502020204030204"/>
                <a:ea typeface="+mn-ea"/>
                <a:cs typeface="+mn-cs"/>
              </a:rPr>
              <a:t>Val data</a:t>
            </a:r>
            <a:endParaRPr kumimoji="0" lang="en-IN" sz="1050" b="0" i="0" u="none" strike="noStrike" kern="1200" cap="none" spc="0" normalizeH="0" baseline="0" noProof="0" dirty="0">
              <a:ln>
                <a:noFill/>
              </a:ln>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192F75B6-3E99-4A7F-981E-7745DAA728FB}"/>
              </a:ext>
            </a:extLst>
          </p:cNvPr>
          <p:cNvCxnSpPr>
            <a:cxnSpLocks/>
            <a:stCxn id="31" idx="2"/>
          </p:cNvCxnSpPr>
          <p:nvPr/>
        </p:nvCxnSpPr>
        <p:spPr>
          <a:xfrm>
            <a:off x="3414778" y="2751654"/>
            <a:ext cx="0" cy="70753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09E43540-41A7-7CAD-F62D-5783A4E62A92}"/>
              </a:ext>
            </a:extLst>
          </p:cNvPr>
          <p:cNvSpPr txBox="1"/>
          <p:nvPr/>
        </p:nvSpPr>
        <p:spPr>
          <a:xfrm>
            <a:off x="2854287" y="3438588"/>
            <a:ext cx="1018512" cy="2616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Calibri" panose="020F0502020204030204"/>
                <a:ea typeface="+mn-ea"/>
                <a:cs typeface="+mn-cs"/>
              </a:rPr>
              <a:t>Model Layers</a:t>
            </a:r>
            <a:endParaRPr kumimoji="0" lang="en-IN" sz="1100" b="1" i="0" u="none" strike="noStrike" kern="1200" cap="none" spc="0" normalizeH="0" baseline="0" noProof="0" dirty="0">
              <a:ln>
                <a:noFill/>
              </a:ln>
              <a:effectLst/>
              <a:uLnTx/>
              <a:uFillTx/>
              <a:latin typeface="Calibri" panose="020F0502020204030204"/>
              <a:ea typeface="+mn-ea"/>
              <a:cs typeface="+mn-cs"/>
            </a:endParaRPr>
          </a:p>
        </p:txBody>
      </p:sp>
      <p:sp>
        <p:nvSpPr>
          <p:cNvPr id="25" name="Flowchart: Alternate Process 24">
            <a:extLst>
              <a:ext uri="{FF2B5EF4-FFF2-40B4-BE49-F238E27FC236}">
                <a16:creationId xmlns:a16="http://schemas.microsoft.com/office/drawing/2014/main" id="{A5902EEF-7DB9-C2F5-2339-E229AA5DC548}"/>
              </a:ext>
            </a:extLst>
          </p:cNvPr>
          <p:cNvSpPr/>
          <p:nvPr/>
        </p:nvSpPr>
        <p:spPr>
          <a:xfrm>
            <a:off x="2741471" y="3672882"/>
            <a:ext cx="1244144" cy="1761700"/>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CNN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LSTM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DENSE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CNN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LSTM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DENSE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POOLING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DENSE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DROPOUT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DENSE</a:t>
            </a:r>
            <a:endParaRPr kumimoji="0" lang="en-IN" sz="11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7" name="Flowchart: Alternate Process 26">
            <a:extLst>
              <a:ext uri="{FF2B5EF4-FFF2-40B4-BE49-F238E27FC236}">
                <a16:creationId xmlns:a16="http://schemas.microsoft.com/office/drawing/2014/main" id="{25957C4A-A83A-9212-51F2-8A98AB6B047C}"/>
              </a:ext>
            </a:extLst>
          </p:cNvPr>
          <p:cNvSpPr/>
          <p:nvPr/>
        </p:nvSpPr>
        <p:spPr>
          <a:xfrm>
            <a:off x="4743649" y="4193648"/>
            <a:ext cx="759655" cy="677014"/>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Final Trained model</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36" name="Straight Arrow Connector 35">
            <a:extLst>
              <a:ext uri="{FF2B5EF4-FFF2-40B4-BE49-F238E27FC236}">
                <a16:creationId xmlns:a16="http://schemas.microsoft.com/office/drawing/2014/main" id="{3FB18C66-3B8D-1668-04C8-7A6AB8D06494}"/>
              </a:ext>
            </a:extLst>
          </p:cNvPr>
          <p:cNvCxnSpPr>
            <a:cxnSpLocks/>
            <a:stCxn id="27" idx="2"/>
          </p:cNvCxnSpPr>
          <p:nvPr/>
        </p:nvCxnSpPr>
        <p:spPr>
          <a:xfrm flipH="1">
            <a:off x="5123476" y="4870662"/>
            <a:ext cx="1" cy="57293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2" name="Flowchart: Alternate Process 41">
            <a:extLst>
              <a:ext uri="{FF2B5EF4-FFF2-40B4-BE49-F238E27FC236}">
                <a16:creationId xmlns:a16="http://schemas.microsoft.com/office/drawing/2014/main" id="{196961D3-9C80-1FC7-E8B0-7FFE60943900}"/>
              </a:ext>
            </a:extLst>
          </p:cNvPr>
          <p:cNvSpPr/>
          <p:nvPr/>
        </p:nvSpPr>
        <p:spPr>
          <a:xfrm>
            <a:off x="4332784" y="5455792"/>
            <a:ext cx="1581384" cy="850130"/>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Testing model with sample user input and predict the output</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44" name="Straight Arrow Connector 43">
            <a:extLst>
              <a:ext uri="{FF2B5EF4-FFF2-40B4-BE49-F238E27FC236}">
                <a16:creationId xmlns:a16="http://schemas.microsoft.com/office/drawing/2014/main" id="{F68F3AB4-391B-99A0-97C3-8BB77DEBDAF6}"/>
              </a:ext>
            </a:extLst>
          </p:cNvPr>
          <p:cNvCxnSpPr>
            <a:cxnSpLocks/>
            <a:stCxn id="27" idx="3"/>
          </p:cNvCxnSpPr>
          <p:nvPr/>
        </p:nvCxnSpPr>
        <p:spPr>
          <a:xfrm>
            <a:off x="5503304" y="4532155"/>
            <a:ext cx="88024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5" name="Flowchart: Alternate Process 44">
            <a:extLst>
              <a:ext uri="{FF2B5EF4-FFF2-40B4-BE49-F238E27FC236}">
                <a16:creationId xmlns:a16="http://schemas.microsoft.com/office/drawing/2014/main" id="{48ACA5C3-A07E-AD43-3339-8C082B5CEC41}"/>
              </a:ext>
            </a:extLst>
          </p:cNvPr>
          <p:cNvSpPr/>
          <p:nvPr/>
        </p:nvSpPr>
        <p:spPr>
          <a:xfrm>
            <a:off x="6386941" y="4215966"/>
            <a:ext cx="1033783" cy="654696"/>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Predict Output with the test data</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47" name="Straight Arrow Connector 46">
            <a:extLst>
              <a:ext uri="{FF2B5EF4-FFF2-40B4-BE49-F238E27FC236}">
                <a16:creationId xmlns:a16="http://schemas.microsoft.com/office/drawing/2014/main" id="{4C528523-1A8F-F0C5-CEE0-2E25866BB04E}"/>
              </a:ext>
            </a:extLst>
          </p:cNvPr>
          <p:cNvCxnSpPr>
            <a:cxnSpLocks/>
          </p:cNvCxnSpPr>
          <p:nvPr/>
        </p:nvCxnSpPr>
        <p:spPr>
          <a:xfrm>
            <a:off x="7420724" y="4517127"/>
            <a:ext cx="74833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8" name="Flowchart: Alternate Process 47">
            <a:extLst>
              <a:ext uri="{FF2B5EF4-FFF2-40B4-BE49-F238E27FC236}">
                <a16:creationId xmlns:a16="http://schemas.microsoft.com/office/drawing/2014/main" id="{D0A6F830-3004-DE93-D6C2-DD893F2AC28C}"/>
              </a:ext>
            </a:extLst>
          </p:cNvPr>
          <p:cNvSpPr/>
          <p:nvPr/>
        </p:nvSpPr>
        <p:spPr>
          <a:xfrm>
            <a:off x="8166652" y="4081265"/>
            <a:ext cx="1033782" cy="901780"/>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Calculate accuracy and other parameters</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61" name="Straight Connector 60">
            <a:extLst>
              <a:ext uri="{FF2B5EF4-FFF2-40B4-BE49-F238E27FC236}">
                <a16:creationId xmlns:a16="http://schemas.microsoft.com/office/drawing/2014/main" id="{770ED324-B8B1-1159-604B-BEED2E53E35A}"/>
              </a:ext>
            </a:extLst>
          </p:cNvPr>
          <p:cNvCxnSpPr>
            <a:cxnSpLocks/>
          </p:cNvCxnSpPr>
          <p:nvPr/>
        </p:nvCxnSpPr>
        <p:spPr>
          <a:xfrm>
            <a:off x="3639093" y="3008407"/>
            <a:ext cx="230433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3785163F-2A02-1B93-084E-B812A79D57F8}"/>
              </a:ext>
            </a:extLst>
          </p:cNvPr>
          <p:cNvSpPr txBox="1"/>
          <p:nvPr/>
        </p:nvSpPr>
        <p:spPr>
          <a:xfrm>
            <a:off x="5736613" y="3330389"/>
            <a:ext cx="1207603" cy="430887"/>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effectLst/>
                <a:uLnTx/>
                <a:uFillTx/>
                <a:latin typeface="Calibri" panose="020F0502020204030204"/>
                <a:ea typeface="+mn-ea"/>
                <a:cs typeface="+mn-cs"/>
              </a:rPr>
              <a:t>Preprocessed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effectLst/>
                <a:uLnTx/>
                <a:uFillTx/>
                <a:latin typeface="Calibri" panose="020F0502020204030204"/>
                <a:ea typeface="+mn-ea"/>
                <a:cs typeface="+mn-cs"/>
              </a:rPr>
              <a:t>Test data</a:t>
            </a:r>
            <a:endParaRPr kumimoji="0" lang="en-IN" sz="1050" b="0" i="0" u="none" strike="noStrike" kern="1200" cap="none" spc="0" normalizeH="0" baseline="0" noProof="0" dirty="0">
              <a:ln>
                <a:noFill/>
              </a:ln>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B89BCA39-F3FB-B9DE-A6AC-77ABE9FA52B6}"/>
              </a:ext>
            </a:extLst>
          </p:cNvPr>
          <p:cNvCxnSpPr>
            <a:cxnSpLocks/>
            <a:stCxn id="18" idx="2"/>
          </p:cNvCxnSpPr>
          <p:nvPr/>
        </p:nvCxnSpPr>
        <p:spPr>
          <a:xfrm flipH="1">
            <a:off x="6703900" y="1926574"/>
            <a:ext cx="9973" cy="23594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B4F8BF4-AA6E-209E-66B8-DF1D421992F6}"/>
              </a:ext>
            </a:extLst>
          </p:cNvPr>
          <p:cNvCxnSpPr>
            <a:cxnSpLocks/>
            <a:stCxn id="24" idx="2"/>
          </p:cNvCxnSpPr>
          <p:nvPr/>
        </p:nvCxnSpPr>
        <p:spPr>
          <a:xfrm>
            <a:off x="8758477" y="1932602"/>
            <a:ext cx="0" cy="69889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8B3BB9B-5D12-1F6F-CE91-A9F746F9A597}"/>
              </a:ext>
            </a:extLst>
          </p:cNvPr>
          <p:cNvCxnSpPr>
            <a:cxnSpLocks/>
            <a:stCxn id="21" idx="2"/>
          </p:cNvCxnSpPr>
          <p:nvPr/>
        </p:nvCxnSpPr>
        <p:spPr>
          <a:xfrm>
            <a:off x="7764319" y="1926574"/>
            <a:ext cx="0" cy="46204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1873AAC-19FD-A696-83FC-D6D00606747C}"/>
              </a:ext>
            </a:extLst>
          </p:cNvPr>
          <p:cNvCxnSpPr>
            <a:cxnSpLocks/>
          </p:cNvCxnSpPr>
          <p:nvPr/>
        </p:nvCxnSpPr>
        <p:spPr>
          <a:xfrm flipH="1">
            <a:off x="7747882" y="1296959"/>
            <a:ext cx="5554" cy="17492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BDD5697-4CDA-0A83-A6B4-29D7FC7A98FD}"/>
              </a:ext>
            </a:extLst>
          </p:cNvPr>
          <p:cNvCxnSpPr>
            <a:cxnSpLocks/>
          </p:cNvCxnSpPr>
          <p:nvPr/>
        </p:nvCxnSpPr>
        <p:spPr>
          <a:xfrm flipH="1">
            <a:off x="8748556" y="1296959"/>
            <a:ext cx="5554" cy="17492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5F65283-73BA-91AB-2346-110F6B7AB732}"/>
              </a:ext>
            </a:extLst>
          </p:cNvPr>
          <p:cNvCxnSpPr>
            <a:cxnSpLocks/>
          </p:cNvCxnSpPr>
          <p:nvPr/>
        </p:nvCxnSpPr>
        <p:spPr>
          <a:xfrm flipH="1">
            <a:off x="5702604" y="2168410"/>
            <a:ext cx="100129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E4144184-C722-EF23-770D-3933D243EE80}"/>
              </a:ext>
            </a:extLst>
          </p:cNvPr>
          <p:cNvCxnSpPr>
            <a:cxnSpLocks/>
          </p:cNvCxnSpPr>
          <p:nvPr/>
        </p:nvCxnSpPr>
        <p:spPr>
          <a:xfrm flipH="1">
            <a:off x="5697050" y="2398448"/>
            <a:ext cx="206726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C411998-9A90-4BF2-4B37-7F02418CBF97}"/>
              </a:ext>
            </a:extLst>
          </p:cNvPr>
          <p:cNvCxnSpPr>
            <a:cxnSpLocks/>
          </p:cNvCxnSpPr>
          <p:nvPr/>
        </p:nvCxnSpPr>
        <p:spPr>
          <a:xfrm flipH="1">
            <a:off x="5702604" y="2631495"/>
            <a:ext cx="3055873"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E1B8C078-0861-FBBD-2BD6-96812237FFD3}"/>
              </a:ext>
            </a:extLst>
          </p:cNvPr>
          <p:cNvCxnSpPr>
            <a:cxnSpLocks/>
            <a:stCxn id="32" idx="1"/>
          </p:cNvCxnSpPr>
          <p:nvPr/>
        </p:nvCxnSpPr>
        <p:spPr>
          <a:xfrm flipH="1" flipV="1">
            <a:off x="3985615" y="2398290"/>
            <a:ext cx="530209" cy="15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4D389CA1-855C-7F69-55B4-924B8DDD74BF}"/>
              </a:ext>
            </a:extLst>
          </p:cNvPr>
          <p:cNvCxnSpPr>
            <a:cxnSpLocks/>
          </p:cNvCxnSpPr>
          <p:nvPr/>
        </p:nvCxnSpPr>
        <p:spPr>
          <a:xfrm>
            <a:off x="5943424" y="3013709"/>
            <a:ext cx="0" cy="15209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1D28C9A-F504-BA26-25D6-81629349ED63}"/>
              </a:ext>
            </a:extLst>
          </p:cNvPr>
          <p:cNvCxnSpPr>
            <a:cxnSpLocks/>
          </p:cNvCxnSpPr>
          <p:nvPr/>
        </p:nvCxnSpPr>
        <p:spPr>
          <a:xfrm>
            <a:off x="3985615" y="4524248"/>
            <a:ext cx="759413"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9" name="Flowchart: Alternate Process 108">
            <a:extLst>
              <a:ext uri="{FF2B5EF4-FFF2-40B4-BE49-F238E27FC236}">
                <a16:creationId xmlns:a16="http://schemas.microsoft.com/office/drawing/2014/main" id="{29D60C09-9713-BA6D-4736-28E12B4C5EF7}"/>
              </a:ext>
            </a:extLst>
          </p:cNvPr>
          <p:cNvSpPr/>
          <p:nvPr/>
        </p:nvSpPr>
        <p:spPr>
          <a:xfrm>
            <a:off x="6996283" y="731585"/>
            <a:ext cx="1001296" cy="361946"/>
          </a:xfrm>
          <a:prstGeom prst="flowChartAlternateProcess">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panose="020F0502020204030204"/>
                <a:ea typeface="+mn-ea"/>
                <a:cs typeface="+mn-cs"/>
              </a:rPr>
              <a:t>Dataset</a:t>
            </a:r>
            <a:endParaRPr kumimoji="0" lang="en-IN" sz="1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2" name="Straight Arrow Connector 1">
            <a:extLst>
              <a:ext uri="{FF2B5EF4-FFF2-40B4-BE49-F238E27FC236}">
                <a16:creationId xmlns:a16="http://schemas.microsoft.com/office/drawing/2014/main" id="{BF47FB5A-2FB7-120B-8BBE-1D06EB6748EB}"/>
              </a:ext>
            </a:extLst>
          </p:cNvPr>
          <p:cNvCxnSpPr>
            <a:cxnSpLocks/>
          </p:cNvCxnSpPr>
          <p:nvPr/>
        </p:nvCxnSpPr>
        <p:spPr>
          <a:xfrm flipH="1" flipV="1">
            <a:off x="3980263" y="2588600"/>
            <a:ext cx="530209" cy="15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 name="Straight Arrow Connector 2">
            <a:extLst>
              <a:ext uri="{FF2B5EF4-FFF2-40B4-BE49-F238E27FC236}">
                <a16:creationId xmlns:a16="http://schemas.microsoft.com/office/drawing/2014/main" id="{7191F7EB-3317-6EB0-DD7C-72A57DF48724}"/>
              </a:ext>
            </a:extLst>
          </p:cNvPr>
          <p:cNvCxnSpPr>
            <a:cxnSpLocks/>
          </p:cNvCxnSpPr>
          <p:nvPr/>
        </p:nvCxnSpPr>
        <p:spPr>
          <a:xfrm flipH="1" flipV="1">
            <a:off x="3975821" y="2215615"/>
            <a:ext cx="530209" cy="15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BB5648E-DD36-9241-EA4C-7E30293AD362}"/>
              </a:ext>
            </a:extLst>
          </p:cNvPr>
          <p:cNvSpPr txBox="1"/>
          <p:nvPr/>
        </p:nvSpPr>
        <p:spPr>
          <a:xfrm>
            <a:off x="556964" y="213308"/>
            <a:ext cx="3667756" cy="1477328"/>
          </a:xfrm>
          <a:prstGeom prst="rect">
            <a:avLst/>
          </a:prstGeom>
          <a:noFill/>
        </p:spPr>
        <p:txBody>
          <a:bodyPr wrap="square" rtlCol="0">
            <a:spAutoFit/>
          </a:bodyPr>
          <a:lstStyle/>
          <a:p>
            <a:r>
              <a:rPr lang="en-IN" sz="3600" dirty="0">
                <a:latin typeface="Times New Roman" panose="02020603050405020304" pitchFamily="18" charset="0"/>
                <a:ea typeface="Calibri" panose="020F0502020204030204" pitchFamily="34" charset="0"/>
                <a:cs typeface="Times New Roman" panose="02020603050405020304" pitchFamily="18" charset="0"/>
              </a:rPr>
              <a:t>Complete Workflow</a:t>
            </a:r>
          </a:p>
          <a:p>
            <a:endParaRPr lang="en-IN" dirty="0"/>
          </a:p>
        </p:txBody>
      </p:sp>
    </p:spTree>
    <p:extLst>
      <p:ext uri="{BB962C8B-B14F-4D97-AF65-F5344CB8AC3E}">
        <p14:creationId xmlns:p14="http://schemas.microsoft.com/office/powerpoint/2010/main" val="109910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3369F-68A2-5C78-51DE-F7FC0094E334}"/>
              </a:ext>
            </a:extLst>
          </p:cNvPr>
          <p:cNvSpPr txBox="1"/>
          <p:nvPr/>
        </p:nvSpPr>
        <p:spPr>
          <a:xfrm>
            <a:off x="1124712" y="576072"/>
            <a:ext cx="7269480" cy="1477328"/>
          </a:xfrm>
          <a:prstGeom prst="rect">
            <a:avLst/>
          </a:prstGeom>
          <a:noFill/>
        </p:spPr>
        <p:txBody>
          <a:bodyPr wrap="square" rtlCol="0">
            <a:spAutoFit/>
          </a:bodyPr>
          <a:lstStyle/>
          <a:p>
            <a:r>
              <a:rPr lang="en-US" dirty="0"/>
              <a:t>Deep learning frameworks used:</a:t>
            </a:r>
          </a:p>
          <a:p>
            <a:endParaRPr lang="en-US" dirty="0"/>
          </a:p>
          <a:p>
            <a:pPr marL="742950" lvl="1" indent="-285750">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bert_en_uncased_L-12_H-768_A-12 (small </a:t>
            </a:r>
            <a:r>
              <a:rPr lang="en-US" dirty="0" err="1">
                <a:effectLst/>
                <a:latin typeface="Times New Roman" panose="02020603050405020304" pitchFamily="18" charset="0"/>
                <a:ea typeface="Times New Roman" panose="02020603050405020304" pitchFamily="18" charset="0"/>
              </a:rPr>
              <a:t>bert</a:t>
            </a:r>
            <a:r>
              <a:rPr lang="en-US" dirty="0">
                <a:effectLst/>
                <a:latin typeface="Times New Roman" panose="02020603050405020304" pitchFamily="18" charset="0"/>
                <a:ea typeface="Times New Roman" panose="02020603050405020304" pitchFamily="18" charset="0"/>
              </a:rPr>
              <a:t>)</a:t>
            </a:r>
          </a:p>
          <a:p>
            <a:pPr marL="742950" lvl="1" indent="-285750">
              <a:buFont typeface="Wingdings" panose="05000000000000000000" pitchFamily="2" charset="2"/>
              <a:buChar char="Ø"/>
            </a:pPr>
            <a:r>
              <a:rPr lang="en-US" dirty="0">
                <a:latin typeface="Times New Roman" panose="02020603050405020304" pitchFamily="18" charset="0"/>
              </a:rPr>
              <a:t>CNN</a:t>
            </a:r>
          </a:p>
          <a:p>
            <a:pPr marL="742950" lvl="1" indent="-285750">
              <a:buFont typeface="Wingdings" panose="05000000000000000000" pitchFamily="2" charset="2"/>
              <a:buChar char="Ø"/>
            </a:pPr>
            <a:r>
              <a:rPr lang="en-US" dirty="0">
                <a:latin typeface="Times New Roman" panose="02020603050405020304" pitchFamily="18" charset="0"/>
              </a:rPr>
              <a:t>LSTM</a:t>
            </a:r>
          </a:p>
        </p:txBody>
      </p:sp>
      <p:sp>
        <p:nvSpPr>
          <p:cNvPr id="3" name="TextBox 2">
            <a:extLst>
              <a:ext uri="{FF2B5EF4-FFF2-40B4-BE49-F238E27FC236}">
                <a16:creationId xmlns:a16="http://schemas.microsoft.com/office/drawing/2014/main" id="{291D4792-6219-C4A7-79E2-5640A251D29F}"/>
              </a:ext>
            </a:extLst>
          </p:cNvPr>
          <p:cNvSpPr txBox="1"/>
          <p:nvPr/>
        </p:nvSpPr>
        <p:spPr>
          <a:xfrm>
            <a:off x="1124712" y="3429000"/>
            <a:ext cx="6967728" cy="2862322"/>
          </a:xfrm>
          <a:prstGeom prst="rect">
            <a:avLst/>
          </a:prstGeom>
          <a:noFill/>
        </p:spPr>
        <p:txBody>
          <a:bodyPr wrap="square" rtlCol="0">
            <a:spAutoFit/>
          </a:bodyPr>
          <a:lstStyle/>
          <a:p>
            <a:r>
              <a:rPr lang="en-IN" dirty="0"/>
              <a:t>Packages used:</a:t>
            </a:r>
          </a:p>
          <a:p>
            <a:endParaRPr lang="en-IN" dirty="0"/>
          </a:p>
          <a:p>
            <a:pPr marL="742950" lvl="1"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Tensorflow</a:t>
            </a:r>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Keras</a:t>
            </a:r>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Sklearn</a:t>
            </a:r>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Pandas</a:t>
            </a:r>
          </a:p>
          <a:p>
            <a:pPr marL="742950" lvl="1"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Matplotlib</a:t>
            </a:r>
          </a:p>
          <a:p>
            <a:pPr marL="742950" lvl="1"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Streamlit</a:t>
            </a:r>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Localtunnel</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5EEC5F6-73AD-72B5-B4BF-4FFFA32418F1}"/>
              </a:ext>
            </a:extLst>
          </p:cNvPr>
          <p:cNvSpPr txBox="1"/>
          <p:nvPr/>
        </p:nvSpPr>
        <p:spPr>
          <a:xfrm>
            <a:off x="1124712" y="2332312"/>
            <a:ext cx="5330952" cy="836063"/>
          </a:xfrm>
          <a:prstGeom prst="rect">
            <a:avLst/>
          </a:prstGeom>
          <a:noFill/>
        </p:spPr>
        <p:txBody>
          <a:bodyPr wrap="square" rtlCol="0">
            <a:spAutoFit/>
          </a:bodyPr>
          <a:lstStyle/>
          <a:p>
            <a:r>
              <a:rPr lang="en-US" dirty="0"/>
              <a:t>Language used:</a:t>
            </a:r>
          </a:p>
          <a:p>
            <a:pPr marL="742950" lvl="1"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60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1DF1D2-2E55-15A9-A708-832BFAC1F261}"/>
              </a:ext>
            </a:extLst>
          </p:cNvPr>
          <p:cNvSpPr txBox="1"/>
          <p:nvPr/>
        </p:nvSpPr>
        <p:spPr>
          <a:xfrm>
            <a:off x="1014984" y="914400"/>
            <a:ext cx="9272016" cy="5010667"/>
          </a:xfrm>
          <a:prstGeom prst="rect">
            <a:avLst/>
          </a:prstGeom>
          <a:noFill/>
        </p:spPr>
        <p:txBody>
          <a:bodyPr wrap="square" rtlCol="0">
            <a:spAutoFit/>
          </a:bodyPr>
          <a:lstStyle/>
          <a:p>
            <a:pPr marL="0" marR="0" indent="0">
              <a:lnSpc>
                <a:spcPct val="115000"/>
              </a:lnSpc>
              <a:spcBef>
                <a:spcPts val="0"/>
              </a:spcBef>
              <a:spcAft>
                <a:spcPts val="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Software &amp; Hardware Requirements</a:t>
            </a:r>
            <a:endParaRPr lang="en-IN" sz="36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pPr>
            <a:endParaRPr lang="en-IN" sz="1800" b="1" dirty="0">
              <a:effectLst/>
              <a:latin typeface="Times New Roman" panose="02020603050405020304" pitchFamily="18" charset="0"/>
              <a:ea typeface="Calibri" panose="020F0502020204030204" pitchFamily="34" charset="0"/>
            </a:endParaRPr>
          </a:p>
          <a:p>
            <a:pPr marL="0" marR="0" indent="0">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Software Requirements:</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15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Google </a:t>
            </a:r>
            <a:r>
              <a:rPr lang="en-US" sz="1600" dirty="0" err="1">
                <a:effectLst/>
                <a:latin typeface="Times New Roman" panose="02020603050405020304" pitchFamily="18" charset="0"/>
                <a:ea typeface="Calibri" panose="020F0502020204030204" pitchFamily="34" charset="0"/>
              </a:rPr>
              <a:t>Colab</a:t>
            </a:r>
            <a:endParaRPr lang="en-IN" sz="1600" dirty="0">
              <a:effectLst/>
              <a:latin typeface="Times New Roman" panose="02020603050405020304" pitchFamily="18" charset="0"/>
              <a:ea typeface="Times New Roman" panose="02020603050405020304" pitchFamily="18" charset="0"/>
            </a:endParaRPr>
          </a:p>
          <a:p>
            <a:pPr marL="800100" lvl="1" indent="-342900">
              <a:lnSpc>
                <a:spcPct val="115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Microsoft Edge / Google Chrome</a:t>
            </a:r>
            <a:endParaRPr lang="en-IN" sz="1600" dirty="0">
              <a:effectLst/>
              <a:latin typeface="Times New Roman" panose="02020603050405020304" pitchFamily="18" charset="0"/>
              <a:ea typeface="Times New Roman" panose="02020603050405020304" pitchFamily="18" charset="0"/>
            </a:endParaRPr>
          </a:p>
          <a:p>
            <a:pPr marL="800100" lvl="1" indent="-342900">
              <a:lnSpc>
                <a:spcPct val="115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Google Drive</a:t>
            </a:r>
            <a:endParaRPr lang="en-IN" sz="1600" dirty="0">
              <a:effectLst/>
              <a:latin typeface="Times New Roman" panose="02020603050405020304" pitchFamily="18" charset="0"/>
              <a:ea typeface="Times New Roman" panose="02020603050405020304" pitchFamily="18" charset="0"/>
            </a:endParaRPr>
          </a:p>
          <a:p>
            <a:pPr marL="800100" lvl="1" indent="-342900">
              <a:lnSpc>
                <a:spcPct val="115000"/>
              </a:lnSpc>
              <a:spcAft>
                <a:spcPts val="120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Microsoft Excel</a:t>
            </a:r>
            <a:endParaRPr lang="en-IN" sz="16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Hardware Requirements:</a:t>
            </a:r>
            <a:endParaRPr lang="en-IN" sz="1800" dirty="0">
              <a:effectLst/>
              <a:latin typeface="Times New Roman" panose="02020603050405020304" pitchFamily="18" charset="0"/>
              <a:ea typeface="Times New Roman" panose="02020603050405020304" pitchFamily="18" charset="0"/>
            </a:endParaRPr>
          </a:p>
          <a:p>
            <a:pPr lvl="1">
              <a:lnSpc>
                <a:spcPct val="115000"/>
              </a:lnSpc>
            </a:pPr>
            <a:r>
              <a:rPr lang="en-US" b="1" dirty="0">
                <a:effectLst/>
                <a:latin typeface="Times New Roman" panose="02020603050405020304" pitchFamily="18" charset="0"/>
                <a:ea typeface="Calibri" panose="020F0502020204030204" pitchFamily="34" charset="0"/>
              </a:rPr>
              <a:t>Local Machine:</a:t>
            </a:r>
            <a:endParaRPr lang="en-IN" dirty="0">
              <a:effectLst/>
              <a:latin typeface="Times New Roman" panose="02020603050405020304" pitchFamily="18" charset="0"/>
              <a:ea typeface="Times New Roman" panose="02020603050405020304" pitchFamily="18" charset="0"/>
            </a:endParaRPr>
          </a:p>
          <a:p>
            <a:pPr marL="1257300" lvl="2" indent="-342900">
              <a:lnSpc>
                <a:spcPct val="115000"/>
              </a:lnSpc>
              <a:spcAft>
                <a:spcPts val="12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Windows 10 / Windows 11</a:t>
            </a:r>
            <a:endParaRPr lang="en-IN" dirty="0">
              <a:effectLst/>
              <a:latin typeface="Times New Roman" panose="02020603050405020304" pitchFamily="18" charset="0"/>
              <a:ea typeface="Times New Roman" panose="02020603050405020304" pitchFamily="18" charset="0"/>
            </a:endParaRPr>
          </a:p>
          <a:p>
            <a:pPr marL="426720" marR="0">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Google </a:t>
            </a:r>
            <a:r>
              <a:rPr lang="en-US" sz="1800" b="1" dirty="0" err="1">
                <a:effectLst/>
                <a:latin typeface="Times New Roman" panose="02020603050405020304" pitchFamily="18" charset="0"/>
                <a:ea typeface="Calibri" panose="020F0502020204030204" pitchFamily="34" charset="0"/>
              </a:rPr>
              <a:t>Colab</a:t>
            </a:r>
            <a:r>
              <a:rPr lang="en-US" sz="1800" b="1" dirty="0">
                <a:effectLst/>
                <a:latin typeface="Times New Roman" panose="02020603050405020304" pitchFamily="18" charset="0"/>
                <a:ea typeface="Calibri" panose="020F0502020204030204" pitchFamily="34" charset="0"/>
              </a:rPr>
              <a:t> environment:	</a:t>
            </a:r>
            <a:endParaRPr lang="en-IN" sz="1800" dirty="0">
              <a:effectLst/>
              <a:latin typeface="Times New Roman" panose="02020603050405020304" pitchFamily="18" charset="0"/>
              <a:ea typeface="Times New Roman" panose="02020603050405020304" pitchFamily="18" charset="0"/>
            </a:endParaRPr>
          </a:p>
          <a:p>
            <a:pPr marL="1200150" lvl="2" indent="-285750">
              <a:lnSpc>
                <a:spcPct val="115000"/>
              </a:lnSpc>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System RAM (16GB)</a:t>
            </a:r>
            <a:endParaRPr lang="en-IN" dirty="0">
              <a:effectLst/>
              <a:latin typeface="Times New Roman" panose="02020603050405020304" pitchFamily="18" charset="0"/>
              <a:ea typeface="Times New Roman" panose="02020603050405020304" pitchFamily="18" charset="0"/>
            </a:endParaRPr>
          </a:p>
          <a:p>
            <a:pPr marL="1200150" lvl="2" indent="-285750">
              <a:lnSpc>
                <a:spcPct val="115000"/>
              </a:lnSpc>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NVIDIA </a:t>
            </a:r>
            <a:r>
              <a:rPr lang="en-US" dirty="0">
                <a:effectLst/>
                <a:latin typeface="Times New Roman" panose="02020603050405020304" pitchFamily="18" charset="0"/>
                <a:ea typeface="Times New Roman" panose="02020603050405020304" pitchFamily="18" charset="0"/>
              </a:rPr>
              <a:t>T4 Tensor Core GPUs</a:t>
            </a:r>
            <a:r>
              <a:rPr lang="en-US" dirty="0">
                <a:effectLst/>
                <a:latin typeface="Times New Roman" panose="02020603050405020304" pitchFamily="18" charset="0"/>
                <a:ea typeface="Calibri" panose="020F0502020204030204" pitchFamily="34" charset="0"/>
              </a:rPr>
              <a:t> (12GB)</a:t>
            </a:r>
            <a:endParaRPr lang="en-IN" dirty="0">
              <a:latin typeface="Times New Roman" panose="02020603050405020304" pitchFamily="18" charset="0"/>
              <a:ea typeface="Calibri" panose="020F0502020204030204" pitchFamily="34" charset="0"/>
            </a:endParaRPr>
          </a:p>
          <a:p>
            <a:pPr marL="1200150" lvl="2" indent="-285750">
              <a:lnSpc>
                <a:spcPct val="115000"/>
              </a:lnSpc>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SSD (120GB)</a:t>
            </a:r>
            <a:endParaRPr lang="en-IN" dirty="0"/>
          </a:p>
        </p:txBody>
      </p:sp>
    </p:spTree>
    <p:extLst>
      <p:ext uri="{BB962C8B-B14F-4D97-AF65-F5344CB8AC3E}">
        <p14:creationId xmlns:p14="http://schemas.microsoft.com/office/powerpoint/2010/main" val="141588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66E20-FBA6-FBF6-D2B6-D4211AA00D5C}"/>
              </a:ext>
            </a:extLst>
          </p:cNvPr>
          <p:cNvSpPr txBox="1"/>
          <p:nvPr/>
        </p:nvSpPr>
        <p:spPr>
          <a:xfrm>
            <a:off x="3924300" y="589822"/>
            <a:ext cx="4343400" cy="584775"/>
          </a:xfrm>
          <a:prstGeom prst="rect">
            <a:avLst/>
          </a:prstGeom>
          <a:noFill/>
        </p:spPr>
        <p:txBody>
          <a:bodyPr wrap="square" rtlCol="0">
            <a:spAutoFit/>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Performance Analysis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181E11-EFBC-A76C-C1E7-A6D28086D70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0000"/>
          <a:stretch/>
        </p:blipFill>
        <p:spPr bwMode="auto">
          <a:xfrm>
            <a:off x="489295" y="1387697"/>
            <a:ext cx="6791398" cy="2875598"/>
          </a:xfrm>
          <a:prstGeom prst="rect">
            <a:avLst/>
          </a:prstGeom>
          <a:noFill/>
          <a:ln>
            <a:noFill/>
          </a:ln>
        </p:spPr>
      </p:pic>
      <p:pic>
        <p:nvPicPr>
          <p:cNvPr id="5" name="Picture 4">
            <a:extLst>
              <a:ext uri="{FF2B5EF4-FFF2-40B4-BE49-F238E27FC236}">
                <a16:creationId xmlns:a16="http://schemas.microsoft.com/office/drawing/2014/main" id="{DB482C3B-E177-76ED-1C4A-3C7A9D2744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06005" y="1602422"/>
            <a:ext cx="4146550" cy="3653155"/>
          </a:xfrm>
          <a:prstGeom prst="rect">
            <a:avLst/>
          </a:prstGeom>
          <a:noFill/>
          <a:ln>
            <a:noFill/>
          </a:ln>
        </p:spPr>
      </p:pic>
      <p:sp>
        <p:nvSpPr>
          <p:cNvPr id="6" name="TextBox 5">
            <a:extLst>
              <a:ext uri="{FF2B5EF4-FFF2-40B4-BE49-F238E27FC236}">
                <a16:creationId xmlns:a16="http://schemas.microsoft.com/office/drawing/2014/main" id="{78A0F604-A2FD-4684-FB50-CB60BFCD8321}"/>
              </a:ext>
            </a:extLst>
          </p:cNvPr>
          <p:cNvSpPr txBox="1"/>
          <p:nvPr/>
        </p:nvSpPr>
        <p:spPr>
          <a:xfrm>
            <a:off x="1673988" y="4324376"/>
            <a:ext cx="4422012" cy="276999"/>
          </a:xfrm>
          <a:prstGeom prst="rect">
            <a:avLst/>
          </a:prstGeom>
          <a:noFill/>
        </p:spPr>
        <p:txBody>
          <a:bodyPr wrap="square" rtlCol="0">
            <a:spAutoFit/>
          </a:bodyPr>
          <a:lstStyle/>
          <a:p>
            <a:pPr algn="ctr"/>
            <a:r>
              <a:rPr lang="en-US" sz="1200" dirty="0"/>
              <a:t>Training and validation accuracy vs no of epochs</a:t>
            </a:r>
            <a:endParaRPr lang="en-IN" sz="1200" dirty="0"/>
          </a:p>
        </p:txBody>
      </p:sp>
      <p:pic>
        <p:nvPicPr>
          <p:cNvPr id="7" name="Picture 6">
            <a:extLst>
              <a:ext uri="{FF2B5EF4-FFF2-40B4-BE49-F238E27FC236}">
                <a16:creationId xmlns:a16="http://schemas.microsoft.com/office/drawing/2014/main" id="{EFDF65AD-A6F3-5DFD-FE0C-5D31E4733B2C}"/>
              </a:ext>
            </a:extLst>
          </p:cNvPr>
          <p:cNvPicPr>
            <a:picLocks noChangeAspect="1"/>
          </p:cNvPicPr>
          <p:nvPr/>
        </p:nvPicPr>
        <p:blipFill rotWithShape="1">
          <a:blip r:embed="rId4"/>
          <a:srcRect t="17999"/>
          <a:stretch/>
        </p:blipFill>
        <p:spPr>
          <a:xfrm>
            <a:off x="2678176" y="5029200"/>
            <a:ext cx="2413635" cy="744092"/>
          </a:xfrm>
          <a:prstGeom prst="rect">
            <a:avLst/>
          </a:prstGeom>
        </p:spPr>
      </p:pic>
      <p:sp>
        <p:nvSpPr>
          <p:cNvPr id="8" name="TextBox 7">
            <a:extLst>
              <a:ext uri="{FF2B5EF4-FFF2-40B4-BE49-F238E27FC236}">
                <a16:creationId xmlns:a16="http://schemas.microsoft.com/office/drawing/2014/main" id="{EDD7D611-6A1A-267C-E493-70120E413500}"/>
              </a:ext>
            </a:extLst>
          </p:cNvPr>
          <p:cNvSpPr txBox="1"/>
          <p:nvPr/>
        </p:nvSpPr>
        <p:spPr>
          <a:xfrm>
            <a:off x="1744739" y="5899294"/>
            <a:ext cx="4280508" cy="276999"/>
          </a:xfrm>
          <a:prstGeom prst="rect">
            <a:avLst/>
          </a:prstGeom>
          <a:noFill/>
        </p:spPr>
        <p:txBody>
          <a:bodyPr wrap="square" rtlCol="0">
            <a:spAutoFit/>
          </a:bodyPr>
          <a:lstStyle/>
          <a:p>
            <a:pPr algn="ctr"/>
            <a:r>
              <a:rPr lang="en-US" sz="1200" dirty="0"/>
              <a:t>Accuracy and other parameters against test data</a:t>
            </a:r>
            <a:endParaRPr lang="en-IN" sz="1200" dirty="0"/>
          </a:p>
        </p:txBody>
      </p:sp>
      <p:sp>
        <p:nvSpPr>
          <p:cNvPr id="9" name="TextBox 8">
            <a:extLst>
              <a:ext uri="{FF2B5EF4-FFF2-40B4-BE49-F238E27FC236}">
                <a16:creationId xmlns:a16="http://schemas.microsoft.com/office/drawing/2014/main" id="{1306CD7C-007B-F7E1-8E09-B3607C7C62EE}"/>
              </a:ext>
            </a:extLst>
          </p:cNvPr>
          <p:cNvSpPr txBox="1"/>
          <p:nvPr/>
        </p:nvSpPr>
        <p:spPr>
          <a:xfrm>
            <a:off x="8578355" y="5319584"/>
            <a:ext cx="1801850" cy="276999"/>
          </a:xfrm>
          <a:prstGeom prst="rect">
            <a:avLst/>
          </a:prstGeom>
          <a:noFill/>
        </p:spPr>
        <p:txBody>
          <a:bodyPr wrap="square" rtlCol="0">
            <a:spAutoFit/>
          </a:bodyPr>
          <a:lstStyle/>
          <a:p>
            <a:pPr algn="ctr"/>
            <a:r>
              <a:rPr lang="en-US" sz="1200" dirty="0"/>
              <a:t>Confusion matrix</a:t>
            </a:r>
            <a:endParaRPr lang="en-IN" sz="1200" dirty="0"/>
          </a:p>
        </p:txBody>
      </p:sp>
    </p:spTree>
    <p:extLst>
      <p:ext uri="{BB962C8B-B14F-4D97-AF65-F5344CB8AC3E}">
        <p14:creationId xmlns:p14="http://schemas.microsoft.com/office/powerpoint/2010/main" val="412430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416B-7A08-28E8-6533-95E314D7592D}"/>
              </a:ext>
            </a:extLst>
          </p:cNvPr>
          <p:cNvSpPr>
            <a:spLocks noGrp="1"/>
          </p:cNvSpPr>
          <p:nvPr>
            <p:ph type="title"/>
          </p:nvPr>
        </p:nvSpPr>
        <p:spPr>
          <a:xfrm>
            <a:off x="1393638" y="407887"/>
            <a:ext cx="9404723" cy="762071"/>
          </a:xfrm>
        </p:spPr>
        <p:txBody>
          <a:bodyPr/>
          <a:lstStyle/>
          <a:p>
            <a:pPr algn="ctr"/>
            <a:r>
              <a:rPr lang="en-US" sz="3600" b="1" dirty="0">
                <a:latin typeface="Times New Roman" panose="02020603050405020304" pitchFamily="18" charset="0"/>
                <a:cs typeface="Times New Roman" panose="02020603050405020304" pitchFamily="18" charset="0"/>
              </a:rPr>
              <a:t>UI and Testing</a:t>
            </a:r>
            <a:endParaRPr lang="en-IN" sz="3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E85ABB-427B-161F-14C7-A53F606645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019" y="1320863"/>
            <a:ext cx="4904105" cy="2003425"/>
          </a:xfrm>
          <a:prstGeom prst="rect">
            <a:avLst/>
          </a:prstGeom>
          <a:noFill/>
          <a:ln>
            <a:noFill/>
          </a:ln>
        </p:spPr>
      </p:pic>
      <p:pic>
        <p:nvPicPr>
          <p:cNvPr id="4" name="Picture 3">
            <a:extLst>
              <a:ext uri="{FF2B5EF4-FFF2-40B4-BE49-F238E27FC236}">
                <a16:creationId xmlns:a16="http://schemas.microsoft.com/office/drawing/2014/main" id="{C1EAA634-1B42-6523-10CE-2D640A9C83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6973" y="1320863"/>
            <a:ext cx="4911090" cy="2005965"/>
          </a:xfrm>
          <a:prstGeom prst="rect">
            <a:avLst/>
          </a:prstGeom>
          <a:noFill/>
          <a:ln>
            <a:noFill/>
          </a:ln>
        </p:spPr>
      </p:pic>
      <p:pic>
        <p:nvPicPr>
          <p:cNvPr id="5" name="Picture 4">
            <a:extLst>
              <a:ext uri="{FF2B5EF4-FFF2-40B4-BE49-F238E27FC236}">
                <a16:creationId xmlns:a16="http://schemas.microsoft.com/office/drawing/2014/main" id="{37FC9D66-F8E6-742A-3221-80F337C8A4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5461" y="3995103"/>
            <a:ext cx="4935220" cy="2019300"/>
          </a:xfrm>
          <a:prstGeom prst="rect">
            <a:avLst/>
          </a:prstGeom>
          <a:noFill/>
          <a:ln>
            <a:noFill/>
          </a:ln>
        </p:spPr>
      </p:pic>
      <p:pic>
        <p:nvPicPr>
          <p:cNvPr id="6" name="Picture 5">
            <a:extLst>
              <a:ext uri="{FF2B5EF4-FFF2-40B4-BE49-F238E27FC236}">
                <a16:creationId xmlns:a16="http://schemas.microsoft.com/office/drawing/2014/main" id="{27296700-01C0-F88C-5364-A2DBD636AB4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36808" y="4283202"/>
            <a:ext cx="5011420" cy="1272540"/>
          </a:xfrm>
          <a:prstGeom prst="rect">
            <a:avLst/>
          </a:prstGeom>
          <a:noFill/>
          <a:ln>
            <a:noFill/>
          </a:ln>
        </p:spPr>
      </p:pic>
      <p:sp>
        <p:nvSpPr>
          <p:cNvPr id="7" name="TextBox 6">
            <a:extLst>
              <a:ext uri="{FF2B5EF4-FFF2-40B4-BE49-F238E27FC236}">
                <a16:creationId xmlns:a16="http://schemas.microsoft.com/office/drawing/2014/main" id="{23B9AB4C-ABEA-5423-CA96-1FB973F8E874}"/>
              </a:ext>
            </a:extLst>
          </p:cNvPr>
          <p:cNvSpPr txBox="1"/>
          <p:nvPr/>
        </p:nvSpPr>
        <p:spPr>
          <a:xfrm>
            <a:off x="1941574" y="3428999"/>
            <a:ext cx="2602994" cy="276999"/>
          </a:xfrm>
          <a:prstGeom prst="rect">
            <a:avLst/>
          </a:prstGeom>
          <a:noFill/>
        </p:spPr>
        <p:txBody>
          <a:bodyPr wrap="square" rtlCol="0">
            <a:spAutoFit/>
          </a:bodyPr>
          <a:lstStyle/>
          <a:p>
            <a:pPr algn="ctr"/>
            <a:r>
              <a:rPr lang="en-US" sz="1200" dirty="0"/>
              <a:t>Testing with hate speech</a:t>
            </a:r>
            <a:endParaRPr lang="en-IN" sz="1200" dirty="0"/>
          </a:p>
        </p:txBody>
      </p:sp>
      <p:sp>
        <p:nvSpPr>
          <p:cNvPr id="8" name="TextBox 7">
            <a:extLst>
              <a:ext uri="{FF2B5EF4-FFF2-40B4-BE49-F238E27FC236}">
                <a16:creationId xmlns:a16="http://schemas.microsoft.com/office/drawing/2014/main" id="{632BCF4C-6649-6512-C1F8-D3021A83A37C}"/>
              </a:ext>
            </a:extLst>
          </p:cNvPr>
          <p:cNvSpPr txBox="1"/>
          <p:nvPr/>
        </p:nvSpPr>
        <p:spPr>
          <a:xfrm>
            <a:off x="7119244" y="3430337"/>
            <a:ext cx="2646548" cy="276999"/>
          </a:xfrm>
          <a:prstGeom prst="rect">
            <a:avLst/>
          </a:prstGeom>
          <a:noFill/>
        </p:spPr>
        <p:txBody>
          <a:bodyPr wrap="square" rtlCol="0">
            <a:spAutoFit/>
          </a:bodyPr>
          <a:lstStyle/>
          <a:p>
            <a:pPr algn="ctr"/>
            <a:r>
              <a:rPr lang="en-US" sz="1200" dirty="0"/>
              <a:t>Testing with offensive speech</a:t>
            </a:r>
            <a:endParaRPr lang="en-IN" sz="1200" dirty="0"/>
          </a:p>
        </p:txBody>
      </p:sp>
      <p:sp>
        <p:nvSpPr>
          <p:cNvPr id="9" name="TextBox 8">
            <a:extLst>
              <a:ext uri="{FF2B5EF4-FFF2-40B4-BE49-F238E27FC236}">
                <a16:creationId xmlns:a16="http://schemas.microsoft.com/office/drawing/2014/main" id="{9F7ABF52-9263-6464-BD73-8615069D45E5}"/>
              </a:ext>
            </a:extLst>
          </p:cNvPr>
          <p:cNvSpPr txBox="1"/>
          <p:nvPr/>
        </p:nvSpPr>
        <p:spPr>
          <a:xfrm>
            <a:off x="1941574" y="6120477"/>
            <a:ext cx="2602994" cy="276999"/>
          </a:xfrm>
          <a:prstGeom prst="rect">
            <a:avLst/>
          </a:prstGeom>
          <a:noFill/>
        </p:spPr>
        <p:txBody>
          <a:bodyPr wrap="square" rtlCol="0">
            <a:spAutoFit/>
          </a:bodyPr>
          <a:lstStyle/>
          <a:p>
            <a:pPr algn="ctr"/>
            <a:r>
              <a:rPr lang="en-US" sz="1200" dirty="0"/>
              <a:t>Testing with normal speech</a:t>
            </a:r>
            <a:endParaRPr lang="en-IN" sz="1200" dirty="0"/>
          </a:p>
        </p:txBody>
      </p:sp>
      <p:sp>
        <p:nvSpPr>
          <p:cNvPr id="10" name="TextBox 9">
            <a:extLst>
              <a:ext uri="{FF2B5EF4-FFF2-40B4-BE49-F238E27FC236}">
                <a16:creationId xmlns:a16="http://schemas.microsoft.com/office/drawing/2014/main" id="{F825A6DC-6980-4292-58FF-30F05C5D3A88}"/>
              </a:ext>
            </a:extLst>
          </p:cNvPr>
          <p:cNvSpPr txBox="1"/>
          <p:nvPr/>
        </p:nvSpPr>
        <p:spPr>
          <a:xfrm>
            <a:off x="7939598" y="5728259"/>
            <a:ext cx="1005840" cy="276999"/>
          </a:xfrm>
          <a:prstGeom prst="rect">
            <a:avLst/>
          </a:prstGeom>
          <a:noFill/>
        </p:spPr>
        <p:txBody>
          <a:bodyPr wrap="square" rtlCol="0">
            <a:spAutoFit/>
          </a:bodyPr>
          <a:lstStyle/>
          <a:p>
            <a:pPr algn="ctr"/>
            <a:r>
              <a:rPr lang="en-US" sz="1200" dirty="0"/>
              <a:t>result.csv</a:t>
            </a:r>
            <a:endParaRPr lang="en-IN" sz="1200" dirty="0"/>
          </a:p>
        </p:txBody>
      </p:sp>
    </p:spTree>
    <p:extLst>
      <p:ext uri="{BB962C8B-B14F-4D97-AF65-F5344CB8AC3E}">
        <p14:creationId xmlns:p14="http://schemas.microsoft.com/office/powerpoint/2010/main" val="27922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5D05-D8AC-6127-4F2A-F00337DBE7E9}"/>
              </a:ext>
            </a:extLst>
          </p:cNvPr>
          <p:cNvSpPr>
            <a:spLocks noGrp="1"/>
          </p:cNvSpPr>
          <p:nvPr>
            <p:ph type="title"/>
          </p:nvPr>
        </p:nvSpPr>
        <p:spPr>
          <a:xfrm>
            <a:off x="1039303" y="781902"/>
            <a:ext cx="9404723" cy="818298"/>
          </a:xfrm>
        </p:spPr>
        <p:txBody>
          <a:bodyPr/>
          <a:lstStyle/>
          <a:p>
            <a:pPr algn="ctr"/>
            <a:r>
              <a:rPr lang="en-US" sz="3600" b="1" dirty="0">
                <a:latin typeface="Times New Roman" panose="02020603050405020304" pitchFamily="18" charset="0"/>
                <a:cs typeface="Times New Roman" panose="02020603050405020304" pitchFamily="18" charset="0"/>
              </a:rPr>
              <a:t>Comparison with our other models</a:t>
            </a:r>
            <a:endParaRPr lang="en-IN" sz="36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205FBAB-43BE-C12E-E365-2429118614DD}"/>
              </a:ext>
            </a:extLst>
          </p:cNvPr>
          <p:cNvGraphicFramePr>
            <a:graphicFrameLocks noGrp="1"/>
          </p:cNvGraphicFramePr>
          <p:nvPr>
            <p:extLst>
              <p:ext uri="{D42A27DB-BD31-4B8C-83A1-F6EECF244321}">
                <p14:modId xmlns:p14="http://schemas.microsoft.com/office/powerpoint/2010/main" val="3723049395"/>
              </p:ext>
            </p:extLst>
          </p:nvPr>
        </p:nvGraphicFramePr>
        <p:xfrm>
          <a:off x="2622424" y="1799658"/>
          <a:ext cx="6292976" cy="2616891"/>
        </p:xfrm>
        <a:graphic>
          <a:graphicData uri="http://schemas.openxmlformats.org/drawingml/2006/table">
            <a:tbl>
              <a:tblPr firstRow="1" firstCol="1" bandRow="1">
                <a:tableStyleId>{22838BEF-8BB2-4498-84A7-C5851F593DF1}</a:tableStyleId>
              </a:tblPr>
              <a:tblGrid>
                <a:gridCol w="3142783">
                  <a:extLst>
                    <a:ext uri="{9D8B030D-6E8A-4147-A177-3AD203B41FA5}">
                      <a16:colId xmlns:a16="http://schemas.microsoft.com/office/drawing/2014/main" val="503390979"/>
                    </a:ext>
                  </a:extLst>
                </a:gridCol>
                <a:gridCol w="3150193">
                  <a:extLst>
                    <a:ext uri="{9D8B030D-6E8A-4147-A177-3AD203B41FA5}">
                      <a16:colId xmlns:a16="http://schemas.microsoft.com/office/drawing/2014/main" val="190837903"/>
                    </a:ext>
                  </a:extLst>
                </a:gridCol>
              </a:tblGrid>
              <a:tr h="371649">
                <a:tc>
                  <a:txBody>
                    <a:bodyPr/>
                    <a:lstStyle/>
                    <a:p>
                      <a:pPr marL="0" marR="0" algn="ctr">
                        <a:lnSpc>
                          <a:spcPct val="107000"/>
                        </a:lnSpc>
                        <a:spcBef>
                          <a:spcPts val="0"/>
                        </a:spcBef>
                        <a:spcAft>
                          <a:spcPts val="800"/>
                        </a:spcAft>
                      </a:pPr>
                      <a:r>
                        <a:rPr lang="en-GB" sz="1600" kern="100" dirty="0">
                          <a:effectLst/>
                          <a:latin typeface="Times New Roman" panose="02020603050405020304" pitchFamily="18" charset="0"/>
                          <a:cs typeface="Times New Roman" panose="02020603050405020304" pitchFamily="18" charset="0"/>
                        </a:rPr>
                        <a:t>Model</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GB" sz="1600" kern="100" dirty="0">
                          <a:effectLst/>
                          <a:latin typeface="Times New Roman" panose="02020603050405020304" pitchFamily="18" charset="0"/>
                          <a:cs typeface="Times New Roman" panose="02020603050405020304" pitchFamily="18" charset="0"/>
                        </a:rPr>
                        <a:t>Accuracy</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0466287"/>
                  </a:ext>
                </a:extLst>
              </a:tr>
              <a:tr h="379323">
                <a:tc>
                  <a:txBody>
                    <a:bodyPr/>
                    <a:lstStyle/>
                    <a:p>
                      <a:pPr marL="0" marR="0" algn="ctr">
                        <a:lnSpc>
                          <a:spcPct val="107000"/>
                        </a:lnSpc>
                        <a:spcBef>
                          <a:spcPts val="0"/>
                        </a:spcBef>
                        <a:spcAft>
                          <a:spcPts val="0"/>
                        </a:spcAft>
                      </a:pPr>
                      <a:r>
                        <a:rPr lang="en-GB" sz="1600" b="0" kern="100">
                          <a:effectLst/>
                          <a:latin typeface="Times New Roman" panose="02020603050405020304" pitchFamily="18" charset="0"/>
                          <a:cs typeface="Times New Roman" panose="02020603050405020304" pitchFamily="18" charset="0"/>
                        </a:rPr>
                        <a:t>BoWV + LSTM</a:t>
                      </a:r>
                      <a:endParaRPr lang="en-IN" sz="16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GB" sz="1600" b="0" kern="100" dirty="0">
                          <a:effectLst/>
                          <a:latin typeface="Times New Roman" panose="02020603050405020304" pitchFamily="18" charset="0"/>
                          <a:cs typeface="Times New Roman" panose="02020603050405020304" pitchFamily="18" charset="0"/>
                        </a:rPr>
                        <a:t>0.7981</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4252994"/>
                  </a:ext>
                </a:extLst>
              </a:tr>
              <a:tr h="371649">
                <a:tc>
                  <a:txBody>
                    <a:bodyPr/>
                    <a:lstStyle/>
                    <a:p>
                      <a:pPr marL="0" marR="0" algn="ctr">
                        <a:lnSpc>
                          <a:spcPct val="107000"/>
                        </a:lnSpc>
                        <a:spcBef>
                          <a:spcPts val="0"/>
                        </a:spcBef>
                        <a:spcAft>
                          <a:spcPts val="0"/>
                        </a:spcAft>
                      </a:pPr>
                      <a:r>
                        <a:rPr lang="en-GB" sz="1600" b="0" kern="100">
                          <a:effectLst/>
                          <a:latin typeface="Times New Roman" panose="02020603050405020304" pitchFamily="18" charset="0"/>
                          <a:cs typeface="Times New Roman" panose="02020603050405020304" pitchFamily="18" charset="0"/>
                        </a:rPr>
                        <a:t>BERT LSTM</a:t>
                      </a:r>
                      <a:endParaRPr lang="en-IN" sz="16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GB" sz="1600" b="0" kern="100" dirty="0">
                          <a:effectLst/>
                          <a:latin typeface="Times New Roman" panose="02020603050405020304" pitchFamily="18" charset="0"/>
                          <a:cs typeface="Times New Roman" panose="02020603050405020304" pitchFamily="18" charset="0"/>
                        </a:rPr>
                        <a:t>0.9032</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3305569"/>
                  </a:ext>
                </a:extLst>
              </a:tr>
              <a:tr h="371649">
                <a:tc>
                  <a:txBody>
                    <a:bodyPr/>
                    <a:lstStyle/>
                    <a:p>
                      <a:pPr marL="0" marR="0" algn="ctr">
                        <a:lnSpc>
                          <a:spcPct val="107000"/>
                        </a:lnSpc>
                        <a:spcBef>
                          <a:spcPts val="0"/>
                        </a:spcBef>
                        <a:spcAft>
                          <a:spcPts val="0"/>
                        </a:spcAft>
                      </a:pPr>
                      <a:r>
                        <a:rPr lang="en-GB" sz="1600" b="0" kern="100">
                          <a:effectLst/>
                          <a:latin typeface="Times New Roman" panose="02020603050405020304" pitchFamily="18" charset="0"/>
                          <a:cs typeface="Times New Roman" panose="02020603050405020304" pitchFamily="18" charset="0"/>
                        </a:rPr>
                        <a:t>BERT CNN</a:t>
                      </a:r>
                      <a:endParaRPr lang="en-IN" sz="16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GB" sz="1600" b="0" kern="100" dirty="0">
                          <a:effectLst/>
                          <a:latin typeface="Times New Roman" panose="02020603050405020304" pitchFamily="18" charset="0"/>
                          <a:cs typeface="Times New Roman" panose="02020603050405020304" pitchFamily="18" charset="0"/>
                        </a:rPr>
                        <a:t>0.9027</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6835213"/>
                  </a:ext>
                </a:extLst>
              </a:tr>
              <a:tr h="379323">
                <a:tc>
                  <a:txBody>
                    <a:bodyPr/>
                    <a:lstStyle/>
                    <a:p>
                      <a:pPr marL="0" marR="0" algn="ctr">
                        <a:lnSpc>
                          <a:spcPct val="107000"/>
                        </a:lnSpc>
                        <a:spcBef>
                          <a:spcPts val="0"/>
                        </a:spcBef>
                        <a:spcAft>
                          <a:spcPts val="0"/>
                        </a:spcAft>
                      </a:pPr>
                      <a:r>
                        <a:rPr lang="en-GB" sz="1600" b="0" kern="100">
                          <a:effectLst/>
                          <a:latin typeface="Times New Roman" panose="02020603050405020304" pitchFamily="18" charset="0"/>
                          <a:cs typeface="Times New Roman" panose="02020603050405020304" pitchFamily="18" charset="0"/>
                        </a:rPr>
                        <a:t>BERT Bi-LSTM</a:t>
                      </a:r>
                      <a:endParaRPr lang="en-IN" sz="16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GB" sz="1600" b="0" kern="100" dirty="0">
                          <a:effectLst/>
                          <a:latin typeface="Times New Roman" panose="02020603050405020304" pitchFamily="18" charset="0"/>
                          <a:cs typeface="Times New Roman" panose="02020603050405020304" pitchFamily="18" charset="0"/>
                        </a:rPr>
                        <a:t>0.8921</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8544788"/>
                  </a:ext>
                </a:extLst>
              </a:tr>
              <a:tr h="371649">
                <a:tc>
                  <a:txBody>
                    <a:bodyPr/>
                    <a:lstStyle/>
                    <a:p>
                      <a:pPr marL="0" marR="0" algn="ctr">
                        <a:lnSpc>
                          <a:spcPct val="107000"/>
                        </a:lnSpc>
                        <a:spcBef>
                          <a:spcPts val="0"/>
                        </a:spcBef>
                        <a:spcAft>
                          <a:spcPts val="0"/>
                        </a:spcAft>
                      </a:pPr>
                      <a:r>
                        <a:rPr lang="en-GB" sz="1600" b="0" kern="100">
                          <a:effectLst/>
                          <a:latin typeface="Times New Roman" panose="02020603050405020304" pitchFamily="18" charset="0"/>
                          <a:cs typeface="Times New Roman" panose="02020603050405020304" pitchFamily="18" charset="0"/>
                        </a:rPr>
                        <a:t>BERT CNN BILSTM</a:t>
                      </a:r>
                      <a:endParaRPr lang="en-IN" sz="16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GB" sz="1600" b="0" kern="100" dirty="0">
                          <a:effectLst/>
                          <a:latin typeface="Times New Roman" panose="02020603050405020304" pitchFamily="18" charset="0"/>
                          <a:cs typeface="Times New Roman" panose="02020603050405020304" pitchFamily="18" charset="0"/>
                        </a:rPr>
                        <a:t>0.8985</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6361903"/>
                  </a:ext>
                </a:extLst>
              </a:tr>
              <a:tr h="371649">
                <a:tc>
                  <a:txBody>
                    <a:bodyPr/>
                    <a:lstStyle/>
                    <a:p>
                      <a:pPr marL="0" marR="0" algn="ctr">
                        <a:lnSpc>
                          <a:spcPct val="107000"/>
                        </a:lnSpc>
                        <a:spcBef>
                          <a:spcPts val="0"/>
                        </a:spcBef>
                        <a:spcAft>
                          <a:spcPts val="0"/>
                        </a:spcAft>
                      </a:pPr>
                      <a:r>
                        <a:rPr lang="en-GB" sz="1600" b="1" kern="100" dirty="0">
                          <a:effectLst/>
                          <a:latin typeface="Times New Roman" panose="02020603050405020304" pitchFamily="18" charset="0"/>
                          <a:cs typeface="Times New Roman" panose="02020603050405020304" pitchFamily="18" charset="0"/>
                        </a:rPr>
                        <a:t>BERT CNN LSTM</a:t>
                      </a:r>
                      <a:endPar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2">
                        <a:lumMod val="60000"/>
                        <a:lumOff val="40000"/>
                      </a:schemeClr>
                    </a:solidFill>
                  </a:tcPr>
                </a:tc>
                <a:tc>
                  <a:txBody>
                    <a:bodyPr/>
                    <a:lstStyle/>
                    <a:p>
                      <a:pPr marL="0" marR="0" algn="ctr">
                        <a:lnSpc>
                          <a:spcPct val="107000"/>
                        </a:lnSpc>
                        <a:spcBef>
                          <a:spcPts val="0"/>
                        </a:spcBef>
                        <a:spcAft>
                          <a:spcPts val="0"/>
                        </a:spcAft>
                      </a:pPr>
                      <a:r>
                        <a:rPr lang="en-GB" sz="1600" b="1" kern="100" dirty="0">
                          <a:effectLst/>
                          <a:latin typeface="Times New Roman" panose="02020603050405020304" pitchFamily="18" charset="0"/>
                          <a:cs typeface="Times New Roman" panose="02020603050405020304" pitchFamily="18" charset="0"/>
                        </a:rPr>
                        <a:t>0.9054</a:t>
                      </a:r>
                      <a:endPar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2">
                        <a:lumMod val="60000"/>
                        <a:lumOff val="40000"/>
                      </a:schemeClr>
                    </a:solidFill>
                  </a:tcPr>
                </a:tc>
                <a:extLst>
                  <a:ext uri="{0D108BD9-81ED-4DB2-BD59-A6C34878D82A}">
                    <a16:rowId xmlns:a16="http://schemas.microsoft.com/office/drawing/2014/main" val="158421934"/>
                  </a:ext>
                </a:extLst>
              </a:tr>
            </a:tbl>
          </a:graphicData>
        </a:graphic>
      </p:graphicFrame>
    </p:spTree>
    <p:extLst>
      <p:ext uri="{BB962C8B-B14F-4D97-AF65-F5344CB8AC3E}">
        <p14:creationId xmlns:p14="http://schemas.microsoft.com/office/powerpoint/2010/main" val="2572306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93001-139B-0E5A-70DB-291ADADED210}"/>
              </a:ext>
            </a:extLst>
          </p:cNvPr>
          <p:cNvSpPr>
            <a:spLocks noGrp="1"/>
          </p:cNvSpPr>
          <p:nvPr>
            <p:ph idx="1"/>
          </p:nvPr>
        </p:nvSpPr>
        <p:spPr>
          <a:xfrm>
            <a:off x="1677002" y="882123"/>
            <a:ext cx="8837995" cy="4709706"/>
          </a:xfrm>
        </p:spPr>
        <p:txBody>
          <a:bodyPr>
            <a:normAutofit lnSpcReduction="10000"/>
          </a:bodyPr>
          <a:lstStyle/>
          <a:p>
            <a:pPr marL="0" indent="0" algn="ctr">
              <a:lnSpc>
                <a:spcPct val="150000"/>
              </a:lnSpc>
              <a:buNone/>
            </a:pPr>
            <a:r>
              <a:rPr lang="en-US" sz="3600" b="1" dirty="0">
                <a:latin typeface="Times New Roman" panose="02020603050405020304" pitchFamily="18" charset="0"/>
                <a:cs typeface="Times New Roman" panose="02020603050405020304" pitchFamily="18" charset="0"/>
              </a:rPr>
              <a:t>Challenges Faced</a:t>
            </a:r>
          </a:p>
          <a:p>
            <a:pPr>
              <a:lnSpc>
                <a:spcPct val="150000"/>
              </a:lnSpc>
            </a:pPr>
            <a:r>
              <a:rPr lang="en-US" dirty="0">
                <a:latin typeface="Calibri" panose="020F0502020204030204" pitchFamily="34" charset="0"/>
                <a:cs typeface="Calibri" panose="020F0502020204030204" pitchFamily="34" charset="0"/>
              </a:rPr>
              <a:t>L</a:t>
            </a:r>
            <a:r>
              <a:rPr lang="en-US" b="0" i="0" dirty="0">
                <a:effectLst/>
                <a:latin typeface="Calibri" panose="020F0502020204030204" pitchFamily="34" charset="0"/>
                <a:cs typeface="Calibri" panose="020F0502020204030204" pitchFamily="34" charset="0"/>
              </a:rPr>
              <a:t>imited GPU quota in Google </a:t>
            </a:r>
            <a:r>
              <a:rPr lang="en-US" b="0" i="0" dirty="0" err="1">
                <a:effectLst/>
                <a:latin typeface="Calibri" panose="020F0502020204030204" pitchFamily="34" charset="0"/>
                <a:cs typeface="Calibri" panose="020F0502020204030204" pitchFamily="34" charset="0"/>
              </a:rPr>
              <a:t>Colab</a:t>
            </a:r>
            <a:r>
              <a:rPr lang="en-US" b="0" i="0" dirty="0">
                <a:effectLst/>
                <a:latin typeface="Calibri" panose="020F0502020204030204" pitchFamily="34" charset="0"/>
                <a:cs typeface="Calibri" panose="020F0502020204030204" pitchFamily="34" charset="0"/>
              </a:rPr>
              <a:t> for free version.</a:t>
            </a:r>
          </a:p>
          <a:p>
            <a:pPr>
              <a:lnSpc>
                <a:spcPct val="150000"/>
              </a:lnSpc>
            </a:pPr>
            <a:r>
              <a:rPr lang="en-US" dirty="0">
                <a:latin typeface="Calibri" panose="020F0502020204030204" pitchFamily="34" charset="0"/>
                <a:cs typeface="Calibri" panose="020F0502020204030204" pitchFamily="34" charset="0"/>
              </a:rPr>
              <a:t>Library importing error such as </a:t>
            </a:r>
            <a:r>
              <a:rPr lang="en-US" dirty="0" err="1">
                <a:latin typeface="Calibri" panose="020F0502020204030204" pitchFamily="34" charset="0"/>
                <a:cs typeface="Calibri" panose="020F0502020204030204" pitchFamily="34" charset="0"/>
              </a:rPr>
              <a:t>tensorflow</a:t>
            </a:r>
            <a:r>
              <a:rPr lang="en-US" dirty="0">
                <a:latin typeface="Calibri" panose="020F0502020204030204" pitchFamily="34" charset="0"/>
                <a:cs typeface="Calibri" panose="020F0502020204030204" pitchFamily="34" charset="0"/>
              </a:rPr>
              <a:t> official library, </a:t>
            </a:r>
            <a:r>
              <a:rPr lang="en-US" dirty="0" err="1">
                <a:latin typeface="Calibri" panose="020F0502020204030204" pitchFamily="34" charset="0"/>
                <a:cs typeface="Calibri" panose="020F0502020204030204" pitchFamily="34" charset="0"/>
              </a:rPr>
              <a:t>tensorflow</a:t>
            </a:r>
            <a:r>
              <a:rPr lang="en-US" dirty="0">
                <a:latin typeface="Calibri" panose="020F0502020204030204" pitchFamily="34" charset="0"/>
                <a:cs typeface="Calibri" panose="020F0502020204030204" pitchFamily="34" charset="0"/>
              </a:rPr>
              <a:t>-text. module and </a:t>
            </a:r>
            <a:r>
              <a:rPr lang="en-US" dirty="0" err="1">
                <a:latin typeface="Calibri" panose="020F0502020204030204" pitchFamily="34" charset="0"/>
                <a:cs typeface="Calibri" panose="020F0502020204030204" pitchFamily="34" charset="0"/>
              </a:rPr>
              <a:t>adamw</a:t>
            </a:r>
            <a:r>
              <a:rPr lang="en-US" dirty="0">
                <a:latin typeface="Calibri" panose="020F0502020204030204" pitchFamily="34" charset="0"/>
                <a:cs typeface="Calibri" panose="020F0502020204030204" pitchFamily="34" charset="0"/>
              </a:rPr>
              <a:t> optimizer in </a:t>
            </a:r>
            <a:r>
              <a:rPr lang="en-US" dirty="0" err="1">
                <a:latin typeface="Calibri" panose="020F0502020204030204" pitchFamily="34" charset="0"/>
                <a:cs typeface="Calibri" panose="020F0502020204030204" pitchFamily="34" charset="0"/>
              </a:rPr>
              <a:t>Jupyter</a:t>
            </a:r>
            <a:r>
              <a:rPr lang="en-US" dirty="0">
                <a:latin typeface="Calibri" panose="020F0502020204030204" pitchFamily="34" charset="0"/>
                <a:cs typeface="Calibri" panose="020F0502020204030204" pitchFamily="34" charset="0"/>
              </a:rPr>
              <a:t> Notebook.</a:t>
            </a:r>
          </a:p>
          <a:p>
            <a:pPr>
              <a:lnSpc>
                <a:spcPct val="150000"/>
              </a:lnSpc>
            </a:pPr>
            <a:r>
              <a:rPr lang="en-US" dirty="0">
                <a:latin typeface="Calibri" panose="020F0502020204030204" pitchFamily="34" charset="0"/>
                <a:cs typeface="Calibri" panose="020F0502020204030204" pitchFamily="34" charset="0"/>
              </a:rPr>
              <a:t>Intentional Obfuscation of words using special characters or spelling.</a:t>
            </a:r>
          </a:p>
          <a:p>
            <a:pPr>
              <a:lnSpc>
                <a:spcPct val="150000"/>
              </a:lnSpc>
            </a:pPr>
            <a:r>
              <a:rPr lang="en-US" dirty="0">
                <a:latin typeface="Calibri" panose="020F0502020204030204" pitchFamily="34" charset="0"/>
                <a:cs typeface="Calibri" panose="020F0502020204030204" pitchFamily="34" charset="0"/>
              </a:rPr>
              <a:t>Usage of sarcasm.</a:t>
            </a:r>
          </a:p>
          <a:p>
            <a:pPr>
              <a:lnSpc>
                <a:spcPct val="150000"/>
              </a:lnSpc>
            </a:pPr>
            <a:r>
              <a:rPr lang="en-US" b="0" i="0" dirty="0">
                <a:effectLst/>
                <a:latin typeface="Calibri" panose="020F0502020204030204" pitchFamily="34" charset="0"/>
                <a:cs typeface="Calibri" panose="020F0502020204030204" pitchFamily="34" charset="0"/>
              </a:rPr>
              <a:t>Conversational hierarchy on social media.</a:t>
            </a:r>
          </a:p>
          <a:p>
            <a:pPr>
              <a:lnSpc>
                <a:spcPct val="150000"/>
              </a:lnSpc>
            </a:pPr>
            <a:r>
              <a:rPr lang="en-US" b="0" i="0" dirty="0">
                <a:effectLst/>
                <a:latin typeface="Calibri" panose="020F0502020204030204" pitchFamily="34" charset="0"/>
                <a:cs typeface="Calibri" panose="020F0502020204030204" pitchFamily="34" charset="0"/>
              </a:rPr>
              <a:t>Diversity of insults found in English language alone.</a:t>
            </a:r>
          </a:p>
        </p:txBody>
      </p:sp>
    </p:spTree>
    <p:extLst>
      <p:ext uri="{BB962C8B-B14F-4D97-AF65-F5344CB8AC3E}">
        <p14:creationId xmlns:p14="http://schemas.microsoft.com/office/powerpoint/2010/main" val="1452519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E14B4-E342-82D6-7638-5E89A94D25AA}"/>
              </a:ext>
            </a:extLst>
          </p:cNvPr>
          <p:cNvSpPr>
            <a:spLocks noGrp="1"/>
          </p:cNvSpPr>
          <p:nvPr>
            <p:ph idx="1"/>
          </p:nvPr>
        </p:nvSpPr>
        <p:spPr>
          <a:xfrm>
            <a:off x="1439849" y="1477563"/>
            <a:ext cx="8946541" cy="4195481"/>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Conclusion</a:t>
            </a:r>
          </a:p>
          <a:p>
            <a:pPr marL="0" indent="0" algn="ctr">
              <a:buNone/>
            </a:pP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We introduced a method for automatically classifying hate speech on twitter using deep neural networks (DNN) such as LSTM, CNN, BERT and we investigated the application of deep neural network architectures for the task of hate speech detection. According to the result of accuracy, precision, recall and F1 score BERT-CNN-LSTM hybrid model, BERT-CNN and BERT-LSTM model performs better than other models. However, the models give almost the same score. The score is very similar to draw comparison between these models.</a:t>
            </a:r>
            <a:endParaRPr lang="en-IN"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299964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700E-F8CF-10D4-48F9-74CA7B234D32}"/>
              </a:ext>
            </a:extLst>
          </p:cNvPr>
          <p:cNvSpPr>
            <a:spLocks noGrp="1"/>
          </p:cNvSpPr>
          <p:nvPr>
            <p:ph type="title"/>
          </p:nvPr>
        </p:nvSpPr>
        <p:spPr>
          <a:xfrm>
            <a:off x="645130" y="864198"/>
            <a:ext cx="9404723" cy="873162"/>
          </a:xfrm>
        </p:spPr>
        <p:txBody>
          <a:bodyPr>
            <a:noAutofit/>
          </a:bodyPr>
          <a:lstStyle/>
          <a:p>
            <a:pPr marL="0" marR="0" algn="ctr">
              <a:lnSpc>
                <a:spcPct val="107000"/>
              </a:lnSpc>
              <a:spcBef>
                <a:spcPts val="0"/>
              </a:spcBef>
              <a:spcAft>
                <a:spcPts val="800"/>
              </a:spcAft>
            </a:pPr>
            <a:r>
              <a:rPr lang="en-GB"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Future Plan</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8F7E88-DA63-ACDB-338D-F387B33E7D41}"/>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future, we’ll be fine tuning the hyperparameter which can improve accuracy with large language model (cutting edge LLM), also we’ll be using other different algorithms to experiment which will give more accurate result over the dataset.</a:t>
            </a:r>
          </a:p>
          <a:p>
            <a:pPr algn="just"/>
            <a:r>
              <a:rPr lang="en-US" sz="2000" dirty="0">
                <a:latin typeface="Times New Roman" panose="02020603050405020304" pitchFamily="18" charset="0"/>
                <a:cs typeface="Times New Roman" panose="02020603050405020304" pitchFamily="18" charset="0"/>
              </a:rPr>
              <a:t>We’ll enlarge our data information by adding the metadata such as numbers of followers, location, account age, total number of posted / favorites / liked tweets etc. of a user which can give more detailed information of a user.</a:t>
            </a:r>
          </a:p>
          <a:p>
            <a:pPr algn="just"/>
            <a:r>
              <a:rPr lang="en-US" dirty="0">
                <a:latin typeface="Times New Roman" panose="02020603050405020304" pitchFamily="18" charset="0"/>
                <a:cs typeface="Times New Roman" panose="02020603050405020304" pitchFamily="18" charset="0"/>
              </a:rPr>
              <a:t>Deploy our model as a product.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05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3E3A-E894-B895-B9CB-D3B544936153}"/>
              </a:ext>
            </a:extLst>
          </p:cNvPr>
          <p:cNvSpPr>
            <a:spLocks noGrp="1"/>
          </p:cNvSpPr>
          <p:nvPr>
            <p:ph type="title"/>
          </p:nvPr>
        </p:nvSpPr>
        <p:spPr>
          <a:xfrm>
            <a:off x="646111" y="375920"/>
            <a:ext cx="9404723" cy="67564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List of Contents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DFDF53-A715-7071-8B6B-33F0C3C9B1D2}"/>
              </a:ext>
            </a:extLst>
          </p:cNvPr>
          <p:cNvSpPr>
            <a:spLocks noGrp="1"/>
          </p:cNvSpPr>
          <p:nvPr>
            <p:ph idx="1"/>
          </p:nvPr>
        </p:nvSpPr>
        <p:spPr>
          <a:xfrm>
            <a:off x="1104293" y="1183640"/>
            <a:ext cx="3772507" cy="5298440"/>
          </a:xfrm>
        </p:spPr>
        <p:txBody>
          <a:bodyPr>
            <a:noAutofit/>
          </a:bodyPr>
          <a:lstStyle/>
          <a:p>
            <a:pPr>
              <a:lnSpc>
                <a:spcPct val="150000"/>
              </a:lnSpc>
            </a:pPr>
            <a:r>
              <a:rPr lang="en-US" dirty="0">
                <a:latin typeface="Times New Roman" panose="02020603050405020304" pitchFamily="18" charset="0"/>
                <a:cs typeface="Times New Roman" panose="02020603050405020304" pitchFamily="18" charset="0"/>
              </a:rPr>
              <a:t>Introduction</a:t>
            </a:r>
          </a:p>
          <a:p>
            <a:pPr>
              <a:lnSpc>
                <a:spcPct val="150000"/>
              </a:lnSpc>
            </a:pPr>
            <a:r>
              <a:rPr lang="en-US" dirty="0">
                <a:latin typeface="Times New Roman" panose="02020603050405020304" pitchFamily="18" charset="0"/>
                <a:cs typeface="Times New Roman" panose="02020603050405020304" pitchFamily="18" charset="0"/>
              </a:rPr>
              <a:t>Understanding the Problems</a:t>
            </a:r>
          </a:p>
          <a:p>
            <a:pPr>
              <a:lnSpc>
                <a:spcPct val="150000"/>
              </a:lnSpc>
            </a:pPr>
            <a:r>
              <a:rPr lang="en-US" dirty="0">
                <a:latin typeface="Times New Roman" panose="02020603050405020304" pitchFamily="18" charset="0"/>
                <a:cs typeface="Times New Roman" panose="02020603050405020304" pitchFamily="18" charset="0"/>
              </a:rPr>
              <a:t>Problem Statement</a:t>
            </a:r>
          </a:p>
          <a:p>
            <a:pPr>
              <a:lnSpc>
                <a:spcPct val="150000"/>
              </a:lnSpc>
            </a:pPr>
            <a:r>
              <a:rPr lang="en-US" dirty="0">
                <a:latin typeface="Times New Roman" panose="02020603050405020304" pitchFamily="18" charset="0"/>
                <a:cs typeface="Times New Roman" panose="02020603050405020304" pitchFamily="18" charset="0"/>
              </a:rPr>
              <a:t>Motivation</a:t>
            </a:r>
          </a:p>
          <a:p>
            <a:pPr>
              <a:lnSpc>
                <a:spcPct val="150000"/>
              </a:lnSpc>
            </a:pPr>
            <a:r>
              <a:rPr lang="en-US" dirty="0">
                <a:latin typeface="Times New Roman" panose="02020603050405020304" pitchFamily="18" charset="0"/>
                <a:cs typeface="Times New Roman" panose="02020603050405020304" pitchFamily="18" charset="0"/>
              </a:rPr>
              <a:t>Literature Survey</a:t>
            </a:r>
          </a:p>
          <a:p>
            <a:pPr>
              <a:lnSpc>
                <a:spcPct val="150000"/>
              </a:lnSpc>
            </a:pPr>
            <a:r>
              <a:rPr lang="en-US" dirty="0">
                <a:latin typeface="Times New Roman" panose="02020603050405020304" pitchFamily="18" charset="0"/>
                <a:cs typeface="Times New Roman" panose="02020603050405020304" pitchFamily="18" charset="0"/>
              </a:rPr>
              <a:t>Project Objectives</a:t>
            </a:r>
          </a:p>
          <a:p>
            <a:pPr>
              <a:lnSpc>
                <a:spcPct val="150000"/>
              </a:lnSpc>
            </a:pPr>
            <a:r>
              <a:rPr lang="en-US" dirty="0">
                <a:latin typeface="Times New Roman" panose="02020603050405020304" pitchFamily="18" charset="0"/>
                <a:cs typeface="Times New Roman" panose="02020603050405020304" pitchFamily="18" charset="0"/>
              </a:rPr>
              <a:t>Methodology</a:t>
            </a:r>
          </a:p>
          <a:p>
            <a:pPr>
              <a:lnSpc>
                <a:spcPct val="150000"/>
              </a:lnSpc>
            </a:pPr>
            <a:r>
              <a:rPr lang="en-US" dirty="0">
                <a:latin typeface="Times New Roman" panose="02020603050405020304" pitchFamily="18" charset="0"/>
                <a:cs typeface="Times New Roman" panose="02020603050405020304" pitchFamily="18" charset="0"/>
              </a:rPr>
              <a:t>Dataset Analysis</a:t>
            </a:r>
          </a:p>
          <a:p>
            <a:pPr>
              <a:lnSpc>
                <a:spcPct val="150000"/>
              </a:lnSpc>
            </a:pPr>
            <a:r>
              <a:rPr lang="en-IN" dirty="0">
                <a:latin typeface="Times New Roman" panose="02020603050405020304" pitchFamily="18" charset="0"/>
                <a:ea typeface="Calibri" panose="020F0502020204030204" pitchFamily="34" charset="0"/>
                <a:cs typeface="Times New Roman" panose="02020603050405020304" pitchFamily="18" charset="0"/>
              </a:rPr>
              <a:t>Complete Workflow</a:t>
            </a:r>
          </a:p>
        </p:txBody>
      </p:sp>
      <p:sp>
        <p:nvSpPr>
          <p:cNvPr id="4" name="Content Placeholder 2">
            <a:extLst>
              <a:ext uri="{FF2B5EF4-FFF2-40B4-BE49-F238E27FC236}">
                <a16:creationId xmlns:a16="http://schemas.microsoft.com/office/drawing/2014/main" id="{810312EC-B8B1-C0D6-1E0F-8C17F9B34397}"/>
              </a:ext>
            </a:extLst>
          </p:cNvPr>
          <p:cNvSpPr txBox="1">
            <a:spLocks/>
          </p:cNvSpPr>
          <p:nvPr/>
        </p:nvSpPr>
        <p:spPr>
          <a:xfrm>
            <a:off x="5639407" y="1205230"/>
            <a:ext cx="4685694" cy="51165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Software &amp; Hardware requirements</a:t>
            </a:r>
          </a:p>
          <a:p>
            <a:pPr>
              <a:lnSpc>
                <a:spcPct val="150000"/>
              </a:lnSpc>
            </a:pPr>
            <a:r>
              <a:rPr lang="en-IN" dirty="0">
                <a:latin typeface="Times New Roman" panose="02020603050405020304" pitchFamily="18" charset="0"/>
                <a:ea typeface="Calibri" panose="020F0502020204030204" pitchFamily="34" charset="0"/>
                <a:cs typeface="Times New Roman" panose="02020603050405020304" pitchFamily="18" charset="0"/>
              </a:rPr>
              <a:t>Performance analysis</a:t>
            </a:r>
          </a:p>
          <a:p>
            <a:pPr>
              <a:lnSpc>
                <a:spcPct val="150000"/>
              </a:lnSpc>
            </a:pPr>
            <a:r>
              <a:rPr lang="en-IN" dirty="0">
                <a:latin typeface="Times New Roman" panose="02020603050405020304" pitchFamily="18" charset="0"/>
                <a:ea typeface="Calibri" panose="020F0502020204030204" pitchFamily="34" charset="0"/>
                <a:cs typeface="Times New Roman" panose="02020603050405020304" pitchFamily="18" charset="0"/>
              </a:rPr>
              <a:t>UI and Testing</a:t>
            </a:r>
          </a:p>
          <a:p>
            <a:pPr>
              <a:lnSpc>
                <a:spcPct val="150000"/>
              </a:lnSpc>
            </a:pPr>
            <a:r>
              <a:rPr lang="en-US" sz="2000" dirty="0">
                <a:latin typeface="Times New Roman" panose="02020603050405020304" pitchFamily="18" charset="0"/>
                <a:cs typeface="Times New Roman" panose="02020603050405020304" pitchFamily="18" charset="0"/>
              </a:rPr>
              <a:t>Comparison with our other models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Challenges Faced</a:t>
            </a:r>
          </a:p>
          <a:p>
            <a:pPr>
              <a:lnSpc>
                <a:spcPct val="150000"/>
              </a:lnSpc>
            </a:pPr>
            <a:r>
              <a:rPr lang="en-I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Future Plan</a:t>
            </a:r>
          </a:p>
          <a:p>
            <a:pPr>
              <a:lnSpc>
                <a:spcPct val="150000"/>
              </a:lnSpc>
            </a:pPr>
            <a:r>
              <a:rPr lang="en-IN" dirty="0">
                <a:latin typeface="Times New Roman" panose="02020603050405020304" pitchFamily="18" charset="0"/>
                <a:cs typeface="Times New Roman" panose="02020603050405020304" pitchFamily="18" charset="0"/>
              </a:rPr>
              <a:t>Dataset References</a:t>
            </a:r>
          </a:p>
          <a:p>
            <a:pPr>
              <a:lnSpc>
                <a:spcPct val="150000"/>
              </a:lnSpc>
            </a:pPr>
            <a:r>
              <a:rPr lang="en-IN"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99272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AF3F-2FAD-65DC-6A95-C1A3C864B894}"/>
              </a:ext>
            </a:extLst>
          </p:cNvPr>
          <p:cNvSpPr>
            <a:spLocks noGrp="1"/>
          </p:cNvSpPr>
          <p:nvPr>
            <p:ph type="title"/>
          </p:nvPr>
        </p:nvSpPr>
        <p:spPr>
          <a:xfrm>
            <a:off x="975295" y="745326"/>
            <a:ext cx="9404723" cy="928026"/>
          </a:xfrm>
        </p:spPr>
        <p:txBody>
          <a:bodyPr/>
          <a:lstStyle/>
          <a:p>
            <a:pPr algn="ctr"/>
            <a:r>
              <a:rPr lang="en-US" b="1" dirty="0">
                <a:latin typeface="Times New Roman" panose="02020603050405020304" pitchFamily="18" charset="0"/>
                <a:cs typeface="Times New Roman" panose="02020603050405020304" pitchFamily="18" charset="0"/>
              </a:rPr>
              <a:t>Dataset 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B0D65B-FE8A-1A52-1FEA-9DCC4489EBC7}"/>
              </a:ext>
            </a:extLst>
          </p:cNvPr>
          <p:cNvSpPr>
            <a:spLocks noGrp="1"/>
          </p:cNvSpPr>
          <p:nvPr>
            <p:ph idx="1"/>
          </p:nvPr>
        </p:nvSpPr>
        <p:spPr>
          <a:xfrm>
            <a:off x="1139888" y="1833462"/>
            <a:ext cx="8946541" cy="4195481"/>
          </a:xfrm>
        </p:spPr>
        <p:txBody>
          <a:bodyPr/>
          <a:lstStyle/>
          <a:p>
            <a:r>
              <a:rPr lang="en-US" u="sng" dirty="0">
                <a:latin typeface="Times New Roman" panose="02020603050405020304" pitchFamily="18" charset="0"/>
                <a:ea typeface="Calibri" panose="020F0502020204030204" pitchFamily="34" charset="0"/>
              </a:rPr>
              <a:t>Dataset 1:</a:t>
            </a:r>
          </a:p>
          <a:p>
            <a:pPr marL="0" indent="0">
              <a:buNone/>
            </a:pPr>
            <a:r>
              <a:rPr lang="en-US" dirty="0">
                <a:latin typeface="Times New Roman" panose="02020603050405020304" pitchFamily="18" charset="0"/>
                <a:cs typeface="Times New Roman" panose="02020603050405020304" pitchFamily="18" charset="0"/>
                <a:hlinkClick r:id="rId2"/>
              </a:rPr>
              <a:t>hate-speech-and-offensive-language/labeled_data.csv at master · t-</a:t>
            </a:r>
            <a:r>
              <a:rPr lang="en-US" dirty="0" err="1">
                <a:latin typeface="Times New Roman" panose="02020603050405020304" pitchFamily="18" charset="0"/>
                <a:cs typeface="Times New Roman" panose="02020603050405020304" pitchFamily="18" charset="0"/>
                <a:hlinkClick r:id="rId2"/>
              </a:rPr>
              <a:t>davidson</a:t>
            </a:r>
            <a:r>
              <a:rPr lang="en-US" dirty="0">
                <a:latin typeface="Times New Roman" panose="02020603050405020304" pitchFamily="18" charset="0"/>
                <a:cs typeface="Times New Roman" panose="02020603050405020304" pitchFamily="18" charset="0"/>
                <a:hlinkClick r:id="rId2"/>
              </a:rPr>
              <a:t>/hate-speech-and-offensive-language · GitHub</a:t>
            </a:r>
            <a:endParaRPr lang="en-US"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u="sng" dirty="0">
              <a:solidFill>
                <a:srgbClr val="000000"/>
              </a:solidFill>
              <a:latin typeface="Times New Roman" panose="02020603050405020304" pitchFamily="18" charset="0"/>
              <a:ea typeface="Calibri" panose="020F0502020204030204" pitchFamily="34" charset="0"/>
            </a:endParaRPr>
          </a:p>
          <a:p>
            <a:r>
              <a:rPr lang="en-US" u="sng" dirty="0">
                <a:latin typeface="Times New Roman" panose="02020603050405020304" pitchFamily="18" charset="0"/>
                <a:ea typeface="Calibri" panose="020F0502020204030204" pitchFamily="34" charset="0"/>
              </a:rPr>
              <a:t>Dataset 2:</a:t>
            </a:r>
          </a:p>
          <a:p>
            <a:pPr marL="0" indent="0">
              <a:buNone/>
            </a:pPr>
            <a:r>
              <a:rPr lang="en-US" sz="2000" u="sng" dirty="0" err="1">
                <a:solidFill>
                  <a:srgbClr val="000000"/>
                </a:solidFill>
                <a:effectLst/>
                <a:latin typeface="Times New Roman" panose="02020603050405020304" pitchFamily="18" charset="0"/>
                <a:ea typeface="Calibri" panose="020F0502020204030204" pitchFamily="34" charset="0"/>
                <a:hlinkClick r:id="rId3"/>
              </a:rPr>
              <a:t>tweeteval</a:t>
            </a:r>
            <a:r>
              <a:rPr lang="en-US" sz="2000" u="sng" dirty="0">
                <a:solidFill>
                  <a:srgbClr val="000000"/>
                </a:solidFill>
                <a:effectLst/>
                <a:latin typeface="Times New Roman" panose="02020603050405020304" pitchFamily="18" charset="0"/>
                <a:ea typeface="Calibri" panose="020F0502020204030204" pitchFamily="34" charset="0"/>
                <a:hlinkClick r:id="rId3"/>
              </a:rPr>
              <a:t>/datasets/hate at main · </a:t>
            </a:r>
            <a:r>
              <a:rPr lang="en-US" sz="2000" u="sng" dirty="0" err="1">
                <a:solidFill>
                  <a:srgbClr val="000000"/>
                </a:solidFill>
                <a:effectLst/>
                <a:latin typeface="Times New Roman" panose="02020603050405020304" pitchFamily="18" charset="0"/>
                <a:ea typeface="Calibri" panose="020F0502020204030204" pitchFamily="34" charset="0"/>
                <a:hlinkClick r:id="rId3"/>
              </a:rPr>
              <a:t>cardiffnlp</a:t>
            </a:r>
            <a:r>
              <a:rPr lang="en-US" sz="2000" u="sng" dirty="0">
                <a:solidFill>
                  <a:srgbClr val="000000"/>
                </a:solidFill>
                <a:effectLst/>
                <a:latin typeface="Times New Roman" panose="02020603050405020304" pitchFamily="18" charset="0"/>
                <a:ea typeface="Calibri" panose="020F0502020204030204" pitchFamily="34" charset="0"/>
                <a:hlinkClick r:id="rId3"/>
              </a:rPr>
              <a:t>/</a:t>
            </a:r>
            <a:r>
              <a:rPr lang="en-US" sz="2000" u="sng" dirty="0" err="1">
                <a:solidFill>
                  <a:srgbClr val="000000"/>
                </a:solidFill>
                <a:effectLst/>
                <a:latin typeface="Times New Roman" panose="02020603050405020304" pitchFamily="18" charset="0"/>
                <a:ea typeface="Calibri" panose="020F0502020204030204" pitchFamily="34" charset="0"/>
                <a:hlinkClick r:id="rId3"/>
              </a:rPr>
              <a:t>tweeteval</a:t>
            </a:r>
            <a:r>
              <a:rPr lang="en-US" sz="2000" u="sng" dirty="0">
                <a:solidFill>
                  <a:srgbClr val="000000"/>
                </a:solidFill>
                <a:effectLst/>
                <a:latin typeface="Times New Roman" panose="02020603050405020304" pitchFamily="18" charset="0"/>
                <a:ea typeface="Calibri" panose="020F0502020204030204" pitchFamily="34" charset="0"/>
                <a:hlinkClick r:id="rId3"/>
              </a:rPr>
              <a:t> · GitHub</a:t>
            </a:r>
            <a:endParaRPr lang="en-US" sz="2000" u="sng" dirty="0">
              <a:solidFill>
                <a:srgbClr val="000000"/>
              </a:solidFill>
              <a:effectLst/>
              <a:latin typeface="Times New Roman" panose="02020603050405020304" pitchFamily="18" charset="0"/>
              <a:ea typeface="Calibri" panose="020F0502020204030204" pitchFamily="34" charset="0"/>
            </a:endParaRPr>
          </a:p>
          <a:p>
            <a:endParaRPr lang="en-US" u="sng" dirty="0">
              <a:solidFill>
                <a:srgbClr val="000000"/>
              </a:solidFill>
              <a:latin typeface="Times New Roman" panose="02020603050405020304" pitchFamily="18" charset="0"/>
              <a:ea typeface="Calibri" panose="020F0502020204030204" pitchFamily="34" charset="0"/>
            </a:endParaRPr>
          </a:p>
          <a:p>
            <a:r>
              <a:rPr lang="en-US" u="sng" dirty="0">
                <a:latin typeface="Times New Roman" panose="02020603050405020304" pitchFamily="18" charset="0"/>
                <a:ea typeface="Calibri" panose="020F0502020204030204" pitchFamily="34" charset="0"/>
              </a:rPr>
              <a:t>Dataset 3:</a:t>
            </a:r>
          </a:p>
          <a:p>
            <a:pPr marL="0" indent="0">
              <a:buNone/>
            </a:pPr>
            <a:r>
              <a:rPr lang="en-US" sz="2000" u="sng" dirty="0" err="1">
                <a:solidFill>
                  <a:srgbClr val="000000"/>
                </a:solidFill>
                <a:effectLst/>
                <a:latin typeface="Times New Roman" panose="02020603050405020304" pitchFamily="18" charset="0"/>
                <a:ea typeface="Calibri" panose="020F0502020204030204" pitchFamily="34" charset="0"/>
                <a:hlinkClick r:id="rId4"/>
              </a:rPr>
              <a:t>tweeteval</a:t>
            </a:r>
            <a:r>
              <a:rPr lang="en-US" sz="2000" u="sng" dirty="0">
                <a:solidFill>
                  <a:srgbClr val="000000"/>
                </a:solidFill>
                <a:effectLst/>
                <a:latin typeface="Times New Roman" panose="02020603050405020304" pitchFamily="18" charset="0"/>
                <a:ea typeface="Calibri" panose="020F0502020204030204" pitchFamily="34" charset="0"/>
                <a:hlinkClick r:id="rId4"/>
              </a:rPr>
              <a:t>/datasets/offensive at main · </a:t>
            </a:r>
            <a:r>
              <a:rPr lang="en-US" sz="2000" u="sng" dirty="0" err="1">
                <a:solidFill>
                  <a:srgbClr val="000000"/>
                </a:solidFill>
                <a:effectLst/>
                <a:latin typeface="Times New Roman" panose="02020603050405020304" pitchFamily="18" charset="0"/>
                <a:ea typeface="Calibri" panose="020F0502020204030204" pitchFamily="34" charset="0"/>
                <a:hlinkClick r:id="rId4"/>
              </a:rPr>
              <a:t>cardiffnlp</a:t>
            </a:r>
            <a:r>
              <a:rPr lang="en-US" sz="2000" u="sng" dirty="0">
                <a:solidFill>
                  <a:srgbClr val="000000"/>
                </a:solidFill>
                <a:effectLst/>
                <a:latin typeface="Times New Roman" panose="02020603050405020304" pitchFamily="18" charset="0"/>
                <a:ea typeface="Calibri" panose="020F0502020204030204" pitchFamily="34" charset="0"/>
                <a:hlinkClick r:id="rId4"/>
              </a:rPr>
              <a:t>/</a:t>
            </a:r>
            <a:r>
              <a:rPr lang="en-US" sz="2000" u="sng" dirty="0" err="1">
                <a:solidFill>
                  <a:srgbClr val="000000"/>
                </a:solidFill>
                <a:effectLst/>
                <a:latin typeface="Times New Roman" panose="02020603050405020304" pitchFamily="18" charset="0"/>
                <a:ea typeface="Calibri" panose="020F0502020204030204" pitchFamily="34" charset="0"/>
                <a:hlinkClick r:id="rId4"/>
              </a:rPr>
              <a:t>tweeteval</a:t>
            </a:r>
            <a:r>
              <a:rPr lang="en-US" sz="2000" u="sng" dirty="0">
                <a:solidFill>
                  <a:srgbClr val="000000"/>
                </a:solidFill>
                <a:effectLst/>
                <a:latin typeface="Times New Roman" panose="02020603050405020304" pitchFamily="18" charset="0"/>
                <a:ea typeface="Calibri" panose="020F0502020204030204" pitchFamily="34" charset="0"/>
                <a:hlinkClick r:id="rId4"/>
              </a:rPr>
              <a:t> · GitHub</a:t>
            </a:r>
            <a:endParaRPr lang="en-IN" dirty="0"/>
          </a:p>
        </p:txBody>
      </p:sp>
    </p:spTree>
    <p:extLst>
      <p:ext uri="{BB962C8B-B14F-4D97-AF65-F5344CB8AC3E}">
        <p14:creationId xmlns:p14="http://schemas.microsoft.com/office/powerpoint/2010/main" val="232962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FE747-6ED3-1DFB-7106-8641E6FDC3D7}"/>
              </a:ext>
            </a:extLst>
          </p:cNvPr>
          <p:cNvSpPr txBox="1"/>
          <p:nvPr/>
        </p:nvSpPr>
        <p:spPr>
          <a:xfrm>
            <a:off x="4319016" y="3136612"/>
            <a:ext cx="355396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Any Questions?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061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A5DDB-FBC8-6FF6-96D9-F1E297C0E72C}"/>
              </a:ext>
            </a:extLst>
          </p:cNvPr>
          <p:cNvSpPr txBox="1"/>
          <p:nvPr/>
        </p:nvSpPr>
        <p:spPr>
          <a:xfrm>
            <a:off x="4911829" y="3136612"/>
            <a:ext cx="236834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Thank You</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55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94AB-8FA7-93DD-50BF-768D867AEE71}"/>
              </a:ext>
            </a:extLst>
          </p:cNvPr>
          <p:cNvSpPr>
            <a:spLocks noGrp="1"/>
          </p:cNvSpPr>
          <p:nvPr>
            <p:ph type="title"/>
          </p:nvPr>
        </p:nvSpPr>
        <p:spPr>
          <a:xfrm>
            <a:off x="645130" y="452718"/>
            <a:ext cx="9404723" cy="1400530"/>
          </a:xfrm>
        </p:spPr>
        <p:txBody>
          <a:bodyPr/>
          <a:lstStyle/>
          <a:p>
            <a:pPr algn="ctr"/>
            <a:br>
              <a:rPr lang="en-GB"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GB"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GB"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864A2C-C330-D9F5-DB6A-F14F1C766267}"/>
              </a:ext>
            </a:extLst>
          </p:cNvPr>
          <p:cNvSpPr>
            <a:spLocks noGrp="1"/>
          </p:cNvSpPr>
          <p:nvPr>
            <p:ph idx="1"/>
          </p:nvPr>
        </p:nvSpPr>
        <p:spPr/>
        <p:txBody>
          <a:bodyPr/>
          <a:lstStyle/>
          <a:p>
            <a:pPr algn="just">
              <a:lnSpc>
                <a:spcPct val="107000"/>
              </a:lnSpc>
              <a:spcBef>
                <a:spcPts val="0"/>
              </a:spcBef>
              <a:spcAft>
                <a:spcPts val="800"/>
              </a:spcAft>
            </a:pPr>
            <a:r>
              <a:rPr lang="en-US" b="0" i="0" dirty="0">
                <a:effectLst/>
                <a:latin typeface="Calibri" panose="020F0502020204030204" pitchFamily="34" charset="0"/>
                <a:ea typeface="Calibri" panose="020F0502020204030204" pitchFamily="34" charset="0"/>
                <a:cs typeface="Calibri" panose="020F0502020204030204" pitchFamily="34" charset="0"/>
              </a:rPr>
              <a:t>Twitter and other social sites have grown exponentially in the past decade. These media promote user anonymity and freedom of speech, thereby driving the growth and transmission of hate speech.</a:t>
            </a:r>
          </a:p>
          <a:p>
            <a:pPr algn="just">
              <a:lnSpc>
                <a:spcPct val="107000"/>
              </a:lnSpc>
              <a:spcBef>
                <a:spcPts val="0"/>
              </a:spcBef>
              <a:spcAft>
                <a:spcPts val="800"/>
              </a:spcAft>
            </a:pPr>
            <a:endParaRPr lang="en-US" sz="1100" dirty="0">
              <a:solidFill>
                <a:srgbClr val="333333"/>
              </a:solidFill>
              <a:latin typeface="Georgia" panose="02040502050405020303" pitchFamily="18" charset="0"/>
              <a:ea typeface="Calibri" panose="020F0502020204030204" pitchFamily="34" charset="0"/>
              <a:cs typeface="Calibri" panose="020F0502020204030204" pitchFamily="34" charset="0"/>
            </a:endParaRPr>
          </a:p>
          <a:p>
            <a:pPr algn="just">
              <a:lnSpc>
                <a:spcPct val="107000"/>
              </a:lnSpc>
              <a:spcBef>
                <a:spcPts val="0"/>
              </a:spcBef>
              <a:spcAft>
                <a:spcPts val="800"/>
              </a:spcAft>
            </a:pPr>
            <a:r>
              <a:rPr lang="en-GB" dirty="0">
                <a:effectLst/>
                <a:latin typeface="Calibri" panose="020F0502020204030204" pitchFamily="34" charset="0"/>
                <a:ea typeface="Calibri" panose="020F0502020204030204" pitchFamily="34" charset="0"/>
                <a:cs typeface="Calibri" panose="020F0502020204030204" pitchFamily="34" charset="0"/>
              </a:rPr>
              <a:t>Hate speech is a speech that attack a person a group on th</a:t>
            </a:r>
            <a:r>
              <a:rPr lang="en-GB" dirty="0">
                <a:latin typeface="Calibri" panose="020F0502020204030204" pitchFamily="34" charset="0"/>
                <a:ea typeface="Calibri" panose="020F0502020204030204" pitchFamily="34" charset="0"/>
                <a:cs typeface="Calibri" panose="020F0502020204030204" pitchFamily="34" charset="0"/>
              </a:rPr>
              <a:t>e basis of attributes such as religion, race, gender, national origin, disability.</a:t>
            </a:r>
          </a:p>
          <a:p>
            <a:pPr algn="just">
              <a:lnSpc>
                <a:spcPct val="107000"/>
              </a:lnSpc>
              <a:spcBef>
                <a:spcPts val="0"/>
              </a:spcBef>
              <a:spcAft>
                <a:spcPts val="800"/>
              </a:spcAft>
            </a:pPr>
            <a:endParaRPr lang="en-GB" sz="105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Bef>
                <a:spcPts val="0"/>
              </a:spcBef>
              <a:spcAft>
                <a:spcPts val="800"/>
              </a:spcAft>
            </a:pPr>
            <a:r>
              <a:rPr lang="en-GB" dirty="0">
                <a:effectLst/>
                <a:latin typeface="Calibri" panose="020F0502020204030204" pitchFamily="34" charset="0"/>
                <a:ea typeface="Calibri" panose="020F0502020204030204" pitchFamily="34" charset="0"/>
                <a:cs typeface="Calibri" panose="020F0502020204030204" pitchFamily="34" charset="0"/>
              </a:rPr>
              <a:t>It’s a world-wide problem that many countries and organizations have been standing up against it.</a:t>
            </a:r>
          </a:p>
          <a:p>
            <a:pPr marL="0" indent="0" algn="just">
              <a:lnSpc>
                <a:spcPct val="107000"/>
              </a:lnSpc>
              <a:spcBef>
                <a:spcPts val="0"/>
              </a:spcBef>
              <a:spcAft>
                <a:spcPts val="800"/>
              </a:spcAft>
              <a:buNone/>
            </a:pPr>
            <a:endParaRPr lang="en-GB"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9023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02E6C1-B035-681E-9202-D257EC420EC8}"/>
              </a:ext>
            </a:extLst>
          </p:cNvPr>
          <p:cNvSpPr>
            <a:spLocks noGrp="1"/>
          </p:cNvSpPr>
          <p:nvPr>
            <p:ph type="title"/>
          </p:nvPr>
        </p:nvSpPr>
        <p:spPr>
          <a:xfrm>
            <a:off x="646111" y="452718"/>
            <a:ext cx="9404723" cy="818298"/>
          </a:xfrm>
        </p:spPr>
        <p:txBody>
          <a:bodyPr/>
          <a:lstStyle/>
          <a:p>
            <a:pPr algn="ctr"/>
            <a:r>
              <a:rPr lang="en-IN" sz="3600" b="1" dirty="0">
                <a:latin typeface="Times New Roman" panose="02020603050405020304" pitchFamily="18" charset="0"/>
                <a:cs typeface="Times New Roman" panose="02020603050405020304" pitchFamily="18" charset="0"/>
              </a:rPr>
              <a:t>Understanding the Problems</a:t>
            </a:r>
          </a:p>
        </p:txBody>
      </p:sp>
      <p:sp>
        <p:nvSpPr>
          <p:cNvPr id="5" name="TextBox 4">
            <a:extLst>
              <a:ext uri="{FF2B5EF4-FFF2-40B4-BE49-F238E27FC236}">
                <a16:creationId xmlns:a16="http://schemas.microsoft.com/office/drawing/2014/main" id="{7FFCC37D-0C04-4BF2-E3ED-13BE749E37B0}"/>
              </a:ext>
            </a:extLst>
          </p:cNvPr>
          <p:cNvSpPr txBox="1"/>
          <p:nvPr/>
        </p:nvSpPr>
        <p:spPr>
          <a:xfrm>
            <a:off x="646111" y="1442720"/>
            <a:ext cx="7441249" cy="313932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Rapid growth of internet &amp;social media people tend to become very reactive.</a:t>
            </a: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Talks might lead to physical riot or communal unrest.</a:t>
            </a: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Imperative to stop the spawning of this hate speech.</a:t>
            </a:r>
          </a:p>
          <a:p>
            <a:pPr marL="285750" indent="-28575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99A90FD4-9A5F-D175-F7D5-43E0F27C0574}"/>
              </a:ext>
            </a:extLst>
          </p:cNvPr>
          <p:cNvPicPr>
            <a:picLocks noChangeAspect="1"/>
          </p:cNvPicPr>
          <p:nvPr/>
        </p:nvPicPr>
        <p:blipFill>
          <a:blip r:embed="rId2"/>
          <a:stretch>
            <a:fillRect/>
          </a:stretch>
        </p:blipFill>
        <p:spPr>
          <a:xfrm>
            <a:off x="3457402" y="3632127"/>
            <a:ext cx="5324058" cy="2243236"/>
          </a:xfrm>
          <a:prstGeom prst="rect">
            <a:avLst/>
          </a:prstGeom>
          <a:effectLst>
            <a:outerShdw blurRad="139700" dist="50800" dir="5400000" algn="ctr" rotWithShape="0">
              <a:srgbClr val="000000">
                <a:alpha val="54000"/>
              </a:srgbClr>
            </a:outerShdw>
          </a:effectLst>
        </p:spPr>
      </p:pic>
      <p:sp>
        <p:nvSpPr>
          <p:cNvPr id="2" name="TextBox 1">
            <a:extLst>
              <a:ext uri="{FF2B5EF4-FFF2-40B4-BE49-F238E27FC236}">
                <a16:creationId xmlns:a16="http://schemas.microsoft.com/office/drawing/2014/main" id="{E44DD8F0-1B26-9A4B-E2F0-E8168BE28799}"/>
              </a:ext>
            </a:extLst>
          </p:cNvPr>
          <p:cNvSpPr txBox="1"/>
          <p:nvPr/>
        </p:nvSpPr>
        <p:spPr>
          <a:xfrm>
            <a:off x="4009136" y="6035950"/>
            <a:ext cx="4078224" cy="369332"/>
          </a:xfrm>
          <a:prstGeom prst="rect">
            <a:avLst/>
          </a:prstGeom>
          <a:noFill/>
        </p:spPr>
        <p:txBody>
          <a:bodyPr wrap="square" rtlCol="0">
            <a:spAutoFit/>
          </a:bodyPr>
          <a:lstStyle/>
          <a:p>
            <a:pPr algn="ctr"/>
            <a:r>
              <a:rPr lang="en-IN" sz="1800" i="1" dirty="0">
                <a:effectLst/>
                <a:latin typeface="Times New Roman" panose="02020603050405020304" pitchFamily="18" charset="0"/>
                <a:ea typeface="Times New Roman" panose="02020603050405020304" pitchFamily="18" charset="0"/>
              </a:rPr>
              <a:t>Source: Council on </a:t>
            </a:r>
            <a:r>
              <a:rPr lang="en-IN" sz="1600" i="1" dirty="0">
                <a:effectLst/>
                <a:latin typeface="Times New Roman" panose="02020603050405020304" pitchFamily="18" charset="0"/>
                <a:ea typeface="Times New Roman" panose="02020603050405020304" pitchFamily="18" charset="0"/>
              </a:rPr>
              <a:t>Foreign</a:t>
            </a:r>
            <a:r>
              <a:rPr lang="en-IN" sz="1800" i="1" dirty="0">
                <a:effectLst/>
                <a:latin typeface="Times New Roman" panose="02020603050405020304" pitchFamily="18" charset="0"/>
                <a:ea typeface="Times New Roman" panose="02020603050405020304" pitchFamily="18" charset="0"/>
              </a:rPr>
              <a:t> Relations</a:t>
            </a:r>
            <a:r>
              <a:rPr lang="en-IN" sz="1800" i="1" baseline="300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46843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475B-3AC2-1F31-A60E-F1F0793507F9}"/>
              </a:ext>
            </a:extLst>
          </p:cNvPr>
          <p:cNvSpPr>
            <a:spLocks noGrp="1"/>
          </p:cNvSpPr>
          <p:nvPr>
            <p:ph type="title"/>
          </p:nvPr>
        </p:nvSpPr>
        <p:spPr/>
        <p:txBody>
          <a:bodyPr>
            <a:normAutofit/>
          </a:bodyPr>
          <a:lstStyle/>
          <a:p>
            <a:pPr algn="ctr"/>
            <a:br>
              <a:rPr lang="en-GB"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GB"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F9A495-4DD5-CEE8-C196-947B59264EFD}"/>
              </a:ext>
            </a:extLst>
          </p:cNvPr>
          <p:cNvSpPr>
            <a:spLocks noGrp="1"/>
          </p:cNvSpPr>
          <p:nvPr>
            <p:ph idx="1"/>
          </p:nvPr>
        </p:nvSpPr>
        <p:spPr>
          <a:xfrm>
            <a:off x="1103312" y="2052919"/>
            <a:ext cx="8946541" cy="3652938"/>
          </a:xfrm>
        </p:spPr>
        <p:txBody>
          <a:bodyPr>
            <a:normAutofit/>
          </a:bodyPr>
          <a:lstStyle/>
          <a:p>
            <a:pPr algn="just">
              <a:lnSpc>
                <a:spcPct val="107000"/>
              </a:lnSpc>
              <a:spcAft>
                <a:spcPts val="800"/>
              </a:spcAft>
            </a:pPr>
            <a:r>
              <a:rPr lang="en-GB" sz="2400" dirty="0">
                <a:effectLst/>
                <a:latin typeface="Calibri" panose="020F0502020204030204" pitchFamily="34" charset="0"/>
                <a:ea typeface="Calibri" panose="020F0502020204030204" pitchFamily="34" charset="0"/>
                <a:cs typeface="Calibri" panose="020F0502020204030204" pitchFamily="34" charset="0"/>
              </a:rPr>
              <a:t>The main task is to develop an automated deep-learning based approach for detecting hate speech and offensive language.</a:t>
            </a:r>
          </a:p>
          <a:p>
            <a:pPr algn="just">
              <a:lnSpc>
                <a:spcPct val="107000"/>
              </a:lnSpc>
              <a:spcAft>
                <a:spcPts val="800"/>
              </a:spcAft>
            </a:pPr>
            <a:endParaRPr lang="en-GB"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GB" sz="2400" dirty="0">
                <a:effectLst/>
                <a:latin typeface="Calibri" panose="020F0502020204030204" pitchFamily="34" charset="0"/>
                <a:ea typeface="Calibri" panose="020F0502020204030204" pitchFamily="34" charset="0"/>
                <a:cs typeface="Calibri" panose="020F0502020204030204" pitchFamily="34" charset="0"/>
              </a:rPr>
              <a:t>Classify tweets into three categories (hate speech, offensive language, neither as positive nor negative) based on tweet sentiment and other features that a tweet demonstrates.</a:t>
            </a:r>
          </a:p>
        </p:txBody>
      </p:sp>
    </p:spTree>
    <p:extLst>
      <p:ext uri="{BB962C8B-B14F-4D97-AF65-F5344CB8AC3E}">
        <p14:creationId xmlns:p14="http://schemas.microsoft.com/office/powerpoint/2010/main" val="375818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C87AE-AA70-728F-8714-24BE2A98EF32}"/>
              </a:ext>
            </a:extLst>
          </p:cNvPr>
          <p:cNvSpPr>
            <a:spLocks noGrp="1"/>
          </p:cNvSpPr>
          <p:nvPr>
            <p:ph idx="1"/>
          </p:nvPr>
        </p:nvSpPr>
        <p:spPr>
          <a:xfrm>
            <a:off x="1103312" y="2052918"/>
            <a:ext cx="9284271" cy="4195481"/>
          </a:xfrm>
        </p:spPr>
        <p:txBody>
          <a:bodyPr>
            <a:normAutofit/>
          </a:bodyPr>
          <a:lstStyle/>
          <a:p>
            <a:pPr algn="just">
              <a:lnSpc>
                <a:spcPct val="107000"/>
              </a:lnSpc>
              <a:spcBef>
                <a:spcPts val="0"/>
              </a:spcBef>
              <a:spcAft>
                <a:spcPts val="800"/>
              </a:spcAft>
            </a:pPr>
            <a:r>
              <a:rPr lang="en-GB" sz="2400" dirty="0">
                <a:effectLst/>
                <a:latin typeface="Calibri" panose="020F0502020204030204" pitchFamily="34" charset="0"/>
                <a:ea typeface="Calibri" panose="020F0502020204030204" pitchFamily="34" charset="0"/>
                <a:cs typeface="Arial" panose="020B0604020202020204" pitchFamily="34" charset="0"/>
              </a:rPr>
              <a:t>Hate speech towards people of a particular gender, ethnicity, caste or religion is  rampant in social media leading to real life consequences.</a:t>
            </a:r>
          </a:p>
          <a:p>
            <a:pPr algn="just">
              <a:lnSpc>
                <a:spcPct val="107000"/>
              </a:lnSpc>
              <a:spcBef>
                <a:spcPts val="0"/>
              </a:spcBef>
              <a:spcAft>
                <a:spcPts val="800"/>
              </a:spcAft>
            </a:pPr>
            <a:r>
              <a:rPr lang="en-GB" sz="2400" dirty="0">
                <a:latin typeface="Calibri" panose="020F0502020204030204" pitchFamily="34" charset="0"/>
                <a:ea typeface="Calibri" panose="020F0502020204030204" pitchFamily="34" charset="0"/>
                <a:cs typeface="Arial" panose="020B0604020202020204" pitchFamily="34" charset="0"/>
              </a:rPr>
              <a:t>This online discrimination has led to the rise of communal hate.</a:t>
            </a:r>
          </a:p>
          <a:p>
            <a:pPr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Hate-speech is a subjective and complex term with no single definition. </a:t>
            </a:r>
          </a:p>
          <a:p>
            <a:pPr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Irrespective of the definition of the term or the problem, it is clear that automated methods for detecting hate-speech are necessary in some circumstances</a:t>
            </a:r>
            <a:r>
              <a:rPr lang="en-US" sz="2000" dirty="0">
                <a:effectLst/>
                <a:latin typeface="Calibri" panose="020F0502020204030204" pitchFamily="34" charset="0"/>
                <a:ea typeface="Calibri" panose="020F0502020204030204" pitchFamily="34" charset="0"/>
                <a:cs typeface="Arial" panose="020B0604020202020204" pitchFamily="34" charset="0"/>
              </a:rPr>
              <a:t>.  </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a:extLst>
              <a:ext uri="{FF2B5EF4-FFF2-40B4-BE49-F238E27FC236}">
                <a16:creationId xmlns:a16="http://schemas.microsoft.com/office/drawing/2014/main" id="{76472AD9-F335-B7F4-5459-9B6EF55CC6F1}"/>
              </a:ext>
            </a:extLst>
          </p:cNvPr>
          <p:cNvSpPr txBox="1">
            <a:spLocks/>
          </p:cNvSpPr>
          <p:nvPr/>
        </p:nvSpPr>
        <p:spPr>
          <a:xfrm>
            <a:off x="1103312" y="911353"/>
            <a:ext cx="9404723" cy="7802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Motivation</a:t>
            </a: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58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6607-98DB-2E50-FED3-AF92CE10C1F1}"/>
              </a:ext>
            </a:extLst>
          </p:cNvPr>
          <p:cNvSpPr>
            <a:spLocks noGrp="1"/>
          </p:cNvSpPr>
          <p:nvPr>
            <p:ph type="title"/>
          </p:nvPr>
        </p:nvSpPr>
        <p:spPr>
          <a:xfrm>
            <a:off x="1194751" y="582875"/>
            <a:ext cx="9404723" cy="1400530"/>
          </a:xfrm>
        </p:spPr>
        <p:txBody>
          <a:bodyPr>
            <a:normAutofit/>
          </a:bodyPr>
          <a:lstStyle/>
          <a:p>
            <a:pPr algn="ctr"/>
            <a:r>
              <a:rPr lang="en-GB"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Survey / Related work</a:t>
            </a:r>
            <a:endParaRPr lang="en-GB" sz="36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678095F-9648-CAB7-30EE-58A6AE277584}"/>
              </a:ext>
            </a:extLst>
          </p:cNvPr>
          <p:cNvGraphicFramePr>
            <a:graphicFrameLocks noGrp="1"/>
          </p:cNvGraphicFramePr>
          <p:nvPr>
            <p:extLst>
              <p:ext uri="{D42A27DB-BD31-4B8C-83A1-F6EECF244321}">
                <p14:modId xmlns:p14="http://schemas.microsoft.com/office/powerpoint/2010/main" val="4065050464"/>
              </p:ext>
            </p:extLst>
          </p:nvPr>
        </p:nvGraphicFramePr>
        <p:xfrm>
          <a:off x="1105780" y="1663273"/>
          <a:ext cx="9960555" cy="3911587"/>
        </p:xfrm>
        <a:graphic>
          <a:graphicData uri="http://schemas.openxmlformats.org/drawingml/2006/table">
            <a:tbl>
              <a:tblPr firstRow="1" firstCol="1" bandRow="1">
                <a:tableStyleId>{FABFCF23-3B69-468F-B69F-88F6DE6A72F2}</a:tableStyleId>
              </a:tblPr>
              <a:tblGrid>
                <a:gridCol w="1026160">
                  <a:extLst>
                    <a:ext uri="{9D8B030D-6E8A-4147-A177-3AD203B41FA5}">
                      <a16:colId xmlns:a16="http://schemas.microsoft.com/office/drawing/2014/main" val="2492959312"/>
                    </a:ext>
                  </a:extLst>
                </a:gridCol>
                <a:gridCol w="2763078">
                  <a:extLst>
                    <a:ext uri="{9D8B030D-6E8A-4147-A177-3AD203B41FA5}">
                      <a16:colId xmlns:a16="http://schemas.microsoft.com/office/drawing/2014/main" val="3206425273"/>
                    </a:ext>
                  </a:extLst>
                </a:gridCol>
                <a:gridCol w="753752">
                  <a:extLst>
                    <a:ext uri="{9D8B030D-6E8A-4147-A177-3AD203B41FA5}">
                      <a16:colId xmlns:a16="http://schemas.microsoft.com/office/drawing/2014/main" val="848254902"/>
                    </a:ext>
                  </a:extLst>
                </a:gridCol>
                <a:gridCol w="2252835">
                  <a:extLst>
                    <a:ext uri="{9D8B030D-6E8A-4147-A177-3AD203B41FA5}">
                      <a16:colId xmlns:a16="http://schemas.microsoft.com/office/drawing/2014/main" val="3412675035"/>
                    </a:ext>
                  </a:extLst>
                </a:gridCol>
                <a:gridCol w="849795">
                  <a:extLst>
                    <a:ext uri="{9D8B030D-6E8A-4147-A177-3AD203B41FA5}">
                      <a16:colId xmlns:a16="http://schemas.microsoft.com/office/drawing/2014/main" val="3854313982"/>
                    </a:ext>
                  </a:extLst>
                </a:gridCol>
                <a:gridCol w="889553">
                  <a:extLst>
                    <a:ext uri="{9D8B030D-6E8A-4147-A177-3AD203B41FA5}">
                      <a16:colId xmlns:a16="http://schemas.microsoft.com/office/drawing/2014/main" val="4176064903"/>
                    </a:ext>
                  </a:extLst>
                </a:gridCol>
                <a:gridCol w="792873">
                  <a:extLst>
                    <a:ext uri="{9D8B030D-6E8A-4147-A177-3AD203B41FA5}">
                      <a16:colId xmlns:a16="http://schemas.microsoft.com/office/drawing/2014/main" val="3414276494"/>
                    </a:ext>
                  </a:extLst>
                </a:gridCol>
                <a:gridCol w="632509">
                  <a:extLst>
                    <a:ext uri="{9D8B030D-6E8A-4147-A177-3AD203B41FA5}">
                      <a16:colId xmlns:a16="http://schemas.microsoft.com/office/drawing/2014/main" val="2322277709"/>
                    </a:ext>
                  </a:extLst>
                </a:gridCol>
              </a:tblGrid>
              <a:tr h="277091">
                <a:tc rowSpan="2">
                  <a:txBody>
                    <a:bodyPr/>
                    <a:lstStyle/>
                    <a:p>
                      <a:pPr marL="0" marR="0" lvl="0" algn="ctr">
                        <a:lnSpc>
                          <a:spcPct val="106000"/>
                        </a:lnSpc>
                        <a:spcBef>
                          <a:spcPts val="0"/>
                        </a:spcBef>
                        <a:spcAft>
                          <a:spcPts val="0"/>
                        </a:spcAft>
                      </a:pP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rowSpan="2">
                  <a:txBody>
                    <a:bodyPr/>
                    <a:lstStyle/>
                    <a:p>
                      <a:pPr marL="0" marR="0" lvl="0" algn="ctr">
                        <a:lnSpc>
                          <a:spcPct val="106000"/>
                        </a:lnSpc>
                        <a:spcBef>
                          <a:spcPts val="0"/>
                        </a:spcBef>
                        <a:spcAft>
                          <a:spcPts val="0"/>
                        </a:spcAft>
                      </a:pPr>
                      <a:r>
                        <a:rPr lang="en-GB" sz="1100" kern="1200" dirty="0">
                          <a:effectLst/>
                        </a:rPr>
                        <a:t>Reference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rowSpan="2">
                  <a:txBody>
                    <a:bodyPr/>
                    <a:lstStyle/>
                    <a:p>
                      <a:pPr marL="0" marR="0" lvl="0" algn="ctr">
                        <a:lnSpc>
                          <a:spcPct val="106000"/>
                        </a:lnSpc>
                        <a:spcBef>
                          <a:spcPts val="0"/>
                        </a:spcBef>
                        <a:spcAft>
                          <a:spcPts val="0"/>
                        </a:spcAft>
                      </a:pPr>
                      <a:r>
                        <a:rPr lang="en-GB" sz="1100" kern="1200" dirty="0">
                          <a:effectLst/>
                        </a:rPr>
                        <a:t>Dataset Size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rowSpan="2">
                  <a:txBody>
                    <a:bodyPr/>
                    <a:lstStyle/>
                    <a:p>
                      <a:pPr marL="0" marR="0" lvl="0" algn="ctr">
                        <a:lnSpc>
                          <a:spcPct val="106000"/>
                        </a:lnSpc>
                        <a:spcBef>
                          <a:spcPts val="0"/>
                        </a:spcBef>
                        <a:spcAft>
                          <a:spcPts val="0"/>
                        </a:spcAft>
                      </a:pPr>
                      <a:r>
                        <a:rPr lang="en-GB" sz="1100" kern="1200" dirty="0">
                          <a:effectLst/>
                        </a:rPr>
                        <a:t>Method</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gridSpan="4">
                  <a:txBody>
                    <a:bodyPr/>
                    <a:lstStyle/>
                    <a:p>
                      <a:pPr marL="0" marR="0" lvl="0" algn="ctr">
                        <a:lnSpc>
                          <a:spcPct val="106000"/>
                        </a:lnSpc>
                        <a:spcBef>
                          <a:spcPts val="0"/>
                        </a:spcBef>
                        <a:spcAft>
                          <a:spcPts val="0"/>
                        </a:spcAft>
                      </a:pPr>
                      <a:r>
                        <a:rPr lang="en-GB" sz="1100" kern="1200" dirty="0">
                          <a:effectLst/>
                        </a:rPr>
                        <a:t>Result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12963956"/>
                  </a:ext>
                </a:extLst>
              </a:tr>
              <a:tr h="281090">
                <a:tc vMerge="1">
                  <a:txBody>
                    <a:bodyPr/>
                    <a:lstStyle/>
                    <a:p>
                      <a:endParaRPr lang="en-GB"/>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algn="ctr">
                        <a:lnSpc>
                          <a:spcPct val="106000"/>
                        </a:lnSpc>
                        <a:spcBef>
                          <a:spcPts val="0"/>
                        </a:spcBef>
                        <a:spcAft>
                          <a:spcPts val="0"/>
                        </a:spcAft>
                      </a:pPr>
                      <a:r>
                        <a:rPr lang="en-GB" sz="1100" b="1" kern="1200" dirty="0">
                          <a:solidFill>
                            <a:schemeClr val="tx1"/>
                          </a:solidFill>
                          <a:effectLst/>
                        </a:rPr>
                        <a:t>Accuracy</a:t>
                      </a:r>
                      <a:endParaRPr lang="en-IN" sz="1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solidFill>
                      <a:schemeClr val="accent5"/>
                    </a:solidFill>
                  </a:tcPr>
                </a:tc>
                <a:tc>
                  <a:txBody>
                    <a:bodyPr/>
                    <a:lstStyle/>
                    <a:p>
                      <a:pPr marL="0" marR="0" lvl="0" algn="ctr">
                        <a:lnSpc>
                          <a:spcPct val="106000"/>
                        </a:lnSpc>
                        <a:spcBef>
                          <a:spcPts val="0"/>
                        </a:spcBef>
                        <a:spcAft>
                          <a:spcPts val="0"/>
                        </a:spcAft>
                      </a:pPr>
                      <a:r>
                        <a:rPr lang="en-GB" sz="1100" b="1" kern="1200" dirty="0">
                          <a:solidFill>
                            <a:schemeClr val="tx1"/>
                          </a:solidFill>
                          <a:effectLst/>
                        </a:rPr>
                        <a:t>Precision</a:t>
                      </a:r>
                      <a:endParaRPr lang="en-IN" sz="1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solidFill>
                      <a:schemeClr val="accent5"/>
                    </a:solidFill>
                  </a:tcPr>
                </a:tc>
                <a:tc>
                  <a:txBody>
                    <a:bodyPr/>
                    <a:lstStyle/>
                    <a:p>
                      <a:pPr marL="0" marR="0" lvl="0" algn="ctr">
                        <a:lnSpc>
                          <a:spcPct val="106000"/>
                        </a:lnSpc>
                        <a:spcBef>
                          <a:spcPts val="0"/>
                        </a:spcBef>
                        <a:spcAft>
                          <a:spcPts val="0"/>
                        </a:spcAft>
                      </a:pPr>
                      <a:r>
                        <a:rPr lang="en-GB" sz="1100" b="1" kern="1200" dirty="0">
                          <a:solidFill>
                            <a:schemeClr val="tx1"/>
                          </a:solidFill>
                          <a:effectLst/>
                        </a:rPr>
                        <a:t>Recall</a:t>
                      </a:r>
                      <a:endParaRPr lang="en-IN" sz="1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solidFill>
                      <a:schemeClr val="accent5"/>
                    </a:solidFill>
                  </a:tcPr>
                </a:tc>
                <a:tc>
                  <a:txBody>
                    <a:bodyPr/>
                    <a:lstStyle/>
                    <a:p>
                      <a:pPr marL="0" marR="0" lvl="0" algn="ctr">
                        <a:lnSpc>
                          <a:spcPct val="106000"/>
                        </a:lnSpc>
                        <a:spcBef>
                          <a:spcPts val="0"/>
                        </a:spcBef>
                        <a:spcAft>
                          <a:spcPts val="0"/>
                        </a:spcAft>
                      </a:pPr>
                      <a:r>
                        <a:rPr lang="en-GB" sz="1100" b="1" kern="1200" dirty="0">
                          <a:solidFill>
                            <a:schemeClr val="tx1"/>
                          </a:solidFill>
                          <a:effectLst/>
                        </a:rPr>
                        <a:t>F1</a:t>
                      </a:r>
                      <a:endParaRPr lang="en-IN" sz="1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solidFill>
                      <a:schemeClr val="accent5"/>
                    </a:solidFill>
                  </a:tcPr>
                </a:tc>
                <a:extLst>
                  <a:ext uri="{0D108BD9-81ED-4DB2-BD59-A6C34878D82A}">
                    <a16:rowId xmlns:a16="http://schemas.microsoft.com/office/drawing/2014/main" val="1500026796"/>
                  </a:ext>
                </a:extLst>
              </a:tr>
              <a:tr h="434425">
                <a:tc>
                  <a:txBody>
                    <a:bodyPr/>
                    <a:lstStyle/>
                    <a:p>
                      <a:pPr marL="0" marR="0" lvl="0" algn="ctr">
                        <a:lnSpc>
                          <a:spcPct val="106000"/>
                        </a:lnSpc>
                        <a:spcBef>
                          <a:spcPts val="0"/>
                        </a:spcBef>
                        <a:spcAft>
                          <a:spcPts val="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2618" marR="62618" marT="0" marB="0" anchor="ctr"/>
                </a:tc>
                <a:tc>
                  <a:txBody>
                    <a:bodyPr/>
                    <a:lstStyle/>
                    <a:p>
                      <a:pPr marL="0" marR="0" lvl="0" algn="ctr">
                        <a:lnSpc>
                          <a:spcPct val="106000"/>
                        </a:lnSpc>
                        <a:spcBef>
                          <a:spcPts val="0"/>
                        </a:spcBef>
                        <a:spcAft>
                          <a:spcPts val="0"/>
                        </a:spcAft>
                      </a:pPr>
                      <a:r>
                        <a:rPr lang="en-IN" sz="1100" dirty="0">
                          <a:effectLst/>
                        </a:rPr>
                        <a:t>Ji Ho et al,</a:t>
                      </a:r>
                      <a:endParaRPr lang="en-IN" sz="1000" dirty="0">
                        <a:effectLst/>
                      </a:endParaRPr>
                    </a:p>
                    <a:p>
                      <a:pPr marL="0" marR="0" lvl="0" algn="ctr">
                        <a:lnSpc>
                          <a:spcPct val="106000"/>
                        </a:lnSpc>
                        <a:spcBef>
                          <a:spcPts val="0"/>
                        </a:spcBef>
                        <a:spcAft>
                          <a:spcPts val="0"/>
                        </a:spcAft>
                      </a:pPr>
                      <a:r>
                        <a:rPr lang="en-IN" sz="1100" dirty="0">
                          <a:effectLst/>
                        </a:rPr>
                        <a:t>Waseem and </a:t>
                      </a:r>
                      <a:r>
                        <a:rPr lang="en-IN" sz="1100" dirty="0" err="1">
                          <a:effectLst/>
                        </a:rPr>
                        <a:t>Hovy</a:t>
                      </a:r>
                      <a:r>
                        <a:rPr lang="en-IN" sz="1100" dirty="0">
                          <a:effectLst/>
                        </a:rPr>
                        <a:t> dataset, 2016</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IN" sz="1100" dirty="0">
                          <a:effectLst/>
                        </a:rPr>
                        <a:t>25k</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Hybrid CNN</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0.827</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0.827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0.827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0.827</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extLst>
                  <a:ext uri="{0D108BD9-81ED-4DB2-BD59-A6C34878D82A}">
                    <a16:rowId xmlns:a16="http://schemas.microsoft.com/office/drawing/2014/main" val="2222405328"/>
                  </a:ext>
                </a:extLst>
              </a:tr>
              <a:tr h="393192">
                <a:tc>
                  <a:txBody>
                    <a:bodyPr/>
                    <a:lstStyle/>
                    <a:p>
                      <a:pPr marL="0" marR="0" lvl="0" algn="ctr">
                        <a:lnSpc>
                          <a:spcPct val="106000"/>
                        </a:lnSpc>
                        <a:spcBef>
                          <a:spcPts val="0"/>
                        </a:spcBef>
                        <a:spcAft>
                          <a:spcPts val="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2618" marR="62618" marT="0" marB="0" anchor="ctr"/>
                </a:tc>
                <a:tc>
                  <a:txBody>
                    <a:bodyPr/>
                    <a:lstStyle/>
                    <a:p>
                      <a:pPr marL="0" marR="0" lvl="0" algn="ctr">
                        <a:lnSpc>
                          <a:spcPct val="106000"/>
                        </a:lnSpc>
                        <a:spcBef>
                          <a:spcPts val="0"/>
                        </a:spcBef>
                        <a:spcAft>
                          <a:spcPts val="0"/>
                        </a:spcAft>
                      </a:pPr>
                      <a:r>
                        <a:rPr lang="en-US" sz="1100" dirty="0" err="1">
                          <a:effectLst/>
                        </a:rPr>
                        <a:t>Ziqi</a:t>
                      </a:r>
                      <a:r>
                        <a:rPr lang="en-US" sz="1100" dirty="0">
                          <a:effectLst/>
                        </a:rPr>
                        <a:t> Zhang, David Robinson, Jonathan Tepper, 2019</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US" sz="1100" dirty="0">
                          <a:effectLst/>
                        </a:rPr>
                        <a:t>24k</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US" sz="1100" kern="1200" dirty="0">
                          <a:effectLst/>
                        </a:rPr>
                        <a:t>CNN + LSTM, emb-ggl2</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US" sz="1100" kern="1200">
                          <a:effectLst/>
                        </a:rPr>
                        <a:t>0.919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US" sz="1100" kern="1200">
                          <a:effectLst/>
                        </a:rPr>
                        <a:t>0.919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US" sz="1100" kern="1200">
                          <a:effectLst/>
                        </a:rPr>
                        <a:t>0.919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US" sz="1100" dirty="0">
                          <a:effectLst/>
                        </a:rPr>
                        <a:t>0.919</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extLst>
                  <a:ext uri="{0D108BD9-81ED-4DB2-BD59-A6C34878D82A}">
                    <a16:rowId xmlns:a16="http://schemas.microsoft.com/office/drawing/2014/main" val="946862412"/>
                  </a:ext>
                </a:extLst>
              </a:tr>
              <a:tr h="393192">
                <a:tc>
                  <a:txBody>
                    <a:bodyPr/>
                    <a:lstStyle/>
                    <a:p>
                      <a:pPr marL="0" marR="0" lvl="0" algn="ctr">
                        <a:lnSpc>
                          <a:spcPct val="106000"/>
                        </a:lnSpc>
                        <a:spcBef>
                          <a:spcPts val="0"/>
                        </a:spcBef>
                        <a:spcAft>
                          <a:spcPts val="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2618" marR="62618" marT="0" marB="0" anchor="ctr"/>
                </a:tc>
                <a:tc>
                  <a:txBody>
                    <a:bodyPr/>
                    <a:lstStyle/>
                    <a:p>
                      <a:pPr marL="0" marR="0" lvl="0" algn="ctr">
                        <a:lnSpc>
                          <a:spcPct val="106000"/>
                        </a:lnSpc>
                        <a:spcBef>
                          <a:spcPts val="0"/>
                        </a:spcBef>
                        <a:spcAft>
                          <a:spcPts val="0"/>
                        </a:spcAft>
                      </a:pPr>
                      <a:r>
                        <a:rPr lang="en-IN" sz="1100" dirty="0">
                          <a:effectLst/>
                        </a:rPr>
                        <a:t>Zhang et al, 2018</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IN" sz="1100" dirty="0">
                          <a:effectLst/>
                        </a:rPr>
                        <a:t>24k</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CNN + GRU</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US" sz="1100" dirty="0">
                          <a:effectLst/>
                        </a:rPr>
                        <a:t>0.94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extLst>
                  <a:ext uri="{0D108BD9-81ED-4DB2-BD59-A6C34878D82A}">
                    <a16:rowId xmlns:a16="http://schemas.microsoft.com/office/drawing/2014/main" val="506610341"/>
                  </a:ext>
                </a:extLst>
              </a:tr>
              <a:tr h="423724">
                <a:tc rowSpan="3">
                  <a:txBody>
                    <a:bodyPr/>
                    <a:lstStyle/>
                    <a:p>
                      <a:pPr marL="0" marR="0" lvl="0" algn="ctr">
                        <a:lnSpc>
                          <a:spcPct val="106000"/>
                        </a:lnSpc>
                        <a:spcBef>
                          <a:spcPts val="0"/>
                        </a:spcBef>
                        <a:spcAft>
                          <a:spcPts val="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2618" marR="62618" marT="0" marB="0" anchor="ctr"/>
                </a:tc>
                <a:tc rowSpan="3">
                  <a:txBody>
                    <a:bodyPr/>
                    <a:lstStyle/>
                    <a:p>
                      <a:pPr marL="0" marR="0" lvl="0" algn="ctr">
                        <a:lnSpc>
                          <a:spcPct val="106000"/>
                        </a:lnSpc>
                        <a:spcBef>
                          <a:spcPts val="0"/>
                        </a:spcBef>
                        <a:spcAft>
                          <a:spcPts val="0"/>
                        </a:spcAft>
                      </a:pPr>
                      <a:r>
                        <a:rPr lang="en-GB" sz="1100" kern="1200" dirty="0">
                          <a:effectLst/>
                        </a:rPr>
                        <a:t>“Deep Learning for Hate Speech Detection in Tweets” published on 2020 by Pinkesh </a:t>
                      </a:r>
                      <a:r>
                        <a:rPr lang="en-GB" sz="1100" kern="1200" dirty="0" err="1">
                          <a:effectLst/>
                        </a:rPr>
                        <a:t>Badjatiya</a:t>
                      </a:r>
                      <a:r>
                        <a:rPr lang="en-GB" sz="1100" kern="1200" dirty="0">
                          <a:effectLst/>
                        </a:rPr>
                        <a:t>, Shashank Gupta, Manish Gupta and Vasudeva Varma</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rowSpan="3">
                  <a:txBody>
                    <a:bodyPr/>
                    <a:lstStyle/>
                    <a:p>
                      <a:pPr marL="0" marR="0" lvl="0" algn="ctr">
                        <a:lnSpc>
                          <a:spcPct val="106000"/>
                        </a:lnSpc>
                        <a:spcBef>
                          <a:spcPts val="0"/>
                        </a:spcBef>
                        <a:spcAft>
                          <a:spcPts val="0"/>
                        </a:spcAft>
                      </a:pPr>
                      <a:r>
                        <a:rPr lang="en-GB" sz="1100" kern="1200" dirty="0">
                          <a:effectLst/>
                        </a:rPr>
                        <a:t>16k</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CNN + Random Embedding + GBDT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0.864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0.864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0.864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0.864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extLst>
                  <a:ext uri="{0D108BD9-81ED-4DB2-BD59-A6C34878D82A}">
                    <a16:rowId xmlns:a16="http://schemas.microsoft.com/office/drawing/2014/main" val="4163230933"/>
                  </a:ext>
                </a:extLst>
              </a:tr>
              <a:tr h="408380">
                <a:tc vMerge="1">
                  <a:txBody>
                    <a:bodyPr/>
                    <a:lstStyle/>
                    <a:p>
                      <a:endParaRPr lang="en-GB"/>
                    </a:p>
                  </a:txBody>
                  <a:tcPr/>
                </a:tc>
                <a:tc vMerge="1">
                  <a:txBody>
                    <a:bodyPr/>
                    <a:lstStyle/>
                    <a:p>
                      <a:endParaRPr lang="en-IN"/>
                    </a:p>
                  </a:txBody>
                  <a:tcPr/>
                </a:tc>
                <a:tc vMerge="1">
                  <a:txBody>
                    <a:bodyPr/>
                    <a:lstStyle/>
                    <a:p>
                      <a:endParaRPr lang="en-IN"/>
                    </a:p>
                  </a:txBody>
                  <a:tcPr/>
                </a:tc>
                <a:tc>
                  <a:txBody>
                    <a:bodyPr/>
                    <a:lstStyle/>
                    <a:p>
                      <a:pPr marL="0" marR="0" lvl="0" algn="ctr">
                        <a:lnSpc>
                          <a:spcPct val="106000"/>
                        </a:lnSpc>
                        <a:spcBef>
                          <a:spcPts val="0"/>
                        </a:spcBef>
                        <a:spcAft>
                          <a:spcPts val="0"/>
                        </a:spcAft>
                      </a:pPr>
                      <a:r>
                        <a:rPr lang="en-GB" sz="1100" kern="1200" dirty="0" err="1">
                          <a:effectLst/>
                        </a:rPr>
                        <a:t>FastText</a:t>
                      </a:r>
                      <a:r>
                        <a:rPr lang="en-GB" sz="1100" kern="1200" dirty="0">
                          <a:effectLst/>
                        </a:rPr>
                        <a:t> + Random Embedding + GBDT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0.886</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0.886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0.887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0.886</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extLst>
                  <a:ext uri="{0D108BD9-81ED-4DB2-BD59-A6C34878D82A}">
                    <a16:rowId xmlns:a16="http://schemas.microsoft.com/office/drawing/2014/main" val="491833659"/>
                  </a:ext>
                </a:extLst>
              </a:tr>
              <a:tr h="448056">
                <a:tc vMerge="1">
                  <a:txBody>
                    <a:bodyPr/>
                    <a:lstStyle/>
                    <a:p>
                      <a:endParaRPr lang="en-GB"/>
                    </a:p>
                  </a:txBody>
                  <a:tcPr/>
                </a:tc>
                <a:tc vMerge="1">
                  <a:txBody>
                    <a:bodyPr/>
                    <a:lstStyle/>
                    <a:p>
                      <a:endParaRPr lang="en-IN"/>
                    </a:p>
                  </a:txBody>
                  <a:tcPr/>
                </a:tc>
                <a:tc vMerge="1">
                  <a:txBody>
                    <a:bodyPr/>
                    <a:lstStyle/>
                    <a:p>
                      <a:endParaRPr lang="en-IN"/>
                    </a:p>
                  </a:txBody>
                  <a:tcPr/>
                </a:tc>
                <a:tc>
                  <a:txBody>
                    <a:bodyPr/>
                    <a:lstStyle/>
                    <a:p>
                      <a:pPr marL="0" marR="0" lvl="0" algn="ctr">
                        <a:lnSpc>
                          <a:spcPct val="106000"/>
                        </a:lnSpc>
                        <a:spcBef>
                          <a:spcPts val="0"/>
                        </a:spcBef>
                        <a:spcAft>
                          <a:spcPts val="0"/>
                        </a:spcAft>
                      </a:pPr>
                      <a:r>
                        <a:rPr lang="en-GB" sz="1100" kern="1200" dirty="0">
                          <a:effectLst/>
                        </a:rPr>
                        <a:t>LSTM + Random Embedding + GBDT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0.930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0.930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0.930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0.930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extLst>
                  <a:ext uri="{0D108BD9-81ED-4DB2-BD59-A6C34878D82A}">
                    <a16:rowId xmlns:a16="http://schemas.microsoft.com/office/drawing/2014/main" val="1081789001"/>
                  </a:ext>
                </a:extLst>
              </a:tr>
              <a:tr h="438912">
                <a:tc rowSpan="2">
                  <a:txBody>
                    <a:bodyPr/>
                    <a:lstStyle/>
                    <a:p>
                      <a:pPr marL="0" marR="0" lvl="0" algn="ctr">
                        <a:lnSpc>
                          <a:spcPct val="106000"/>
                        </a:lnSpc>
                        <a:spcBef>
                          <a:spcPts val="0"/>
                        </a:spcBef>
                        <a:spcAft>
                          <a:spcPts val="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2618" marR="62618" marT="0" marB="0" anchor="ctr"/>
                </a:tc>
                <a:tc rowSpan="2">
                  <a:txBody>
                    <a:bodyPr/>
                    <a:lstStyle/>
                    <a:p>
                      <a:pPr marL="0" marR="0" lvl="0" algn="ctr">
                        <a:lnSpc>
                          <a:spcPct val="106000"/>
                        </a:lnSpc>
                        <a:spcBef>
                          <a:spcPts val="0"/>
                        </a:spcBef>
                        <a:spcAft>
                          <a:spcPts val="0"/>
                        </a:spcAft>
                      </a:pPr>
                      <a:r>
                        <a:rPr lang="en-GB" sz="1100" kern="1200" dirty="0">
                          <a:effectLst/>
                        </a:rPr>
                        <a:t>“Detecting Hate Speech using Deep Learning Techniques” published on 2021 by </a:t>
                      </a:r>
                      <a:r>
                        <a:rPr lang="en-GB" sz="1100" kern="1200" dirty="0" err="1">
                          <a:effectLst/>
                        </a:rPr>
                        <a:t>Chayan</a:t>
                      </a:r>
                      <a:r>
                        <a:rPr lang="en-GB" sz="1100" kern="1200" dirty="0">
                          <a:effectLst/>
                        </a:rPr>
                        <a:t> Paul and </a:t>
                      </a:r>
                      <a:r>
                        <a:rPr lang="en-GB" sz="1100" kern="1200" dirty="0" err="1">
                          <a:effectLst/>
                        </a:rPr>
                        <a:t>Pronami</a:t>
                      </a:r>
                      <a:r>
                        <a:rPr lang="en-GB" sz="1100" kern="1200" dirty="0">
                          <a:effectLst/>
                        </a:rPr>
                        <a:t> Bora</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rowSpan="2">
                  <a:txBody>
                    <a:bodyPr/>
                    <a:lstStyle/>
                    <a:p>
                      <a:pPr marL="0" marR="0" lvl="0" algn="ctr">
                        <a:lnSpc>
                          <a:spcPct val="106000"/>
                        </a:lnSpc>
                        <a:spcBef>
                          <a:spcPts val="0"/>
                        </a:spcBef>
                        <a:spcAft>
                          <a:spcPts val="0"/>
                        </a:spcAft>
                      </a:pPr>
                      <a:r>
                        <a:rPr lang="en-GB" sz="1100" kern="1200" dirty="0">
                          <a:effectLst/>
                        </a:rPr>
                        <a:t>16k</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LSTM</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a:effectLst/>
                        </a:rPr>
                        <a:t>0.9785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0.9598</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0.9986</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0.9785</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extLst>
                  <a:ext uri="{0D108BD9-81ED-4DB2-BD59-A6C34878D82A}">
                    <a16:rowId xmlns:a16="http://schemas.microsoft.com/office/drawing/2014/main" val="2548476051"/>
                  </a:ext>
                </a:extLst>
              </a:tr>
              <a:tr h="413525">
                <a:tc vMerge="1">
                  <a:txBody>
                    <a:bodyPr/>
                    <a:lstStyle/>
                    <a:p>
                      <a:endParaRPr lang="en-GB"/>
                    </a:p>
                  </a:txBody>
                  <a:tcPr/>
                </a:tc>
                <a:tc vMerge="1">
                  <a:txBody>
                    <a:bodyPr/>
                    <a:lstStyle/>
                    <a:p>
                      <a:endParaRPr lang="en-IN"/>
                    </a:p>
                  </a:txBody>
                  <a:tcPr/>
                </a:tc>
                <a:tc vMerge="1">
                  <a:txBody>
                    <a:bodyPr/>
                    <a:lstStyle/>
                    <a:p>
                      <a:endParaRPr lang="en-IN"/>
                    </a:p>
                  </a:txBody>
                  <a:tcPr/>
                </a:tc>
                <a:tc>
                  <a:txBody>
                    <a:bodyPr/>
                    <a:lstStyle/>
                    <a:p>
                      <a:pPr marL="0" marR="0" lvl="0" algn="ctr">
                        <a:lnSpc>
                          <a:spcPct val="106000"/>
                        </a:lnSpc>
                        <a:spcBef>
                          <a:spcPts val="0"/>
                        </a:spcBef>
                        <a:spcAft>
                          <a:spcPts val="0"/>
                        </a:spcAft>
                      </a:pPr>
                      <a:r>
                        <a:rPr lang="en-GB" sz="1100" kern="1200" dirty="0">
                          <a:effectLst/>
                        </a:rPr>
                        <a:t>Bi-LSTM</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0.9781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0.9582</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0.9990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tc>
                  <a:txBody>
                    <a:bodyPr/>
                    <a:lstStyle/>
                    <a:p>
                      <a:pPr marL="0" marR="0" lvl="0" algn="ctr">
                        <a:lnSpc>
                          <a:spcPct val="106000"/>
                        </a:lnSpc>
                        <a:spcBef>
                          <a:spcPts val="0"/>
                        </a:spcBef>
                        <a:spcAft>
                          <a:spcPts val="0"/>
                        </a:spcAft>
                      </a:pPr>
                      <a:r>
                        <a:rPr lang="en-GB" sz="1100" kern="1200" dirty="0">
                          <a:effectLst/>
                        </a:rPr>
                        <a:t>0.9781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618" marR="62618" marT="0" marB="0" anchor="ctr"/>
                </a:tc>
                <a:extLst>
                  <a:ext uri="{0D108BD9-81ED-4DB2-BD59-A6C34878D82A}">
                    <a16:rowId xmlns:a16="http://schemas.microsoft.com/office/drawing/2014/main" val="1121339253"/>
                  </a:ext>
                </a:extLst>
              </a:tr>
            </a:tbl>
          </a:graphicData>
        </a:graphic>
      </p:graphicFrame>
      <p:sp>
        <p:nvSpPr>
          <p:cNvPr id="6" name="TextBox 5">
            <a:extLst>
              <a:ext uri="{FF2B5EF4-FFF2-40B4-BE49-F238E27FC236}">
                <a16:creationId xmlns:a16="http://schemas.microsoft.com/office/drawing/2014/main" id="{F8431E2B-7023-0E75-7D09-23878673C21A}"/>
              </a:ext>
            </a:extLst>
          </p:cNvPr>
          <p:cNvSpPr txBox="1"/>
          <p:nvPr/>
        </p:nvSpPr>
        <p:spPr>
          <a:xfrm>
            <a:off x="1105780" y="5758951"/>
            <a:ext cx="9960554" cy="646331"/>
          </a:xfrm>
          <a:prstGeom prst="rect">
            <a:avLst/>
          </a:prstGeom>
          <a:noFill/>
        </p:spPr>
        <p:txBody>
          <a:bodyPr wrap="square" rtlCol="0">
            <a:spAutoFit/>
          </a:bodyPr>
          <a:lstStyle/>
          <a:p>
            <a:pPr algn="just"/>
            <a:r>
              <a:rPr lang="en-IN" sz="1800" dirty="0">
                <a:effectLst/>
                <a:latin typeface="Arial" panose="020B0604020202020204" pitchFamily="34" charset="0"/>
                <a:ea typeface="Calibri" panose="020F0502020204030204" pitchFamily="34" charset="0"/>
              </a:rPr>
              <a:t>After reading those papers we found that LSTM and Bi-LSTM shows superior performance across these datasets.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344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F5F926-5BC7-9340-69E8-985F4458CDB1}"/>
              </a:ext>
            </a:extLst>
          </p:cNvPr>
          <p:cNvSpPr>
            <a:spLocks noGrp="1"/>
          </p:cNvSpPr>
          <p:nvPr>
            <p:ph type="title"/>
          </p:nvPr>
        </p:nvSpPr>
        <p:spPr>
          <a:xfrm>
            <a:off x="646111" y="412078"/>
            <a:ext cx="9404723" cy="922946"/>
          </a:xfrm>
        </p:spPr>
        <p:txBody>
          <a:bodyPr/>
          <a:lstStyle/>
          <a:p>
            <a:pPr algn="ctr"/>
            <a:r>
              <a:rPr lang="en-IN" sz="3600" b="1" dirty="0">
                <a:latin typeface="Times New Roman" panose="02020603050405020304" pitchFamily="18" charset="0"/>
                <a:cs typeface="Times New Roman" panose="02020603050405020304" pitchFamily="18" charset="0"/>
              </a:rPr>
              <a:t>Project Objectives</a:t>
            </a:r>
          </a:p>
        </p:txBody>
      </p:sp>
      <p:sp>
        <p:nvSpPr>
          <p:cNvPr id="6" name="TextBox 5">
            <a:extLst>
              <a:ext uri="{FF2B5EF4-FFF2-40B4-BE49-F238E27FC236}">
                <a16:creationId xmlns:a16="http://schemas.microsoft.com/office/drawing/2014/main" id="{1CF5FBC9-6E6A-DFC1-12F1-FF607966FD60}"/>
              </a:ext>
            </a:extLst>
          </p:cNvPr>
          <p:cNvSpPr txBox="1"/>
          <p:nvPr/>
        </p:nvSpPr>
        <p:spPr>
          <a:xfrm>
            <a:off x="646111" y="1582340"/>
            <a:ext cx="9617456" cy="369331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Download and prepare dataset for Hate Speech detection.</a:t>
            </a:r>
          </a:p>
          <a:p>
            <a:pPr marL="342900" indent="-342900">
              <a:buFont typeface="Wingdings" panose="05000000000000000000" pitchFamily="2" charset="2"/>
              <a:buChar char="Ø"/>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Design &amp; implement a embedding Deep Learning model to detect Hate Speech.</a:t>
            </a:r>
          </a:p>
          <a:p>
            <a:pPr marL="342900" indent="-342900">
              <a:buFont typeface="Wingdings" panose="05000000000000000000" pitchFamily="2" charset="2"/>
              <a:buChar char="Ø"/>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0" i="0" dirty="0">
                <a:effectLst/>
                <a:latin typeface="Calibri" panose="020F0502020204030204" pitchFamily="34" charset="0"/>
                <a:ea typeface="Calibri" panose="020F0502020204030204" pitchFamily="34" charset="0"/>
                <a:cs typeface="Calibri" panose="020F0502020204030204" pitchFamily="34" charset="0"/>
              </a:rPr>
              <a:t>Build our own model by combining BERT tokenizer with a classifier.</a:t>
            </a:r>
          </a:p>
          <a:p>
            <a:pPr marL="342900" indent="-342900">
              <a:buFont typeface="Wingdings" panose="05000000000000000000" pitchFamily="2" charset="2"/>
              <a:buChar char="Ø"/>
            </a:pP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0" i="0" dirty="0">
                <a:effectLst/>
                <a:latin typeface="Calibri" panose="020F0502020204030204" pitchFamily="34" charset="0"/>
                <a:ea typeface="Calibri" panose="020F0502020204030204" pitchFamily="34" charset="0"/>
                <a:cs typeface="Calibri" panose="020F0502020204030204" pitchFamily="34" charset="0"/>
              </a:rPr>
              <a:t>Train our model and apply in real time examples.</a:t>
            </a:r>
          </a:p>
          <a:p>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50069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66476A-A718-828A-9DF8-7EE5A39C123E}"/>
              </a:ext>
            </a:extLst>
          </p:cNvPr>
          <p:cNvSpPr/>
          <p:nvPr/>
        </p:nvSpPr>
        <p:spPr>
          <a:xfrm>
            <a:off x="8054910" y="1972939"/>
            <a:ext cx="1720645" cy="668593"/>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Data Pre-processing</a:t>
            </a:r>
          </a:p>
        </p:txBody>
      </p:sp>
      <p:sp>
        <p:nvSpPr>
          <p:cNvPr id="7" name="Rectangle 6">
            <a:extLst>
              <a:ext uri="{FF2B5EF4-FFF2-40B4-BE49-F238E27FC236}">
                <a16:creationId xmlns:a16="http://schemas.microsoft.com/office/drawing/2014/main" id="{44849281-44BC-59FA-F613-60089D80FDCB}"/>
              </a:ext>
            </a:extLst>
          </p:cNvPr>
          <p:cNvSpPr/>
          <p:nvPr/>
        </p:nvSpPr>
        <p:spPr>
          <a:xfrm>
            <a:off x="8054910" y="3138428"/>
            <a:ext cx="1720645" cy="668593"/>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Classifier Implementation</a:t>
            </a:r>
          </a:p>
        </p:txBody>
      </p:sp>
      <p:sp>
        <p:nvSpPr>
          <p:cNvPr id="8" name="Rectangle 7">
            <a:extLst>
              <a:ext uri="{FF2B5EF4-FFF2-40B4-BE49-F238E27FC236}">
                <a16:creationId xmlns:a16="http://schemas.microsoft.com/office/drawing/2014/main" id="{512DEAB8-97BA-E6ED-3C9F-490A12EAC8CB}"/>
              </a:ext>
            </a:extLst>
          </p:cNvPr>
          <p:cNvSpPr/>
          <p:nvPr/>
        </p:nvSpPr>
        <p:spPr>
          <a:xfrm>
            <a:off x="8054911" y="4229643"/>
            <a:ext cx="1720645" cy="668591"/>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Model</a:t>
            </a:r>
          </a:p>
        </p:txBody>
      </p:sp>
      <p:sp>
        <p:nvSpPr>
          <p:cNvPr id="10" name="TextBox 9">
            <a:extLst>
              <a:ext uri="{FF2B5EF4-FFF2-40B4-BE49-F238E27FC236}">
                <a16:creationId xmlns:a16="http://schemas.microsoft.com/office/drawing/2014/main" id="{310ABA1F-1BC4-197E-E33E-7CB12AC1A714}"/>
              </a:ext>
            </a:extLst>
          </p:cNvPr>
          <p:cNvSpPr txBox="1"/>
          <p:nvPr/>
        </p:nvSpPr>
        <p:spPr>
          <a:xfrm>
            <a:off x="850678" y="636402"/>
            <a:ext cx="6343903" cy="5447645"/>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Methodology</a:t>
            </a:r>
          </a:p>
          <a:p>
            <a:endParaRPr lang="en-IN" sz="24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Approach to solve the problem where we need to detect the hate speech using the Twitter’s tweets data set.</a:t>
            </a:r>
          </a:p>
          <a:p>
            <a:pPr marL="285750" indent="-285750" algn="just">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Splitting the data between train, validation and test sets.</a:t>
            </a:r>
          </a:p>
          <a:p>
            <a:pPr marL="285750" indent="-285750" algn="just">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Build TensorFlow input for model.</a:t>
            </a:r>
          </a:p>
          <a:p>
            <a:pPr marL="285750" indent="-285750" algn="just">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Pre-processing with </a:t>
            </a:r>
            <a:r>
              <a:rPr lang="en-US" sz="2400" dirty="0">
                <a:latin typeface="Calibri" panose="020F0502020204030204" pitchFamily="34" charset="0"/>
                <a:ea typeface="Calibri" panose="020F0502020204030204" pitchFamily="34" charset="0"/>
                <a:cs typeface="Calibri" panose="020F0502020204030204" pitchFamily="34" charset="0"/>
              </a:rPr>
              <a:t>BERT.</a:t>
            </a:r>
          </a:p>
          <a:p>
            <a:pPr marL="285750" indent="-28575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Building hybrid model with CNN and LSTM.</a:t>
            </a:r>
          </a:p>
          <a:p>
            <a:pPr marL="285750" indent="-28575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Testing model with sample user input.</a:t>
            </a:r>
            <a:endParaRPr lang="en-IN" sz="2400" dirty="0"/>
          </a:p>
          <a:p>
            <a:pPr marL="285750" indent="-28575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3" name="Straight Arrow Connector 2">
            <a:extLst>
              <a:ext uri="{FF2B5EF4-FFF2-40B4-BE49-F238E27FC236}">
                <a16:creationId xmlns:a16="http://schemas.microsoft.com/office/drawing/2014/main" id="{6CE4A923-BD2F-6C1E-A749-8CF92DB31DCE}"/>
              </a:ext>
            </a:extLst>
          </p:cNvPr>
          <p:cNvCxnSpPr>
            <a:cxnSpLocks/>
          </p:cNvCxnSpPr>
          <p:nvPr/>
        </p:nvCxnSpPr>
        <p:spPr>
          <a:xfrm>
            <a:off x="8915230" y="1567743"/>
            <a:ext cx="1" cy="410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D45C66A-1098-A59D-F897-738676218B73}"/>
              </a:ext>
            </a:extLst>
          </p:cNvPr>
          <p:cNvCxnSpPr>
            <a:cxnSpLocks/>
          </p:cNvCxnSpPr>
          <p:nvPr/>
        </p:nvCxnSpPr>
        <p:spPr>
          <a:xfrm>
            <a:off x="8915229" y="4916469"/>
            <a:ext cx="1" cy="49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D4D5CC3-3A63-80E3-FD8E-692CCF93ACBD}"/>
              </a:ext>
            </a:extLst>
          </p:cNvPr>
          <p:cNvCxnSpPr>
            <a:stCxn id="6" idx="2"/>
            <a:endCxn id="7" idx="0"/>
          </p:cNvCxnSpPr>
          <p:nvPr/>
        </p:nvCxnSpPr>
        <p:spPr>
          <a:xfrm>
            <a:off x="8915233" y="2641532"/>
            <a:ext cx="0" cy="49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D6845C-1A48-E809-7E5D-EABD1686DBB8}"/>
              </a:ext>
            </a:extLst>
          </p:cNvPr>
          <p:cNvCxnSpPr>
            <a:stCxn id="7" idx="2"/>
            <a:endCxn id="8" idx="0"/>
          </p:cNvCxnSpPr>
          <p:nvPr/>
        </p:nvCxnSpPr>
        <p:spPr>
          <a:xfrm>
            <a:off x="8915233" y="3807021"/>
            <a:ext cx="1" cy="422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63BA181-9F1F-A803-8E88-E3A77FE64C50}"/>
              </a:ext>
            </a:extLst>
          </p:cNvPr>
          <p:cNvSpPr/>
          <p:nvPr/>
        </p:nvSpPr>
        <p:spPr>
          <a:xfrm>
            <a:off x="8054906" y="5415456"/>
            <a:ext cx="1720645" cy="668591"/>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Test Model</a:t>
            </a:r>
          </a:p>
        </p:txBody>
      </p:sp>
      <p:sp>
        <p:nvSpPr>
          <p:cNvPr id="11" name="Rectangle 10">
            <a:extLst>
              <a:ext uri="{FF2B5EF4-FFF2-40B4-BE49-F238E27FC236}">
                <a16:creationId xmlns:a16="http://schemas.microsoft.com/office/drawing/2014/main" id="{72A8BB01-94EC-0114-4DE0-3C9716137F34}"/>
              </a:ext>
            </a:extLst>
          </p:cNvPr>
          <p:cNvSpPr/>
          <p:nvPr/>
        </p:nvSpPr>
        <p:spPr>
          <a:xfrm>
            <a:off x="8054905" y="880915"/>
            <a:ext cx="1720645" cy="668593"/>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Tweet dataset</a:t>
            </a:r>
          </a:p>
        </p:txBody>
      </p:sp>
    </p:spTree>
    <p:extLst>
      <p:ext uri="{BB962C8B-B14F-4D97-AF65-F5344CB8AC3E}">
        <p14:creationId xmlns:p14="http://schemas.microsoft.com/office/powerpoint/2010/main" val="4023531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2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1398</TotalTime>
  <Words>1260</Words>
  <Application>Microsoft Office PowerPoint</Application>
  <PresentationFormat>Widescreen</PresentationFormat>
  <Paragraphs>295</Paragraphs>
  <Slides>22</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Arial Narrow</vt:lpstr>
      <vt:lpstr>Calibri</vt:lpstr>
      <vt:lpstr>Century Gothic</vt:lpstr>
      <vt:lpstr>Georgia</vt:lpstr>
      <vt:lpstr>Times New Roman</vt:lpstr>
      <vt:lpstr>Wingdings</vt:lpstr>
      <vt:lpstr>Wingdings 3</vt:lpstr>
      <vt:lpstr>Ion</vt:lpstr>
      <vt:lpstr>1_Ion</vt:lpstr>
      <vt:lpstr>2_Ion</vt:lpstr>
      <vt:lpstr>PowerPoint Presentation</vt:lpstr>
      <vt:lpstr>List of Contents</vt:lpstr>
      <vt:lpstr> Introduction</vt:lpstr>
      <vt:lpstr>Understanding the Problems</vt:lpstr>
      <vt:lpstr> Problem Statement</vt:lpstr>
      <vt:lpstr>PowerPoint Presentation</vt:lpstr>
      <vt:lpstr>Literature Survey / Related work</vt:lpstr>
      <vt:lpstr>Project Objectives</vt:lpstr>
      <vt:lpstr>PowerPoint Presentation</vt:lpstr>
      <vt:lpstr>Dataset analysis</vt:lpstr>
      <vt:lpstr>PowerPoint Presentation</vt:lpstr>
      <vt:lpstr>PowerPoint Presentation</vt:lpstr>
      <vt:lpstr>PowerPoint Presentation</vt:lpstr>
      <vt:lpstr>PowerPoint Presentation</vt:lpstr>
      <vt:lpstr>UI and Testing</vt:lpstr>
      <vt:lpstr>Comparison with our other models</vt:lpstr>
      <vt:lpstr>PowerPoint Presentation</vt:lpstr>
      <vt:lpstr>PowerPoint Presentation</vt:lpstr>
      <vt:lpstr>Future Plan</vt:lpstr>
      <vt:lpstr>Dataset 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Ashif Mondal</dc:creator>
  <cp:lastModifiedBy>Ashif Mondal</cp:lastModifiedBy>
  <cp:revision>91</cp:revision>
  <dcterms:created xsi:type="dcterms:W3CDTF">2022-11-16T19:10:17Z</dcterms:created>
  <dcterms:modified xsi:type="dcterms:W3CDTF">2023-05-23T19:23:00Z</dcterms:modified>
</cp:coreProperties>
</file>