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elegraf Bold" charset="1" panose="00000800000000000000"/>
      <p:regular r:id="rId19"/>
    </p:embeddedFont>
    <p:embeddedFont>
      <p:font typeface="Open Sauce Italics" charset="1" panose="00000500000000000000"/>
      <p:regular r:id="rId20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  <p:embeddedFont>
      <p:font typeface="Poppins" charset="1" panose="00000500000000000000"/>
      <p:regular r:id="rId23"/>
    </p:embeddedFont>
    <p:embeddedFont>
      <p:font typeface="Open Sauce" charset="1" panose="00000500000000000000"/>
      <p:regular r:id="rId24"/>
    </p:embeddedFont>
    <p:embeddedFont>
      <p:font typeface="Open Sauce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521902" y="1258876"/>
            <a:ext cx="1244196" cy="1244196"/>
          </a:xfrm>
          <a:custGeom>
            <a:avLst/>
            <a:gdLst/>
            <a:ahLst/>
            <a:cxnLst/>
            <a:rect r="r" b="b" t="t" l="l"/>
            <a:pathLst>
              <a:path h="1244196" w="1244196">
                <a:moveTo>
                  <a:pt x="0" y="0"/>
                </a:moveTo>
                <a:lnTo>
                  <a:pt x="1244196" y="0"/>
                </a:lnTo>
                <a:lnTo>
                  <a:pt x="1244196" y="1244197"/>
                </a:lnTo>
                <a:lnTo>
                  <a:pt x="0" y="1244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83380" y="2616947"/>
            <a:ext cx="12721240" cy="3952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1"/>
              </a:lnSpc>
              <a:spcBef>
                <a:spcPct val="0"/>
              </a:spcBef>
            </a:pPr>
            <a:r>
              <a:rPr lang="en-US" b="true" sz="11000" spc="-495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Text Classification Using DistilBERT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474635" y="7208802"/>
            <a:ext cx="11773507" cy="1079435"/>
            <a:chOff x="0" y="0"/>
            <a:chExt cx="3100841" cy="28429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00841" cy="284296"/>
            </a:xfrm>
            <a:custGeom>
              <a:avLst/>
              <a:gdLst/>
              <a:ahLst/>
              <a:cxnLst/>
              <a:rect r="r" b="b" t="t" l="l"/>
              <a:pathLst>
                <a:path h="284296" w="3100841">
                  <a:moveTo>
                    <a:pt x="36824" y="0"/>
                  </a:moveTo>
                  <a:lnTo>
                    <a:pt x="3064017" y="0"/>
                  </a:lnTo>
                  <a:cubicBezTo>
                    <a:pt x="3084355" y="0"/>
                    <a:pt x="3100841" y="16487"/>
                    <a:pt x="3100841" y="36824"/>
                  </a:cubicBezTo>
                  <a:lnTo>
                    <a:pt x="3100841" y="247472"/>
                  </a:lnTo>
                  <a:cubicBezTo>
                    <a:pt x="3100841" y="267809"/>
                    <a:pt x="3084355" y="284296"/>
                    <a:pt x="3064017" y="284296"/>
                  </a:cubicBezTo>
                  <a:lnTo>
                    <a:pt x="36824" y="284296"/>
                  </a:lnTo>
                  <a:cubicBezTo>
                    <a:pt x="16487" y="284296"/>
                    <a:pt x="0" y="267809"/>
                    <a:pt x="0" y="247472"/>
                  </a:cubicBezTo>
                  <a:lnTo>
                    <a:pt x="0" y="36824"/>
                  </a:lnTo>
                  <a:cubicBezTo>
                    <a:pt x="0" y="16487"/>
                    <a:pt x="16487" y="0"/>
                    <a:pt x="368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3100841" cy="350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313369" y="7453245"/>
            <a:ext cx="1009604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true" spc="-131">
                <a:solidFill>
                  <a:srgbClr val="FFFFFF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A Deep Learning Approach to Categorizing Text Efficiently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2057400"/>
            <a:ext cx="8641761" cy="7499107"/>
            <a:chOff x="0" y="0"/>
            <a:chExt cx="2276019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6019" cy="1975074"/>
            </a:xfrm>
            <a:custGeom>
              <a:avLst/>
              <a:gdLst/>
              <a:ahLst/>
              <a:cxnLst/>
              <a:rect r="r" b="b" t="t" l="l"/>
              <a:pathLst>
                <a:path h="1975074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1924905"/>
                  </a:lnTo>
                  <a:cubicBezTo>
                    <a:pt x="2276019" y="1952612"/>
                    <a:pt x="2253558" y="1975074"/>
                    <a:pt x="2225851" y="1975074"/>
                  </a:cubicBezTo>
                  <a:lnTo>
                    <a:pt x="50169" y="1975074"/>
                  </a:lnTo>
                  <a:cubicBezTo>
                    <a:pt x="36863" y="1975074"/>
                    <a:pt x="24103" y="1969788"/>
                    <a:pt x="14694" y="1960380"/>
                  </a:cubicBezTo>
                  <a:cubicBezTo>
                    <a:pt x="5286" y="1950971"/>
                    <a:pt x="0" y="1938210"/>
                    <a:pt x="0" y="1924905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276019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75275" y="2057400"/>
            <a:ext cx="7524688" cy="7499107"/>
            <a:chOff x="0" y="0"/>
            <a:chExt cx="1165771" cy="116180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65771" cy="1161808"/>
            </a:xfrm>
            <a:custGeom>
              <a:avLst/>
              <a:gdLst/>
              <a:ahLst/>
              <a:cxnLst/>
              <a:rect r="r" b="b" t="t" l="l"/>
              <a:pathLst>
                <a:path h="1161808" w="1165771">
                  <a:moveTo>
                    <a:pt x="57617" y="0"/>
                  </a:moveTo>
                  <a:lnTo>
                    <a:pt x="1108154" y="0"/>
                  </a:lnTo>
                  <a:cubicBezTo>
                    <a:pt x="1123435" y="0"/>
                    <a:pt x="1138090" y="6070"/>
                    <a:pt x="1148896" y="16876"/>
                  </a:cubicBezTo>
                  <a:cubicBezTo>
                    <a:pt x="1159701" y="27681"/>
                    <a:pt x="1165771" y="42336"/>
                    <a:pt x="1165771" y="57617"/>
                  </a:cubicBezTo>
                  <a:lnTo>
                    <a:pt x="1165771" y="1104191"/>
                  </a:lnTo>
                  <a:cubicBezTo>
                    <a:pt x="1165771" y="1119472"/>
                    <a:pt x="1159701" y="1134127"/>
                    <a:pt x="1148896" y="1144932"/>
                  </a:cubicBezTo>
                  <a:cubicBezTo>
                    <a:pt x="1138090" y="1155738"/>
                    <a:pt x="1123435" y="1161808"/>
                    <a:pt x="1108154" y="1161808"/>
                  </a:cubicBezTo>
                  <a:lnTo>
                    <a:pt x="57617" y="1161808"/>
                  </a:lnTo>
                  <a:cubicBezTo>
                    <a:pt x="42336" y="1161808"/>
                    <a:pt x="27681" y="1155738"/>
                    <a:pt x="16876" y="1144932"/>
                  </a:cubicBezTo>
                  <a:cubicBezTo>
                    <a:pt x="6070" y="1134127"/>
                    <a:pt x="0" y="1119472"/>
                    <a:pt x="0" y="1104191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blipFill>
              <a:blip r:embed="rId2"/>
              <a:stretch>
                <a:fillRect l="-44464" t="0" r="-44464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75801" y="4831680"/>
            <a:ext cx="6498129" cy="4027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8789" indent="-309395" lvl="1">
              <a:lnSpc>
                <a:spcPts val="4012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Ligh</a:t>
            </a:r>
            <a:r>
              <a:rPr lang="en-US" sz="28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tweight and fast</a:t>
            </a:r>
          </a:p>
          <a:p>
            <a:pPr algn="l" marL="618789" indent="-309395" lvl="1">
              <a:lnSpc>
                <a:spcPts val="4012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 accuracy on classification tasks</a:t>
            </a:r>
          </a:p>
          <a:p>
            <a:pPr algn="l" marL="618789" indent="-309395" lvl="1">
              <a:lnSpc>
                <a:spcPts val="4012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Easy integration and fine-tuning</a:t>
            </a:r>
          </a:p>
          <a:p>
            <a:pPr algn="l" marL="618789" indent="-309395" lvl="1">
              <a:lnSpc>
                <a:spcPts val="4012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Scalable to different text classification problems</a:t>
            </a:r>
          </a:p>
          <a:p>
            <a:pPr algn="l" marL="618789" indent="-309395" lvl="1">
              <a:lnSpc>
                <a:spcPts val="4012"/>
              </a:lnSpc>
              <a:buFont typeface="Arial"/>
              <a:buChar char="•"/>
            </a:pPr>
            <a:r>
              <a:rPr lang="en-US" sz="28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 be deployed in real-time systems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75801" y="3023779"/>
            <a:ext cx="6468845" cy="1628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6"/>
              </a:lnSpc>
            </a:pPr>
            <a:r>
              <a:rPr lang="en-US" sz="5927" spc="-26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Advantages of the Project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5781675"/>
            <a:ext cx="7145508" cy="3712917"/>
            <a:chOff x="0" y="0"/>
            <a:chExt cx="1881944" cy="9778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1944" cy="977888"/>
            </a:xfrm>
            <a:custGeom>
              <a:avLst/>
              <a:gdLst/>
              <a:ahLst/>
              <a:cxnLst/>
              <a:rect r="r" b="b" t="t" l="l"/>
              <a:pathLst>
                <a:path h="977888" w="1881944">
                  <a:moveTo>
                    <a:pt x="45506" y="0"/>
                  </a:moveTo>
                  <a:lnTo>
                    <a:pt x="1836439" y="0"/>
                  </a:lnTo>
                  <a:cubicBezTo>
                    <a:pt x="1848508" y="0"/>
                    <a:pt x="1860082" y="4794"/>
                    <a:pt x="1868616" y="13328"/>
                  </a:cubicBezTo>
                  <a:cubicBezTo>
                    <a:pt x="1877150" y="21862"/>
                    <a:pt x="1881944" y="33437"/>
                    <a:pt x="1881944" y="45506"/>
                  </a:cubicBezTo>
                  <a:lnTo>
                    <a:pt x="1881944" y="932382"/>
                  </a:lnTo>
                  <a:cubicBezTo>
                    <a:pt x="1881944" y="944451"/>
                    <a:pt x="1877150" y="956025"/>
                    <a:pt x="1868616" y="964559"/>
                  </a:cubicBezTo>
                  <a:cubicBezTo>
                    <a:pt x="1860082" y="973093"/>
                    <a:pt x="1848508" y="977888"/>
                    <a:pt x="1836439" y="977888"/>
                  </a:cubicBezTo>
                  <a:lnTo>
                    <a:pt x="45506" y="977888"/>
                  </a:lnTo>
                  <a:cubicBezTo>
                    <a:pt x="33437" y="977888"/>
                    <a:pt x="21862" y="973093"/>
                    <a:pt x="13328" y="964559"/>
                  </a:cubicBezTo>
                  <a:cubicBezTo>
                    <a:pt x="4794" y="956025"/>
                    <a:pt x="0" y="944451"/>
                    <a:pt x="0" y="932382"/>
                  </a:cubicBezTo>
                  <a:lnTo>
                    <a:pt x="0" y="45506"/>
                  </a:lnTo>
                  <a:cubicBezTo>
                    <a:pt x="0" y="33437"/>
                    <a:pt x="4794" y="21862"/>
                    <a:pt x="13328" y="13328"/>
                  </a:cubicBezTo>
                  <a:cubicBezTo>
                    <a:pt x="21862" y="4794"/>
                    <a:pt x="33437" y="0"/>
                    <a:pt x="455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81944" cy="1044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309747" y="1028700"/>
            <a:ext cx="9183465" cy="8439911"/>
            <a:chOff x="0" y="0"/>
            <a:chExt cx="2418690" cy="222285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18691" cy="2222857"/>
            </a:xfrm>
            <a:custGeom>
              <a:avLst/>
              <a:gdLst/>
              <a:ahLst/>
              <a:cxnLst/>
              <a:rect r="r" b="b" t="t" l="l"/>
              <a:pathLst>
                <a:path h="2222857" w="2418691">
                  <a:moveTo>
                    <a:pt x="47210" y="0"/>
                  </a:moveTo>
                  <a:lnTo>
                    <a:pt x="2371481" y="0"/>
                  </a:lnTo>
                  <a:cubicBezTo>
                    <a:pt x="2397554" y="0"/>
                    <a:pt x="2418691" y="21136"/>
                    <a:pt x="2418691" y="47210"/>
                  </a:cubicBezTo>
                  <a:lnTo>
                    <a:pt x="2418691" y="2175648"/>
                  </a:lnTo>
                  <a:cubicBezTo>
                    <a:pt x="2418691" y="2201721"/>
                    <a:pt x="2397554" y="2222857"/>
                    <a:pt x="2371481" y="2222857"/>
                  </a:cubicBezTo>
                  <a:lnTo>
                    <a:pt x="47210" y="2222857"/>
                  </a:lnTo>
                  <a:cubicBezTo>
                    <a:pt x="21136" y="2222857"/>
                    <a:pt x="0" y="2201721"/>
                    <a:pt x="0" y="2175648"/>
                  </a:cubicBezTo>
                  <a:lnTo>
                    <a:pt x="0" y="47210"/>
                  </a:lnTo>
                  <a:cubicBezTo>
                    <a:pt x="0" y="21136"/>
                    <a:pt x="21136" y="0"/>
                    <a:pt x="472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418690" cy="2289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3986" y="1028700"/>
            <a:ext cx="7145508" cy="3814162"/>
            <a:chOff x="0" y="0"/>
            <a:chExt cx="152271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2712" cy="812800"/>
            </a:xfrm>
            <a:custGeom>
              <a:avLst/>
              <a:gdLst/>
              <a:ahLst/>
              <a:cxnLst/>
              <a:rect r="r" b="b" t="t" l="l"/>
              <a:pathLst>
                <a:path h="812800" w="1522712">
                  <a:moveTo>
                    <a:pt x="65008" y="0"/>
                  </a:moveTo>
                  <a:lnTo>
                    <a:pt x="1457703" y="0"/>
                  </a:lnTo>
                  <a:cubicBezTo>
                    <a:pt x="1474945" y="0"/>
                    <a:pt x="1491480" y="6849"/>
                    <a:pt x="1503671" y="19040"/>
                  </a:cubicBezTo>
                  <a:cubicBezTo>
                    <a:pt x="1515863" y="31232"/>
                    <a:pt x="1522712" y="47767"/>
                    <a:pt x="1522712" y="65008"/>
                  </a:cubicBezTo>
                  <a:lnTo>
                    <a:pt x="1522712" y="747792"/>
                  </a:lnTo>
                  <a:cubicBezTo>
                    <a:pt x="1522712" y="765033"/>
                    <a:pt x="1515863" y="781568"/>
                    <a:pt x="1503671" y="793760"/>
                  </a:cubicBezTo>
                  <a:cubicBezTo>
                    <a:pt x="1491480" y="805951"/>
                    <a:pt x="1474945" y="812800"/>
                    <a:pt x="1457703" y="812800"/>
                  </a:cubicBezTo>
                  <a:lnTo>
                    <a:pt x="65008" y="812800"/>
                  </a:lnTo>
                  <a:cubicBezTo>
                    <a:pt x="47767" y="812800"/>
                    <a:pt x="31232" y="805951"/>
                    <a:pt x="19040" y="793760"/>
                  </a:cubicBezTo>
                  <a:cubicBezTo>
                    <a:pt x="6849" y="781568"/>
                    <a:pt x="0" y="765033"/>
                    <a:pt x="0" y="747792"/>
                  </a:cubicBezTo>
                  <a:lnTo>
                    <a:pt x="0" y="65008"/>
                  </a:lnTo>
                  <a:cubicBezTo>
                    <a:pt x="0" y="47767"/>
                    <a:pt x="6849" y="31232"/>
                    <a:pt x="19040" y="19040"/>
                  </a:cubicBezTo>
                  <a:cubicBezTo>
                    <a:pt x="31232" y="6849"/>
                    <a:pt x="47767" y="0"/>
                    <a:pt x="65008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2408" r="0" b="-12408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838910" y="7053436"/>
            <a:ext cx="5075659" cy="1045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520"/>
              </a:lnSpc>
            </a:pPr>
            <a:r>
              <a:rPr lang="en-US" b="true" sz="6085" spc="-26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Future Scope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63994" y="2000630"/>
            <a:ext cx="8074973" cy="6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Add support for multi-label classification.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Train on larger, more diverse datasets.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Deploy as API or mobile/web application.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Multilingual DistilBERT.</a:t>
            </a:r>
          </a:p>
          <a:p>
            <a:pPr algn="l">
              <a:lnSpc>
                <a:spcPts val="4200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Interactive dashboards using Streamlit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817998"/>
            <a:ext cx="7145508" cy="3799934"/>
            <a:chOff x="0" y="0"/>
            <a:chExt cx="1881944" cy="10008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1944" cy="1000806"/>
            </a:xfrm>
            <a:custGeom>
              <a:avLst/>
              <a:gdLst/>
              <a:ahLst/>
              <a:cxnLst/>
              <a:rect r="r" b="b" t="t" l="l"/>
              <a:pathLst>
                <a:path h="1000806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940132"/>
                  </a:lnTo>
                  <a:cubicBezTo>
                    <a:pt x="1881944" y="956223"/>
                    <a:pt x="1875552" y="971656"/>
                    <a:pt x="1864173" y="983035"/>
                  </a:cubicBezTo>
                  <a:cubicBezTo>
                    <a:pt x="1852795" y="994413"/>
                    <a:pt x="1837362" y="1000806"/>
                    <a:pt x="1821270" y="1000806"/>
                  </a:cubicBezTo>
                  <a:lnTo>
                    <a:pt x="60674" y="1000806"/>
                  </a:lnTo>
                  <a:cubicBezTo>
                    <a:pt x="27165" y="1000806"/>
                    <a:pt x="0" y="973641"/>
                    <a:pt x="0" y="940132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81944" cy="10674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6312965"/>
            <a:ext cx="7145508" cy="3181626"/>
            <a:chOff x="0" y="0"/>
            <a:chExt cx="1881944" cy="83795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81944" cy="837959"/>
            </a:xfrm>
            <a:custGeom>
              <a:avLst/>
              <a:gdLst/>
              <a:ahLst/>
              <a:cxnLst/>
              <a:rect r="r" b="b" t="t" l="l"/>
              <a:pathLst>
                <a:path h="837959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777285"/>
                  </a:lnTo>
                  <a:cubicBezTo>
                    <a:pt x="1881944" y="810795"/>
                    <a:pt x="1854780" y="837959"/>
                    <a:pt x="1821270" y="837959"/>
                  </a:cubicBezTo>
                  <a:lnTo>
                    <a:pt x="60674" y="837959"/>
                  </a:lnTo>
                  <a:cubicBezTo>
                    <a:pt x="27165" y="837959"/>
                    <a:pt x="0" y="810795"/>
                    <a:pt x="0" y="777285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881944" cy="904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895537" y="7449754"/>
            <a:ext cx="4962405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i="true">
                <a:solidFill>
                  <a:srgbClr val="FFFFFF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“ Leveraging Transformers for Smarter Text Understanding 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87791" y="3270702"/>
            <a:ext cx="4377897" cy="942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2"/>
              </a:lnSpc>
            </a:pPr>
            <a:r>
              <a:rPr lang="en-US" sz="6512" spc="-29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Conclusion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383259" y="781282"/>
            <a:ext cx="8876041" cy="8724437"/>
            <a:chOff x="0" y="0"/>
            <a:chExt cx="2337723" cy="229779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37723" cy="2297794"/>
            </a:xfrm>
            <a:custGeom>
              <a:avLst/>
              <a:gdLst/>
              <a:ahLst/>
              <a:cxnLst/>
              <a:rect r="r" b="b" t="t" l="l"/>
              <a:pathLst>
                <a:path h="2297794" w="2337723">
                  <a:moveTo>
                    <a:pt x="48845" y="0"/>
                  </a:moveTo>
                  <a:lnTo>
                    <a:pt x="2288878" y="0"/>
                  </a:lnTo>
                  <a:cubicBezTo>
                    <a:pt x="2315854" y="0"/>
                    <a:pt x="2337723" y="21869"/>
                    <a:pt x="2337723" y="48845"/>
                  </a:cubicBezTo>
                  <a:lnTo>
                    <a:pt x="2337723" y="2248949"/>
                  </a:lnTo>
                  <a:cubicBezTo>
                    <a:pt x="2337723" y="2275926"/>
                    <a:pt x="2315854" y="2297794"/>
                    <a:pt x="2288878" y="2297794"/>
                  </a:cubicBezTo>
                  <a:lnTo>
                    <a:pt x="48845" y="2297794"/>
                  </a:lnTo>
                  <a:cubicBezTo>
                    <a:pt x="35890" y="2297794"/>
                    <a:pt x="23466" y="2292648"/>
                    <a:pt x="14306" y="2283488"/>
                  </a:cubicBezTo>
                  <a:cubicBezTo>
                    <a:pt x="5146" y="2274328"/>
                    <a:pt x="0" y="2261904"/>
                    <a:pt x="0" y="2248949"/>
                  </a:cubicBezTo>
                  <a:lnTo>
                    <a:pt x="0" y="48845"/>
                  </a:lnTo>
                  <a:cubicBezTo>
                    <a:pt x="0" y="21869"/>
                    <a:pt x="21869" y="0"/>
                    <a:pt x="488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2337723" cy="2364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8664906" y="1974874"/>
            <a:ext cx="8312748" cy="701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project shows how powerful transformer models like DistilBERT can be used for text classification.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 using transfer learning, we saved time and resources while still achieving high accuracy.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end-to-end process—from preprocessing to prediction—makes the solution ready for real-world use.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With further improvements like larger datasets, multilingual support, and API integration, this project can be scaled for many practical applications.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54412" y="3687473"/>
            <a:ext cx="12179177" cy="250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28088" y="1028700"/>
            <a:ext cx="10031212" cy="8229600"/>
            <a:chOff x="0" y="0"/>
            <a:chExt cx="2641965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1965" cy="2167467"/>
            </a:xfrm>
            <a:custGeom>
              <a:avLst/>
              <a:gdLst/>
              <a:ahLst/>
              <a:cxnLst/>
              <a:rect r="r" b="b" t="t" l="l"/>
              <a:pathLst>
                <a:path h="2167467" w="2641965">
                  <a:moveTo>
                    <a:pt x="43220" y="0"/>
                  </a:moveTo>
                  <a:lnTo>
                    <a:pt x="2598745" y="0"/>
                  </a:lnTo>
                  <a:cubicBezTo>
                    <a:pt x="2622615" y="0"/>
                    <a:pt x="2641965" y="19350"/>
                    <a:pt x="2641965" y="43220"/>
                  </a:cubicBezTo>
                  <a:lnTo>
                    <a:pt x="2641965" y="2124247"/>
                  </a:lnTo>
                  <a:cubicBezTo>
                    <a:pt x="2641965" y="2148117"/>
                    <a:pt x="2622615" y="2167467"/>
                    <a:pt x="2598745" y="2167467"/>
                  </a:cubicBezTo>
                  <a:lnTo>
                    <a:pt x="43220" y="2167467"/>
                  </a:lnTo>
                  <a:cubicBezTo>
                    <a:pt x="19350" y="2167467"/>
                    <a:pt x="0" y="2148117"/>
                    <a:pt x="0" y="2124247"/>
                  </a:cubicBezTo>
                  <a:lnTo>
                    <a:pt x="0" y="43220"/>
                  </a:lnTo>
                  <a:cubicBezTo>
                    <a:pt x="0" y="19350"/>
                    <a:pt x="19350" y="0"/>
                    <a:pt x="4322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641965" cy="22341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660072"/>
            <a:ext cx="5727283" cy="4966856"/>
            <a:chOff x="0" y="0"/>
            <a:chExt cx="1508420" cy="13081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08420" cy="1308143"/>
            </a:xfrm>
            <a:custGeom>
              <a:avLst/>
              <a:gdLst/>
              <a:ahLst/>
              <a:cxnLst/>
              <a:rect r="r" b="b" t="t" l="l"/>
              <a:pathLst>
                <a:path h="1308143" w="1508420">
                  <a:moveTo>
                    <a:pt x="75699" y="0"/>
                  </a:moveTo>
                  <a:lnTo>
                    <a:pt x="1432721" y="0"/>
                  </a:lnTo>
                  <a:cubicBezTo>
                    <a:pt x="1452798" y="0"/>
                    <a:pt x="1472052" y="7975"/>
                    <a:pt x="1486249" y="22172"/>
                  </a:cubicBezTo>
                  <a:cubicBezTo>
                    <a:pt x="1500445" y="36368"/>
                    <a:pt x="1508420" y="55622"/>
                    <a:pt x="1508420" y="75699"/>
                  </a:cubicBezTo>
                  <a:lnTo>
                    <a:pt x="1508420" y="1232444"/>
                  </a:lnTo>
                  <a:cubicBezTo>
                    <a:pt x="1508420" y="1252521"/>
                    <a:pt x="1500445" y="1271775"/>
                    <a:pt x="1486249" y="1285971"/>
                  </a:cubicBezTo>
                  <a:cubicBezTo>
                    <a:pt x="1472052" y="1300168"/>
                    <a:pt x="1452798" y="1308143"/>
                    <a:pt x="1432721" y="1308143"/>
                  </a:cubicBezTo>
                  <a:lnTo>
                    <a:pt x="75699" y="1308143"/>
                  </a:lnTo>
                  <a:cubicBezTo>
                    <a:pt x="55622" y="1308143"/>
                    <a:pt x="36368" y="1300168"/>
                    <a:pt x="22172" y="1285971"/>
                  </a:cubicBezTo>
                  <a:cubicBezTo>
                    <a:pt x="7975" y="1271775"/>
                    <a:pt x="0" y="1252521"/>
                    <a:pt x="0" y="1232444"/>
                  </a:cubicBezTo>
                  <a:lnTo>
                    <a:pt x="0" y="75699"/>
                  </a:lnTo>
                  <a:cubicBezTo>
                    <a:pt x="0" y="55622"/>
                    <a:pt x="7975" y="36368"/>
                    <a:pt x="22172" y="22172"/>
                  </a:cubicBezTo>
                  <a:cubicBezTo>
                    <a:pt x="36368" y="7975"/>
                    <a:pt x="55622" y="0"/>
                    <a:pt x="756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508420" cy="1374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40830" y="4007374"/>
            <a:ext cx="5103023" cy="2319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08"/>
              </a:lnSpc>
            </a:pPr>
            <a:r>
              <a:rPr lang="en-US" b="true" sz="8439" spc="-37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Team</a:t>
            </a:r>
          </a:p>
          <a:p>
            <a:pPr algn="just">
              <a:lnSpc>
                <a:spcPts val="8608"/>
              </a:lnSpc>
            </a:pPr>
            <a:r>
              <a:rPr lang="en-US" b="true" sz="8439" spc="-37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Members</a:t>
            </a:r>
          </a:p>
        </p:txBody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7968642" y="1686175"/>
          <a:ext cx="8550105" cy="7216596"/>
        </p:xfrm>
        <a:graphic>
          <a:graphicData uri="http://schemas.openxmlformats.org/drawingml/2006/table">
            <a:tbl>
              <a:tblPr/>
              <a:tblGrid>
                <a:gridCol w="2404223"/>
                <a:gridCol w="1876319"/>
                <a:gridCol w="4269562"/>
              </a:tblGrid>
              <a:tr h="12470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CRANES REG.NO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60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Anu Rani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2201020318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CL20250106019291122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3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Arpita Mishra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2201020383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CL2025010601924576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4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Aryajeet Debapriya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2201020384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CL2025010601924677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3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Avipsha Swain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2201020387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CL20250106018936118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3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Subham Tarasia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2201020743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CL20250106019293124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2057400"/>
            <a:ext cx="8641761" cy="7499107"/>
            <a:chOff x="0" y="0"/>
            <a:chExt cx="2276019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6019" cy="1975074"/>
            </a:xfrm>
            <a:custGeom>
              <a:avLst/>
              <a:gdLst/>
              <a:ahLst/>
              <a:cxnLst/>
              <a:rect r="r" b="b" t="t" l="l"/>
              <a:pathLst>
                <a:path h="1975074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1924905"/>
                  </a:lnTo>
                  <a:cubicBezTo>
                    <a:pt x="2276019" y="1952612"/>
                    <a:pt x="2253558" y="1975074"/>
                    <a:pt x="2225851" y="1975074"/>
                  </a:cubicBezTo>
                  <a:lnTo>
                    <a:pt x="50169" y="1975074"/>
                  </a:lnTo>
                  <a:cubicBezTo>
                    <a:pt x="36863" y="1975074"/>
                    <a:pt x="24103" y="1969788"/>
                    <a:pt x="14694" y="1960380"/>
                  </a:cubicBezTo>
                  <a:cubicBezTo>
                    <a:pt x="5286" y="1950971"/>
                    <a:pt x="0" y="1938210"/>
                    <a:pt x="0" y="1924905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276019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75275" y="6825024"/>
            <a:ext cx="7524688" cy="2731483"/>
            <a:chOff x="0" y="0"/>
            <a:chExt cx="1981811" cy="7194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1811" cy="719403"/>
            </a:xfrm>
            <a:custGeom>
              <a:avLst/>
              <a:gdLst/>
              <a:ahLst/>
              <a:cxnLst/>
              <a:rect r="r" b="b" t="t" l="l"/>
              <a:pathLst>
                <a:path h="719403" w="1981811">
                  <a:moveTo>
                    <a:pt x="57617" y="0"/>
                  </a:moveTo>
                  <a:lnTo>
                    <a:pt x="1924194" y="0"/>
                  </a:lnTo>
                  <a:cubicBezTo>
                    <a:pt x="1939475" y="0"/>
                    <a:pt x="1954130" y="6070"/>
                    <a:pt x="1964935" y="16876"/>
                  </a:cubicBezTo>
                  <a:cubicBezTo>
                    <a:pt x="1975740" y="27681"/>
                    <a:pt x="1981811" y="42336"/>
                    <a:pt x="1981811" y="57617"/>
                  </a:cubicBezTo>
                  <a:lnTo>
                    <a:pt x="1981811" y="661786"/>
                  </a:lnTo>
                  <a:cubicBezTo>
                    <a:pt x="1981811" y="677067"/>
                    <a:pt x="1975740" y="691722"/>
                    <a:pt x="1964935" y="702528"/>
                  </a:cubicBezTo>
                  <a:cubicBezTo>
                    <a:pt x="1954130" y="713333"/>
                    <a:pt x="1939475" y="719403"/>
                    <a:pt x="1924194" y="719403"/>
                  </a:cubicBezTo>
                  <a:lnTo>
                    <a:pt x="57617" y="719403"/>
                  </a:lnTo>
                  <a:cubicBezTo>
                    <a:pt x="42336" y="719403"/>
                    <a:pt x="27681" y="713333"/>
                    <a:pt x="16876" y="702528"/>
                  </a:cubicBezTo>
                  <a:cubicBezTo>
                    <a:pt x="6070" y="691722"/>
                    <a:pt x="0" y="677067"/>
                    <a:pt x="0" y="661786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981811" cy="786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75275" y="2057400"/>
            <a:ext cx="7524688" cy="4166571"/>
            <a:chOff x="0" y="0"/>
            <a:chExt cx="1165771" cy="64551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5771" cy="645511"/>
            </a:xfrm>
            <a:custGeom>
              <a:avLst/>
              <a:gdLst/>
              <a:ahLst/>
              <a:cxnLst/>
              <a:rect r="r" b="b" t="t" l="l"/>
              <a:pathLst>
                <a:path h="645511" w="1165771">
                  <a:moveTo>
                    <a:pt x="57617" y="0"/>
                  </a:moveTo>
                  <a:lnTo>
                    <a:pt x="1108154" y="0"/>
                  </a:lnTo>
                  <a:cubicBezTo>
                    <a:pt x="1123435" y="0"/>
                    <a:pt x="1138090" y="6070"/>
                    <a:pt x="1148896" y="16876"/>
                  </a:cubicBezTo>
                  <a:cubicBezTo>
                    <a:pt x="1159701" y="27681"/>
                    <a:pt x="1165771" y="42336"/>
                    <a:pt x="1165771" y="57617"/>
                  </a:cubicBezTo>
                  <a:lnTo>
                    <a:pt x="1165771" y="587894"/>
                  </a:lnTo>
                  <a:cubicBezTo>
                    <a:pt x="1165771" y="603175"/>
                    <a:pt x="1159701" y="617830"/>
                    <a:pt x="1148896" y="628635"/>
                  </a:cubicBezTo>
                  <a:cubicBezTo>
                    <a:pt x="1138090" y="639441"/>
                    <a:pt x="1123435" y="645511"/>
                    <a:pt x="1108154" y="645511"/>
                  </a:cubicBezTo>
                  <a:lnTo>
                    <a:pt x="57617" y="645511"/>
                  </a:lnTo>
                  <a:cubicBezTo>
                    <a:pt x="42336" y="645511"/>
                    <a:pt x="27681" y="639441"/>
                    <a:pt x="16876" y="628635"/>
                  </a:cubicBezTo>
                  <a:cubicBezTo>
                    <a:pt x="6070" y="617830"/>
                    <a:pt x="0" y="603175"/>
                    <a:pt x="0" y="587894"/>
                  </a:cubicBezTo>
                  <a:lnTo>
                    <a:pt x="0" y="57617"/>
                  </a:lnTo>
                  <a:cubicBezTo>
                    <a:pt x="0" y="42336"/>
                    <a:pt x="6070" y="27681"/>
                    <a:pt x="16876" y="16876"/>
                  </a:cubicBezTo>
                  <a:cubicBezTo>
                    <a:pt x="27681" y="6070"/>
                    <a:pt x="42336" y="0"/>
                    <a:pt x="5761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0048" r="0" b="-10048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726346" y="4394450"/>
            <a:ext cx="7122727" cy="429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9"/>
              </a:lnSpc>
            </a:pPr>
          </a:p>
          <a:p>
            <a:pPr algn="l" marL="527271" indent="-263636" lvl="1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Project: Text Classification Using DistilBERT</a:t>
            </a:r>
          </a:p>
          <a:p>
            <a:pPr algn="l">
              <a:lnSpc>
                <a:spcPts val="3419"/>
              </a:lnSpc>
            </a:pPr>
          </a:p>
          <a:p>
            <a:pPr algn="l" marL="527271" indent="-263636" lvl="1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Objective: Automatically classify text into predefined categories using deep learning.</a:t>
            </a:r>
          </a:p>
          <a:p>
            <a:pPr algn="l">
              <a:lnSpc>
                <a:spcPts val="3419"/>
              </a:lnSpc>
            </a:pPr>
          </a:p>
          <a:p>
            <a:pPr algn="l" marL="527271" indent="-263636" lvl="1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Why It Matters: Rapid growth of unstructured text data on the internet demands scalable NLP solutions.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646355" y="7067533"/>
            <a:ext cx="6182529" cy="2190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38"/>
              </a:lnSpc>
            </a:pPr>
            <a:r>
              <a:rPr lang="en-US" sz="4170" spc="-18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Applying Transfer Learning for Efficient NLP Solutions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6346" y="3324155"/>
            <a:ext cx="7719401" cy="114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0921" y="1986280"/>
            <a:ext cx="10876417" cy="7467954"/>
            <a:chOff x="0" y="0"/>
            <a:chExt cx="2864571" cy="1966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64571" cy="1966869"/>
            </a:xfrm>
            <a:custGeom>
              <a:avLst/>
              <a:gdLst/>
              <a:ahLst/>
              <a:cxnLst/>
              <a:rect r="r" b="b" t="t" l="l"/>
              <a:pathLst>
                <a:path h="196686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1927007"/>
                  </a:lnTo>
                  <a:cubicBezTo>
                    <a:pt x="2864571" y="1949022"/>
                    <a:pt x="2846724" y="1966869"/>
                    <a:pt x="2824709" y="1966869"/>
                  </a:cubicBezTo>
                  <a:lnTo>
                    <a:pt x="39861" y="1966869"/>
                  </a:lnTo>
                  <a:cubicBezTo>
                    <a:pt x="17846" y="1966869"/>
                    <a:pt x="0" y="1949022"/>
                    <a:pt x="0" y="1927007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864571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377650" y="2530862"/>
            <a:ext cx="9522959" cy="6302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0945" indent="-255472" lvl="1">
              <a:lnSpc>
                <a:spcPts val="3313"/>
              </a:lnSpc>
              <a:buFont typeface="Arial"/>
              <a:buChar char="•"/>
            </a:pPr>
            <a:r>
              <a:rPr lang="en-US" sz="23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develop a deep learning-based solution for automatic text classification using transformer models.</a:t>
            </a:r>
          </a:p>
          <a:p>
            <a:pPr algn="l">
              <a:lnSpc>
                <a:spcPts val="3313"/>
              </a:lnSpc>
            </a:pPr>
          </a:p>
          <a:p>
            <a:pPr algn="l" marL="510945" indent="-255472" lvl="1">
              <a:lnSpc>
                <a:spcPts val="3313"/>
              </a:lnSpc>
              <a:buFont typeface="Arial"/>
              <a:buChar char="•"/>
            </a:pPr>
            <a:r>
              <a:rPr lang="en-US" sz="23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leverage DistilBERT, a lightweight and efficient version of BERT, for high-performance NLP tasks.</a:t>
            </a:r>
          </a:p>
          <a:p>
            <a:pPr algn="l">
              <a:lnSpc>
                <a:spcPts val="3313"/>
              </a:lnSpc>
            </a:pPr>
          </a:p>
          <a:p>
            <a:pPr algn="l" marL="510945" indent="-255472" lvl="1">
              <a:lnSpc>
                <a:spcPts val="3313"/>
              </a:lnSpc>
              <a:buFont typeface="Arial"/>
              <a:buChar char="•"/>
            </a:pPr>
            <a:r>
              <a:rPr lang="en-US" sz="23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demonstrate the power of transfer learning in handling real-world, labeled text data.</a:t>
            </a:r>
          </a:p>
          <a:p>
            <a:pPr algn="l">
              <a:lnSpc>
                <a:spcPts val="3313"/>
              </a:lnSpc>
            </a:pPr>
          </a:p>
          <a:p>
            <a:pPr algn="l" marL="510945" indent="-255472" lvl="1">
              <a:lnSpc>
                <a:spcPts val="3313"/>
              </a:lnSpc>
              <a:buFont typeface="Arial"/>
              <a:buChar char="•"/>
            </a:pPr>
            <a:r>
              <a:rPr lang="en-US" sz="23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build an end-to-end pipeline that includes data preprocessing, model training, evaluation, and prediction.</a:t>
            </a:r>
          </a:p>
          <a:p>
            <a:pPr algn="l">
              <a:lnSpc>
                <a:spcPts val="3313"/>
              </a:lnSpc>
            </a:pPr>
          </a:p>
          <a:p>
            <a:pPr algn="l" marL="510945" indent="-255472" lvl="1">
              <a:lnSpc>
                <a:spcPts val="3313"/>
              </a:lnSpc>
              <a:buFont typeface="Arial"/>
              <a:buChar char="•"/>
            </a:pPr>
            <a:r>
              <a:rPr lang="en-US" sz="236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create a model that is scalable, accurate, and suitable for deployment in practical applications.</a:t>
            </a:r>
          </a:p>
          <a:p>
            <a:pPr algn="l">
              <a:lnSpc>
                <a:spcPts val="331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63309" y="3486063"/>
            <a:ext cx="4546235" cy="4315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5"/>
              </a:lnSpc>
            </a:pPr>
            <a:r>
              <a:rPr lang="en-US" sz="8204" spc="-36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Objective of the Project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1073051"/>
            <a:ext cx="8115300" cy="8404350"/>
            <a:chOff x="0" y="0"/>
            <a:chExt cx="2137363" cy="22134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37363" cy="2213491"/>
            </a:xfrm>
            <a:custGeom>
              <a:avLst/>
              <a:gdLst/>
              <a:ahLst/>
              <a:cxnLst/>
              <a:rect r="r" b="b" t="t" l="l"/>
              <a:pathLst>
                <a:path h="2213491" w="2137363">
                  <a:moveTo>
                    <a:pt x="40068" y="0"/>
                  </a:moveTo>
                  <a:lnTo>
                    <a:pt x="2097295" y="0"/>
                  </a:lnTo>
                  <a:cubicBezTo>
                    <a:pt x="2107922" y="0"/>
                    <a:pt x="2118113" y="4221"/>
                    <a:pt x="2125627" y="11736"/>
                  </a:cubicBezTo>
                  <a:cubicBezTo>
                    <a:pt x="2133142" y="19250"/>
                    <a:pt x="2137363" y="29441"/>
                    <a:pt x="2137363" y="40068"/>
                  </a:cubicBezTo>
                  <a:lnTo>
                    <a:pt x="2137363" y="2173424"/>
                  </a:lnTo>
                  <a:cubicBezTo>
                    <a:pt x="2137363" y="2195552"/>
                    <a:pt x="2119424" y="2213491"/>
                    <a:pt x="2097295" y="2213491"/>
                  </a:cubicBezTo>
                  <a:lnTo>
                    <a:pt x="40068" y="2213491"/>
                  </a:lnTo>
                  <a:cubicBezTo>
                    <a:pt x="17939" y="2213491"/>
                    <a:pt x="0" y="2195552"/>
                    <a:pt x="0" y="2173424"/>
                  </a:cubicBezTo>
                  <a:lnTo>
                    <a:pt x="0" y="40068"/>
                  </a:lnTo>
                  <a:cubicBezTo>
                    <a:pt x="0" y="17939"/>
                    <a:pt x="17939" y="0"/>
                    <a:pt x="400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137363" cy="2280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7672081" cy="8448701"/>
            <a:chOff x="0" y="0"/>
            <a:chExt cx="2020630" cy="22251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20630" cy="2225172"/>
            </a:xfrm>
            <a:custGeom>
              <a:avLst/>
              <a:gdLst/>
              <a:ahLst/>
              <a:cxnLst/>
              <a:rect r="r" b="b" t="t" l="l"/>
              <a:pathLst>
                <a:path h="2225172" w="2020630">
                  <a:moveTo>
                    <a:pt x="56510" y="0"/>
                  </a:moveTo>
                  <a:lnTo>
                    <a:pt x="1964121" y="0"/>
                  </a:lnTo>
                  <a:cubicBezTo>
                    <a:pt x="1995330" y="0"/>
                    <a:pt x="2020630" y="25300"/>
                    <a:pt x="2020630" y="56510"/>
                  </a:cubicBezTo>
                  <a:lnTo>
                    <a:pt x="2020630" y="2168662"/>
                  </a:lnTo>
                  <a:cubicBezTo>
                    <a:pt x="2020630" y="2199872"/>
                    <a:pt x="1995330" y="2225172"/>
                    <a:pt x="1964121" y="2225172"/>
                  </a:cubicBezTo>
                  <a:lnTo>
                    <a:pt x="56510" y="2225172"/>
                  </a:lnTo>
                  <a:cubicBezTo>
                    <a:pt x="25300" y="2225172"/>
                    <a:pt x="0" y="2199872"/>
                    <a:pt x="0" y="2168662"/>
                  </a:cubicBezTo>
                  <a:lnTo>
                    <a:pt x="0" y="56510"/>
                  </a:lnTo>
                  <a:cubicBezTo>
                    <a:pt x="0" y="25300"/>
                    <a:pt x="25300" y="0"/>
                    <a:pt x="5651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020630" cy="2291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603688" y="2982887"/>
            <a:ext cx="7195924" cy="5715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2071" indent="-251036" lvl="1">
              <a:lnSpc>
                <a:spcPts val="3255"/>
              </a:lnSpc>
              <a:buFont typeface="Arial"/>
              <a:buChar char="•"/>
            </a:pPr>
            <a:r>
              <a:rPr lang="en-US" sz="23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smaller, faster, and lighter version of BERT developed by Hugging Face.</a:t>
            </a:r>
          </a:p>
          <a:p>
            <a:pPr algn="l">
              <a:lnSpc>
                <a:spcPts val="3255"/>
              </a:lnSpc>
            </a:pPr>
          </a:p>
          <a:p>
            <a:pPr algn="l" marL="502071" indent="-251036" lvl="1">
              <a:lnSpc>
                <a:spcPts val="3255"/>
              </a:lnSpc>
              <a:buFont typeface="Arial"/>
              <a:buChar char="•"/>
            </a:pPr>
            <a:r>
              <a:rPr lang="en-US" sz="23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Retains 97% of BERT's language understanding performance.</a:t>
            </a:r>
          </a:p>
          <a:p>
            <a:pPr algn="l">
              <a:lnSpc>
                <a:spcPts val="3255"/>
              </a:lnSpc>
            </a:pPr>
          </a:p>
          <a:p>
            <a:pPr algn="l" marL="502071" indent="-251036" lvl="1">
              <a:lnSpc>
                <a:spcPts val="3255"/>
              </a:lnSpc>
              <a:buFont typeface="Arial"/>
              <a:buChar char="•"/>
            </a:pPr>
            <a:r>
              <a:rPr lang="en-US" sz="23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Trained using a technique called knowledge distillation.</a:t>
            </a:r>
          </a:p>
          <a:p>
            <a:pPr algn="l">
              <a:lnSpc>
                <a:spcPts val="3255"/>
              </a:lnSpc>
            </a:pPr>
          </a:p>
          <a:p>
            <a:pPr algn="l" marL="502071" indent="-251036" lvl="1">
              <a:lnSpc>
                <a:spcPts val="3255"/>
              </a:lnSpc>
              <a:buFont typeface="Arial"/>
              <a:buChar char="•"/>
            </a:pPr>
            <a:r>
              <a:rPr lang="en-US" sz="23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Ideal for real-time or resource-limited environments.</a:t>
            </a:r>
          </a:p>
          <a:p>
            <a:pPr algn="l">
              <a:lnSpc>
                <a:spcPts val="3255"/>
              </a:lnSpc>
            </a:pPr>
          </a:p>
          <a:p>
            <a:pPr algn="l" marL="502071" indent="-251036" lvl="1">
              <a:lnSpc>
                <a:spcPts val="3255"/>
              </a:lnSpc>
              <a:buFont typeface="Arial"/>
              <a:buChar char="•"/>
            </a:pPr>
            <a:r>
              <a:rPr lang="en-US" sz="23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Provides efficient contextual embeddings for deep NLP tasks like classification.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0372" y="3102872"/>
            <a:ext cx="6828736" cy="5595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942" indent="-345471" lvl="1">
              <a:lnSpc>
                <a:spcPts val="4480"/>
              </a:lnSpc>
              <a:buFont typeface="Arial"/>
              <a:buChar char="•"/>
            </a:pPr>
            <a:r>
              <a:rPr lang="en-US" sz="3200" spc="-14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It is the process of assigning predefined categories to pieces of text.</a:t>
            </a:r>
          </a:p>
          <a:p>
            <a:pPr algn="l">
              <a:lnSpc>
                <a:spcPts val="4480"/>
              </a:lnSpc>
            </a:pPr>
          </a:p>
          <a:p>
            <a:pPr algn="l" marL="690942" indent="-345471" lvl="1">
              <a:lnSpc>
                <a:spcPts val="4480"/>
              </a:lnSpc>
              <a:buFont typeface="Arial"/>
              <a:buChar char="•"/>
            </a:pPr>
            <a:r>
              <a:rPr lang="en-US" sz="3200" spc="-14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Common applications include:</a:t>
            </a:r>
          </a:p>
          <a:p>
            <a:pPr algn="l" marL="1381884" indent="-460628" lvl="2">
              <a:lnSpc>
                <a:spcPts val="4480"/>
              </a:lnSpc>
              <a:buFont typeface="Arial"/>
              <a:buChar char="⚬"/>
            </a:pPr>
            <a:r>
              <a:rPr lang="en-US" sz="3200" spc="-14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Spam detection</a:t>
            </a:r>
          </a:p>
          <a:p>
            <a:pPr algn="l" marL="1381884" indent="-460628" lvl="2">
              <a:lnSpc>
                <a:spcPts val="4480"/>
              </a:lnSpc>
              <a:buFont typeface="Arial"/>
              <a:buChar char="⚬"/>
            </a:pPr>
            <a:r>
              <a:rPr lang="en-US" sz="3200" spc="-14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Sentiment analysis</a:t>
            </a:r>
          </a:p>
          <a:p>
            <a:pPr algn="l" marL="1381884" indent="-460628" lvl="2">
              <a:lnSpc>
                <a:spcPts val="4480"/>
              </a:lnSpc>
              <a:buFont typeface="Arial"/>
              <a:buChar char="⚬"/>
            </a:pPr>
            <a:r>
              <a:rPr lang="en-US" sz="3200" spc="-14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Topic tagging</a:t>
            </a:r>
          </a:p>
          <a:p>
            <a:pPr algn="l" marL="1381884" indent="-460628" lvl="2">
              <a:lnSpc>
                <a:spcPts val="4480"/>
              </a:lnSpc>
              <a:buFont typeface="Arial"/>
              <a:buChar char="⚬"/>
            </a:pPr>
            <a:r>
              <a:rPr lang="en-US" sz="3200" spc="-14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Intent recognition</a:t>
            </a:r>
          </a:p>
          <a:p>
            <a:pPr algn="l">
              <a:lnSpc>
                <a:spcPts val="44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450372" y="2019504"/>
            <a:ext cx="6329827" cy="802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6"/>
              </a:lnSpc>
            </a:pPr>
            <a:r>
              <a:rPr lang="en-US" b="true" sz="5545" spc="-24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Text Classification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46373" y="2000454"/>
            <a:ext cx="5371387" cy="69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706" spc="-211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DistilBERT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605" y="3094678"/>
            <a:ext cx="6148025" cy="4859290"/>
            <a:chOff x="0" y="0"/>
            <a:chExt cx="1619233" cy="12798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19233" cy="1279813"/>
            </a:xfrm>
            <a:custGeom>
              <a:avLst/>
              <a:gdLst/>
              <a:ahLst/>
              <a:cxnLst/>
              <a:rect r="r" b="b" t="t" l="l"/>
              <a:pathLst>
                <a:path h="1279813" w="1619233">
                  <a:moveTo>
                    <a:pt x="70518" y="0"/>
                  </a:moveTo>
                  <a:lnTo>
                    <a:pt x="1548715" y="0"/>
                  </a:lnTo>
                  <a:cubicBezTo>
                    <a:pt x="1567417" y="0"/>
                    <a:pt x="1585354" y="7430"/>
                    <a:pt x="1598579" y="20654"/>
                  </a:cubicBezTo>
                  <a:cubicBezTo>
                    <a:pt x="1611803" y="33879"/>
                    <a:pt x="1619233" y="51816"/>
                    <a:pt x="1619233" y="70518"/>
                  </a:cubicBezTo>
                  <a:lnTo>
                    <a:pt x="1619233" y="1209295"/>
                  </a:lnTo>
                  <a:cubicBezTo>
                    <a:pt x="1619233" y="1227997"/>
                    <a:pt x="1611803" y="1245934"/>
                    <a:pt x="1598579" y="1259159"/>
                  </a:cubicBezTo>
                  <a:cubicBezTo>
                    <a:pt x="1585354" y="1272383"/>
                    <a:pt x="1567417" y="1279813"/>
                    <a:pt x="1548715" y="1279813"/>
                  </a:cubicBezTo>
                  <a:lnTo>
                    <a:pt x="70518" y="1279813"/>
                  </a:lnTo>
                  <a:cubicBezTo>
                    <a:pt x="51816" y="1279813"/>
                    <a:pt x="33879" y="1272383"/>
                    <a:pt x="20654" y="1259159"/>
                  </a:cubicBezTo>
                  <a:cubicBezTo>
                    <a:pt x="7430" y="1245934"/>
                    <a:pt x="0" y="1227997"/>
                    <a:pt x="0" y="1209295"/>
                  </a:cubicBezTo>
                  <a:lnTo>
                    <a:pt x="0" y="70518"/>
                  </a:lnTo>
                  <a:cubicBezTo>
                    <a:pt x="0" y="51816"/>
                    <a:pt x="7430" y="33879"/>
                    <a:pt x="20654" y="20654"/>
                  </a:cubicBezTo>
                  <a:cubicBezTo>
                    <a:pt x="33879" y="7430"/>
                    <a:pt x="51816" y="0"/>
                    <a:pt x="7051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619233" cy="1346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76097" y="1089389"/>
            <a:ext cx="9987804" cy="8458453"/>
            <a:chOff x="0" y="0"/>
            <a:chExt cx="2630533" cy="22277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0533" cy="2227741"/>
            </a:xfrm>
            <a:custGeom>
              <a:avLst/>
              <a:gdLst/>
              <a:ahLst/>
              <a:cxnLst/>
              <a:rect r="r" b="b" t="t" l="l"/>
              <a:pathLst>
                <a:path h="2227741" w="2630533">
                  <a:moveTo>
                    <a:pt x="43408" y="0"/>
                  </a:moveTo>
                  <a:lnTo>
                    <a:pt x="2587125" y="0"/>
                  </a:lnTo>
                  <a:cubicBezTo>
                    <a:pt x="2598638" y="0"/>
                    <a:pt x="2609678" y="4573"/>
                    <a:pt x="2617819" y="12714"/>
                  </a:cubicBezTo>
                  <a:cubicBezTo>
                    <a:pt x="2625959" y="20854"/>
                    <a:pt x="2630533" y="31895"/>
                    <a:pt x="2630533" y="43408"/>
                  </a:cubicBezTo>
                  <a:lnTo>
                    <a:pt x="2630533" y="2184333"/>
                  </a:lnTo>
                  <a:cubicBezTo>
                    <a:pt x="2630533" y="2208306"/>
                    <a:pt x="2611099" y="2227741"/>
                    <a:pt x="2587125" y="2227741"/>
                  </a:cubicBezTo>
                  <a:lnTo>
                    <a:pt x="43408" y="2227741"/>
                  </a:lnTo>
                  <a:cubicBezTo>
                    <a:pt x="31895" y="2227741"/>
                    <a:pt x="20854" y="2223167"/>
                    <a:pt x="12714" y="2215027"/>
                  </a:cubicBezTo>
                  <a:cubicBezTo>
                    <a:pt x="4573" y="2206886"/>
                    <a:pt x="0" y="2195845"/>
                    <a:pt x="0" y="2184333"/>
                  </a:cubicBezTo>
                  <a:lnTo>
                    <a:pt x="0" y="43408"/>
                  </a:lnTo>
                  <a:cubicBezTo>
                    <a:pt x="0" y="19434"/>
                    <a:pt x="19434" y="0"/>
                    <a:pt x="4340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630533" cy="2294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120513" y="2080879"/>
            <a:ext cx="8698972" cy="6810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5040" indent="-322520" lvl="1">
              <a:lnSpc>
                <a:spcPts val="4182"/>
              </a:lnSpc>
              <a:buFont typeface="Arial"/>
              <a:buChar char="•"/>
            </a:pP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Works with your own labeled text data</a:t>
            </a:r>
          </a:p>
          <a:p>
            <a:pPr algn="l" marL="645040" indent="-322520" lvl="1">
              <a:lnSpc>
                <a:spcPts val="4182"/>
              </a:lnSpc>
              <a:buFont typeface="Arial"/>
              <a:buChar char="•"/>
            </a:pP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Cleans and prepares text automatically</a:t>
            </a:r>
          </a:p>
          <a:p>
            <a:pPr algn="l" marL="645040" indent="-322520" lvl="1">
              <a:lnSpc>
                <a:spcPts val="4182"/>
              </a:lnSpc>
              <a:buFont typeface="Arial"/>
              <a:buChar char="•"/>
            </a:pP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Uses DistilBER</a:t>
            </a: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 to understand the meaning of text</a:t>
            </a:r>
          </a:p>
          <a:p>
            <a:pPr algn="l" marL="645040" indent="-322520" lvl="1">
              <a:lnSpc>
                <a:spcPts val="4182"/>
              </a:lnSpc>
              <a:buFont typeface="Arial"/>
              <a:buChar char="•"/>
            </a:pP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Trains a model to classify text into categories</a:t>
            </a:r>
          </a:p>
          <a:p>
            <a:pPr algn="l" marL="645040" indent="-322520" lvl="1">
              <a:lnSpc>
                <a:spcPts val="4182"/>
              </a:lnSpc>
              <a:buFont typeface="Arial"/>
              <a:buChar char="•"/>
            </a:pP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ests how well the mode</a:t>
            </a: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 perf</a:t>
            </a: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orms</a:t>
            </a:r>
          </a:p>
          <a:p>
            <a:pPr algn="l" marL="645040" indent="-322520" lvl="1">
              <a:lnSpc>
                <a:spcPts val="4182"/>
              </a:lnSpc>
              <a:buFont typeface="Arial"/>
              <a:buChar char="•"/>
            </a:pP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 predict the category of new text</a:t>
            </a:r>
          </a:p>
          <a:p>
            <a:pPr algn="l" marL="645040" indent="-322520" lvl="1">
              <a:lnSpc>
                <a:spcPts val="4182"/>
              </a:lnSpc>
              <a:buFont typeface="Arial"/>
              <a:buChar char="•"/>
            </a:pP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Fas</a:t>
            </a: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 and easy to use</a:t>
            </a:r>
          </a:p>
          <a:p>
            <a:pPr algn="l" marL="645040" indent="-322520" lvl="1">
              <a:lnSpc>
                <a:spcPts val="4182"/>
              </a:lnSpc>
              <a:buFont typeface="Arial"/>
              <a:buChar char="•"/>
            </a:pP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 b</a:t>
            </a: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 added to websites or apps</a:t>
            </a:r>
          </a:p>
          <a:p>
            <a:pPr algn="l" marL="645040" indent="-322520" lvl="1">
              <a:lnSpc>
                <a:spcPts val="4182"/>
              </a:lnSpc>
              <a:buFont typeface="Arial"/>
              <a:buChar char="•"/>
            </a:pP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Good for real-time and mobile use</a:t>
            </a:r>
          </a:p>
          <a:p>
            <a:pPr algn="l" marL="645040" indent="-322520" lvl="1">
              <a:lnSpc>
                <a:spcPts val="4182"/>
              </a:lnSpc>
              <a:buFont typeface="Arial"/>
              <a:buChar char="•"/>
            </a:pPr>
            <a:r>
              <a:rPr lang="en-US" sz="298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 be improved for more languages and labels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2074" y="4906993"/>
            <a:ext cx="4101087" cy="1110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95"/>
              </a:lnSpc>
            </a:pPr>
            <a:r>
              <a:rPr lang="en-US" b="true" sz="6496" spc="-28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FEATURES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27479" y="912806"/>
            <a:ext cx="11136422" cy="8461387"/>
            <a:chOff x="0" y="0"/>
            <a:chExt cx="2933049" cy="22285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33049" cy="2228514"/>
            </a:xfrm>
            <a:custGeom>
              <a:avLst/>
              <a:gdLst/>
              <a:ahLst/>
              <a:cxnLst/>
              <a:rect r="r" b="b" t="t" l="l"/>
              <a:pathLst>
                <a:path h="2228514" w="2933049">
                  <a:moveTo>
                    <a:pt x="38931" y="0"/>
                  </a:moveTo>
                  <a:lnTo>
                    <a:pt x="2894119" y="0"/>
                  </a:lnTo>
                  <a:cubicBezTo>
                    <a:pt x="2904444" y="0"/>
                    <a:pt x="2914346" y="4102"/>
                    <a:pt x="2921647" y="11403"/>
                  </a:cubicBezTo>
                  <a:cubicBezTo>
                    <a:pt x="2928948" y="18703"/>
                    <a:pt x="2933049" y="28606"/>
                    <a:pt x="2933049" y="38931"/>
                  </a:cubicBezTo>
                  <a:lnTo>
                    <a:pt x="2933049" y="2189583"/>
                  </a:lnTo>
                  <a:cubicBezTo>
                    <a:pt x="2933049" y="2199908"/>
                    <a:pt x="2928948" y="2209810"/>
                    <a:pt x="2921647" y="2217111"/>
                  </a:cubicBezTo>
                  <a:cubicBezTo>
                    <a:pt x="2914346" y="2224412"/>
                    <a:pt x="2904444" y="2228514"/>
                    <a:pt x="2894119" y="2228514"/>
                  </a:cubicBezTo>
                  <a:lnTo>
                    <a:pt x="38931" y="2228514"/>
                  </a:lnTo>
                  <a:cubicBezTo>
                    <a:pt x="28606" y="2228514"/>
                    <a:pt x="18703" y="2224412"/>
                    <a:pt x="11403" y="2217111"/>
                  </a:cubicBezTo>
                  <a:cubicBezTo>
                    <a:pt x="4102" y="2209810"/>
                    <a:pt x="0" y="2199908"/>
                    <a:pt x="0" y="2189583"/>
                  </a:cubicBezTo>
                  <a:lnTo>
                    <a:pt x="0" y="38931"/>
                  </a:lnTo>
                  <a:cubicBezTo>
                    <a:pt x="0" y="28606"/>
                    <a:pt x="4102" y="18703"/>
                    <a:pt x="11403" y="11403"/>
                  </a:cubicBezTo>
                  <a:cubicBezTo>
                    <a:pt x="18703" y="4102"/>
                    <a:pt x="28606" y="0"/>
                    <a:pt x="38931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33049" cy="2266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84614"/>
            <a:ext cx="4824088" cy="4934146"/>
            <a:chOff x="0" y="0"/>
            <a:chExt cx="1270542" cy="12995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0542" cy="1299528"/>
            </a:xfrm>
            <a:custGeom>
              <a:avLst/>
              <a:gdLst/>
              <a:ahLst/>
              <a:cxnLst/>
              <a:rect r="r" b="b" t="t" l="l"/>
              <a:pathLst>
                <a:path h="1299528" w="1270542">
                  <a:moveTo>
                    <a:pt x="89871" y="0"/>
                  </a:moveTo>
                  <a:lnTo>
                    <a:pt x="1180670" y="0"/>
                  </a:lnTo>
                  <a:cubicBezTo>
                    <a:pt x="1230305" y="0"/>
                    <a:pt x="1270542" y="40237"/>
                    <a:pt x="1270542" y="89871"/>
                  </a:cubicBezTo>
                  <a:lnTo>
                    <a:pt x="1270542" y="1209657"/>
                  </a:lnTo>
                  <a:cubicBezTo>
                    <a:pt x="1270542" y="1259291"/>
                    <a:pt x="1230305" y="1299528"/>
                    <a:pt x="1180670" y="1299528"/>
                  </a:cubicBezTo>
                  <a:lnTo>
                    <a:pt x="89871" y="1299528"/>
                  </a:lnTo>
                  <a:cubicBezTo>
                    <a:pt x="66036" y="1299528"/>
                    <a:pt x="43177" y="1290060"/>
                    <a:pt x="26323" y="1273205"/>
                  </a:cubicBezTo>
                  <a:cubicBezTo>
                    <a:pt x="9469" y="1256351"/>
                    <a:pt x="0" y="1233492"/>
                    <a:pt x="0" y="1209657"/>
                  </a:cubicBezTo>
                  <a:lnTo>
                    <a:pt x="0" y="89871"/>
                  </a:lnTo>
                  <a:cubicBezTo>
                    <a:pt x="0" y="40237"/>
                    <a:pt x="40237" y="0"/>
                    <a:pt x="89871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70542" cy="1337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164033" y="1332450"/>
            <a:ext cx="9463315" cy="7622100"/>
          </a:xfrm>
          <a:custGeom>
            <a:avLst/>
            <a:gdLst/>
            <a:ahLst/>
            <a:cxnLst/>
            <a:rect r="r" b="b" t="t" l="l"/>
            <a:pathLst>
              <a:path h="7622100" w="9463315">
                <a:moveTo>
                  <a:pt x="0" y="0"/>
                </a:moveTo>
                <a:lnTo>
                  <a:pt x="9463314" y="0"/>
                </a:lnTo>
                <a:lnTo>
                  <a:pt x="9463314" y="7622100"/>
                </a:lnTo>
                <a:lnTo>
                  <a:pt x="0" y="7622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017" r="0" b="-7848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2484614"/>
            <a:ext cx="4824088" cy="4934146"/>
            <a:chOff x="0" y="0"/>
            <a:chExt cx="1270542" cy="12995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0542" cy="1299528"/>
            </a:xfrm>
            <a:custGeom>
              <a:avLst/>
              <a:gdLst/>
              <a:ahLst/>
              <a:cxnLst/>
              <a:rect r="r" b="b" t="t" l="l"/>
              <a:pathLst>
                <a:path h="1299528" w="1270542">
                  <a:moveTo>
                    <a:pt x="89871" y="0"/>
                  </a:moveTo>
                  <a:lnTo>
                    <a:pt x="1180670" y="0"/>
                  </a:lnTo>
                  <a:cubicBezTo>
                    <a:pt x="1230305" y="0"/>
                    <a:pt x="1270542" y="40237"/>
                    <a:pt x="1270542" y="89871"/>
                  </a:cubicBezTo>
                  <a:lnTo>
                    <a:pt x="1270542" y="1209657"/>
                  </a:lnTo>
                  <a:cubicBezTo>
                    <a:pt x="1270542" y="1259291"/>
                    <a:pt x="1230305" y="1299528"/>
                    <a:pt x="1180670" y="1299528"/>
                  </a:cubicBezTo>
                  <a:lnTo>
                    <a:pt x="89871" y="1299528"/>
                  </a:lnTo>
                  <a:cubicBezTo>
                    <a:pt x="66036" y="1299528"/>
                    <a:pt x="43177" y="1290060"/>
                    <a:pt x="26323" y="1273205"/>
                  </a:cubicBezTo>
                  <a:cubicBezTo>
                    <a:pt x="9469" y="1256351"/>
                    <a:pt x="0" y="1233492"/>
                    <a:pt x="0" y="1209657"/>
                  </a:cubicBezTo>
                  <a:lnTo>
                    <a:pt x="0" y="89871"/>
                  </a:lnTo>
                  <a:cubicBezTo>
                    <a:pt x="0" y="40237"/>
                    <a:pt x="40237" y="0"/>
                    <a:pt x="898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270542" cy="1366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72118" y="4552017"/>
            <a:ext cx="3937252" cy="837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6"/>
              </a:lnSpc>
            </a:pPr>
            <a:r>
              <a:rPr lang="en-US" b="true" sz="5800" spc="-26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Flowchart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708133"/>
            <a:ext cx="16230600" cy="7070447"/>
            <a:chOff x="0" y="0"/>
            <a:chExt cx="4274726" cy="18621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862175"/>
            </a:xfrm>
            <a:custGeom>
              <a:avLst/>
              <a:gdLst/>
              <a:ahLst/>
              <a:cxnLst/>
              <a:rect r="r" b="b" t="t" l="l"/>
              <a:pathLst>
                <a:path h="1862175" w="4274726">
                  <a:moveTo>
                    <a:pt x="26712" y="0"/>
                  </a:moveTo>
                  <a:lnTo>
                    <a:pt x="4248014" y="0"/>
                  </a:lnTo>
                  <a:cubicBezTo>
                    <a:pt x="4255098" y="0"/>
                    <a:pt x="4261893" y="2814"/>
                    <a:pt x="4266902" y="7824"/>
                  </a:cubicBezTo>
                  <a:cubicBezTo>
                    <a:pt x="4271912" y="12833"/>
                    <a:pt x="4274726" y="19627"/>
                    <a:pt x="4274726" y="26712"/>
                  </a:cubicBezTo>
                  <a:lnTo>
                    <a:pt x="4274726" y="1835464"/>
                  </a:lnTo>
                  <a:cubicBezTo>
                    <a:pt x="4274726" y="1842548"/>
                    <a:pt x="4271912" y="1849342"/>
                    <a:pt x="4266902" y="1854352"/>
                  </a:cubicBezTo>
                  <a:cubicBezTo>
                    <a:pt x="4261893" y="1859361"/>
                    <a:pt x="4255098" y="1862175"/>
                    <a:pt x="4248014" y="1862175"/>
                  </a:cubicBezTo>
                  <a:lnTo>
                    <a:pt x="26712" y="1862175"/>
                  </a:lnTo>
                  <a:cubicBezTo>
                    <a:pt x="19627" y="1862175"/>
                    <a:pt x="12833" y="1859361"/>
                    <a:pt x="7824" y="1854352"/>
                  </a:cubicBezTo>
                  <a:cubicBezTo>
                    <a:pt x="2814" y="1849342"/>
                    <a:pt x="0" y="1842548"/>
                    <a:pt x="0" y="1835464"/>
                  </a:cubicBezTo>
                  <a:lnTo>
                    <a:pt x="0" y="26712"/>
                  </a:lnTo>
                  <a:cubicBezTo>
                    <a:pt x="0" y="19627"/>
                    <a:pt x="2814" y="12833"/>
                    <a:pt x="7824" y="7824"/>
                  </a:cubicBezTo>
                  <a:cubicBezTo>
                    <a:pt x="12833" y="2814"/>
                    <a:pt x="19627" y="0"/>
                    <a:pt x="2671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274726" cy="1928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58295" y="712008"/>
            <a:ext cx="15778312" cy="1463062"/>
            <a:chOff x="0" y="0"/>
            <a:chExt cx="4155605" cy="385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55605" cy="385333"/>
            </a:xfrm>
            <a:custGeom>
              <a:avLst/>
              <a:gdLst/>
              <a:ahLst/>
              <a:cxnLst/>
              <a:rect r="r" b="b" t="t" l="l"/>
              <a:pathLst>
                <a:path h="385333" w="4155605">
                  <a:moveTo>
                    <a:pt x="27477" y="0"/>
                  </a:moveTo>
                  <a:lnTo>
                    <a:pt x="4128127" y="0"/>
                  </a:lnTo>
                  <a:cubicBezTo>
                    <a:pt x="4135415" y="0"/>
                    <a:pt x="4142404" y="2895"/>
                    <a:pt x="4147557" y="8048"/>
                  </a:cubicBezTo>
                  <a:cubicBezTo>
                    <a:pt x="4152710" y="13201"/>
                    <a:pt x="4155605" y="20190"/>
                    <a:pt x="4155605" y="27477"/>
                  </a:cubicBezTo>
                  <a:lnTo>
                    <a:pt x="4155605" y="357856"/>
                  </a:lnTo>
                  <a:cubicBezTo>
                    <a:pt x="4155605" y="365143"/>
                    <a:pt x="4152710" y="372132"/>
                    <a:pt x="4147557" y="377285"/>
                  </a:cubicBezTo>
                  <a:cubicBezTo>
                    <a:pt x="4142404" y="382438"/>
                    <a:pt x="4135415" y="385333"/>
                    <a:pt x="4128127" y="385333"/>
                  </a:cubicBezTo>
                  <a:lnTo>
                    <a:pt x="27477" y="385333"/>
                  </a:lnTo>
                  <a:cubicBezTo>
                    <a:pt x="20190" y="385333"/>
                    <a:pt x="13201" y="382438"/>
                    <a:pt x="8048" y="377285"/>
                  </a:cubicBezTo>
                  <a:cubicBezTo>
                    <a:pt x="2895" y="372132"/>
                    <a:pt x="0" y="365143"/>
                    <a:pt x="0" y="357856"/>
                  </a:cubicBezTo>
                  <a:lnTo>
                    <a:pt x="0" y="27477"/>
                  </a:lnTo>
                  <a:cubicBezTo>
                    <a:pt x="0" y="20190"/>
                    <a:pt x="2895" y="13201"/>
                    <a:pt x="8048" y="8048"/>
                  </a:cubicBezTo>
                  <a:cubicBezTo>
                    <a:pt x="13201" y="2895"/>
                    <a:pt x="20190" y="0"/>
                    <a:pt x="2747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4155605" cy="452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0988" y="2923120"/>
            <a:ext cx="15455618" cy="6640473"/>
            <a:chOff x="0" y="0"/>
            <a:chExt cx="2024406" cy="8697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24406" cy="869782"/>
            </a:xfrm>
            <a:custGeom>
              <a:avLst/>
              <a:gdLst/>
              <a:ahLst/>
              <a:cxnLst/>
              <a:rect r="r" b="b" t="t" l="l"/>
              <a:pathLst>
                <a:path h="869782" w="2024406">
                  <a:moveTo>
                    <a:pt x="0" y="0"/>
                  </a:moveTo>
                  <a:lnTo>
                    <a:pt x="2024406" y="0"/>
                  </a:lnTo>
                  <a:lnTo>
                    <a:pt x="2024406" y="869782"/>
                  </a:lnTo>
                  <a:lnTo>
                    <a:pt x="0" y="869782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7064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470612" y="851055"/>
            <a:ext cx="9476372" cy="1232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08"/>
              </a:lnSpc>
            </a:pPr>
            <a:r>
              <a:rPr lang="en-US" b="true" sz="8439" spc="-37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Evaluation Metrics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8605" y="1790346"/>
            <a:ext cx="6301476" cy="7467954"/>
            <a:chOff x="0" y="0"/>
            <a:chExt cx="1659648" cy="19668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9648" cy="1966869"/>
            </a:xfrm>
            <a:custGeom>
              <a:avLst/>
              <a:gdLst/>
              <a:ahLst/>
              <a:cxnLst/>
              <a:rect r="r" b="b" t="t" l="l"/>
              <a:pathLst>
                <a:path h="1966869" w="1659648">
                  <a:moveTo>
                    <a:pt x="68801" y="0"/>
                  </a:moveTo>
                  <a:lnTo>
                    <a:pt x="1590847" y="0"/>
                  </a:lnTo>
                  <a:cubicBezTo>
                    <a:pt x="1609094" y="0"/>
                    <a:pt x="1626594" y="7249"/>
                    <a:pt x="1639497" y="20151"/>
                  </a:cubicBezTo>
                  <a:cubicBezTo>
                    <a:pt x="1652399" y="33054"/>
                    <a:pt x="1659648" y="50554"/>
                    <a:pt x="1659648" y="68801"/>
                  </a:cubicBezTo>
                  <a:lnTo>
                    <a:pt x="1659648" y="1898067"/>
                  </a:lnTo>
                  <a:cubicBezTo>
                    <a:pt x="1659648" y="1916315"/>
                    <a:pt x="1652399" y="1933815"/>
                    <a:pt x="1639497" y="1946717"/>
                  </a:cubicBezTo>
                  <a:cubicBezTo>
                    <a:pt x="1626594" y="1959620"/>
                    <a:pt x="1609094" y="1966869"/>
                    <a:pt x="1590847" y="1966869"/>
                  </a:cubicBezTo>
                  <a:lnTo>
                    <a:pt x="68801" y="1966869"/>
                  </a:lnTo>
                  <a:cubicBezTo>
                    <a:pt x="50554" y="1966869"/>
                    <a:pt x="33054" y="1959620"/>
                    <a:pt x="20151" y="1946717"/>
                  </a:cubicBezTo>
                  <a:cubicBezTo>
                    <a:pt x="7249" y="1933815"/>
                    <a:pt x="0" y="1916315"/>
                    <a:pt x="0" y="1898067"/>
                  </a:cubicBezTo>
                  <a:lnTo>
                    <a:pt x="0" y="68801"/>
                  </a:lnTo>
                  <a:cubicBezTo>
                    <a:pt x="0" y="50554"/>
                    <a:pt x="7249" y="33054"/>
                    <a:pt x="20151" y="20151"/>
                  </a:cubicBezTo>
                  <a:cubicBezTo>
                    <a:pt x="33054" y="7249"/>
                    <a:pt x="50554" y="0"/>
                    <a:pt x="6880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659648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76097" y="1089389"/>
            <a:ext cx="9987804" cy="8458453"/>
            <a:chOff x="0" y="0"/>
            <a:chExt cx="2630533" cy="22277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30533" cy="2227741"/>
            </a:xfrm>
            <a:custGeom>
              <a:avLst/>
              <a:gdLst/>
              <a:ahLst/>
              <a:cxnLst/>
              <a:rect r="r" b="b" t="t" l="l"/>
              <a:pathLst>
                <a:path h="2227741" w="2630533">
                  <a:moveTo>
                    <a:pt x="43408" y="0"/>
                  </a:moveTo>
                  <a:lnTo>
                    <a:pt x="2587125" y="0"/>
                  </a:lnTo>
                  <a:cubicBezTo>
                    <a:pt x="2598638" y="0"/>
                    <a:pt x="2609678" y="4573"/>
                    <a:pt x="2617819" y="12714"/>
                  </a:cubicBezTo>
                  <a:cubicBezTo>
                    <a:pt x="2625959" y="20854"/>
                    <a:pt x="2630533" y="31895"/>
                    <a:pt x="2630533" y="43408"/>
                  </a:cubicBezTo>
                  <a:lnTo>
                    <a:pt x="2630533" y="2184333"/>
                  </a:lnTo>
                  <a:cubicBezTo>
                    <a:pt x="2630533" y="2208306"/>
                    <a:pt x="2611099" y="2227741"/>
                    <a:pt x="2587125" y="2227741"/>
                  </a:cubicBezTo>
                  <a:lnTo>
                    <a:pt x="43408" y="2227741"/>
                  </a:lnTo>
                  <a:cubicBezTo>
                    <a:pt x="31895" y="2227741"/>
                    <a:pt x="20854" y="2223167"/>
                    <a:pt x="12714" y="2215027"/>
                  </a:cubicBezTo>
                  <a:cubicBezTo>
                    <a:pt x="4573" y="2206886"/>
                    <a:pt x="0" y="2195845"/>
                    <a:pt x="0" y="2184333"/>
                  </a:cubicBezTo>
                  <a:lnTo>
                    <a:pt x="0" y="43408"/>
                  </a:lnTo>
                  <a:cubicBezTo>
                    <a:pt x="0" y="19434"/>
                    <a:pt x="19434" y="0"/>
                    <a:pt x="4340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630533" cy="2294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8160233" y="1890776"/>
          <a:ext cx="8619532" cy="6855678"/>
        </p:xfrm>
        <a:graphic>
          <a:graphicData uri="http://schemas.openxmlformats.org/drawingml/2006/table">
            <a:tbl>
              <a:tblPr/>
              <a:tblGrid>
                <a:gridCol w="2961110"/>
                <a:gridCol w="5658422"/>
              </a:tblGrid>
              <a:tr h="12474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Domain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Application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6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E-commerce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Product review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6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Healthcare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Categorizing medical reports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6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Social Media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Sentiment &amp; trend monitoring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6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Finance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Customer support classification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16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Journalism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News topic classification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1679111" y="4125273"/>
            <a:ext cx="4740466" cy="2262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95"/>
              </a:lnSpc>
            </a:pPr>
            <a:r>
              <a:rPr lang="en-US" b="true" sz="6496" spc="-28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Real-World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DAGlQQL9uKo</dc:identifier>
  <dcterms:modified xsi:type="dcterms:W3CDTF">2011-08-01T06:04:30Z</dcterms:modified>
  <cp:revision>1</cp:revision>
  <dc:title>Text Classification Using DistilBERT</dc:title>
</cp:coreProperties>
</file>