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Different visualisation methods fit in different models.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chemeClr val="dk1"/>
                </a:solidFill>
                <a:highlight>
                  <a:srgbClr val="FFFFFF"/>
                </a:highlight>
              </a:rPr>
              <a:t>This is understandable because as we can see in the visualizations, the extracted features cannot be easily linearly separated, and positive and negative features tend to mix together.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we</a:t>
            </a:r>
            <a:r>
              <a:rPr lang="en"/>
              <a:t> will present the experiment results and give in-depth analysis on why such results are formed, and what they reveal about the feature extraction framework.</a:t>
            </a:r>
            <a:br>
              <a:rPr lang="en"/>
            </a:b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Different visualisation methods fit in different models.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0" y="475675"/>
            <a:ext cx="91440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solidFill>
                  <a:srgbClr val="64B1A9"/>
                </a:solidFill>
                <a:latin typeface="Georgia"/>
                <a:ea typeface="Georgia"/>
                <a:cs typeface="Georgia"/>
                <a:sym typeface="Georgia"/>
              </a:rPr>
              <a:t>Math 6380O Project 1 </a:t>
            </a:r>
            <a:endParaRPr sz="3000">
              <a:solidFill>
                <a:srgbClr val="64B1A9"/>
              </a:solidFill>
              <a:latin typeface="Georgia"/>
              <a:ea typeface="Georgia"/>
              <a:cs typeface="Georgia"/>
              <a:sym typeface="Georgia"/>
            </a:endParaRPr>
          </a:p>
          <a:p>
            <a:pPr indent="0" lvl="0" marL="0" rtl="0">
              <a:spcBef>
                <a:spcPts val="0"/>
              </a:spcBef>
              <a:spcAft>
                <a:spcPts val="0"/>
              </a:spcAft>
              <a:buNone/>
            </a:pPr>
            <a:r>
              <a:rPr lang="en" sz="3000">
                <a:solidFill>
                  <a:srgbClr val="64B1A9"/>
                </a:solidFill>
                <a:latin typeface="Georgia"/>
                <a:ea typeface="Georgia"/>
                <a:cs typeface="Georgia"/>
                <a:sym typeface="Georgia"/>
              </a:rPr>
              <a:t>Feature Extraction and Transfer Learning</a:t>
            </a:r>
            <a:endParaRPr sz="3000">
              <a:solidFill>
                <a:srgbClr val="64B1A9"/>
              </a:solidFill>
              <a:latin typeface="Georgia"/>
              <a:ea typeface="Georgia"/>
              <a:cs typeface="Georgia"/>
              <a:sym typeface="Georgia"/>
            </a:endParaRPr>
          </a:p>
        </p:txBody>
      </p:sp>
      <p:sp>
        <p:nvSpPr>
          <p:cNvPr id="55" name="Shape 55"/>
          <p:cNvSpPr txBox="1"/>
          <p:nvPr>
            <p:ph idx="1" type="subTitle"/>
          </p:nvPr>
        </p:nvSpPr>
        <p:spPr>
          <a:xfrm>
            <a:off x="0" y="2834125"/>
            <a:ext cx="91440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latin typeface="Georgia"/>
                <a:ea typeface="Georgia"/>
                <a:cs typeface="Georgia"/>
                <a:sym typeface="Georgia"/>
              </a:rPr>
              <a:t>Chunyan BAI, Haoye CAI, Yuan CHEN, Wenshuo GUO</a:t>
            </a:r>
            <a:endParaRPr b="1" sz="1800">
              <a:latin typeface="Georgia"/>
              <a:ea typeface="Georgia"/>
              <a:cs typeface="Georgia"/>
              <a:sym typeface="Georgia"/>
            </a:endParaRPr>
          </a:p>
          <a:p>
            <a:pPr indent="0" lvl="0" marL="0">
              <a:spcBef>
                <a:spcPts val="0"/>
              </a:spcBef>
              <a:spcAft>
                <a:spcPts val="0"/>
              </a:spcAft>
              <a:buNone/>
            </a:pPr>
            <a:r>
              <a:t/>
            </a:r>
            <a:endParaRPr sz="1600">
              <a:latin typeface="Georgia"/>
              <a:ea typeface="Georgia"/>
              <a:cs typeface="Georgia"/>
              <a:sym typeface="Georgia"/>
            </a:endParaRPr>
          </a:p>
          <a:p>
            <a:pPr indent="0" lvl="0" marL="0">
              <a:spcBef>
                <a:spcPts val="0"/>
              </a:spcBef>
              <a:spcAft>
                <a:spcPts val="0"/>
              </a:spcAft>
              <a:buNone/>
            </a:pPr>
            <a:r>
              <a:t/>
            </a:r>
            <a:endParaRPr sz="1600">
              <a:latin typeface="Georgia"/>
              <a:ea typeface="Georgia"/>
              <a:cs typeface="Georgia"/>
              <a:sym typeface="Georgia"/>
            </a:endParaRPr>
          </a:p>
          <a:p>
            <a:pPr indent="0" lvl="0" marL="0">
              <a:spcBef>
                <a:spcPts val="0"/>
              </a:spcBef>
              <a:spcAft>
                <a:spcPts val="0"/>
              </a:spcAft>
              <a:buNone/>
            </a:pPr>
            <a:r>
              <a:rPr lang="en" sz="1600">
                <a:latin typeface="Georgia"/>
                <a:ea typeface="Georgia"/>
                <a:cs typeface="Georgia"/>
                <a:sym typeface="Georgia"/>
              </a:rPr>
              <a:t>Department of Computer Science and Engineering</a:t>
            </a:r>
            <a:endParaRPr sz="1600">
              <a:latin typeface="Georgia"/>
              <a:ea typeface="Georgia"/>
              <a:cs typeface="Georgia"/>
              <a:sym typeface="Georgia"/>
            </a:endParaRPr>
          </a:p>
          <a:p>
            <a:pPr indent="0" lvl="0" marL="0">
              <a:spcBef>
                <a:spcPts val="0"/>
              </a:spcBef>
              <a:spcAft>
                <a:spcPts val="0"/>
              </a:spcAft>
              <a:buNone/>
            </a:pPr>
            <a:r>
              <a:t/>
            </a:r>
            <a:endParaRPr sz="1600">
              <a:latin typeface="Georgia"/>
              <a:ea typeface="Georgia"/>
              <a:cs typeface="Georgia"/>
              <a:sym typeface="Georgia"/>
            </a:endParaRPr>
          </a:p>
          <a:p>
            <a:pPr indent="0" lvl="0" marL="0" rtl="0">
              <a:spcBef>
                <a:spcPts val="0"/>
              </a:spcBef>
              <a:spcAft>
                <a:spcPts val="0"/>
              </a:spcAft>
              <a:buNone/>
            </a:pPr>
            <a:r>
              <a:rPr lang="en" sz="1600">
                <a:latin typeface="Georgia"/>
                <a:ea typeface="Georgia"/>
                <a:cs typeface="Georgia"/>
                <a:sym typeface="Georgia"/>
              </a:rPr>
              <a:t>Hong Kong University of Science and Technology</a:t>
            </a:r>
            <a:endParaRPr sz="1600">
              <a:latin typeface="Georgia"/>
              <a:ea typeface="Georgia"/>
              <a:cs typeface="Georgia"/>
              <a:sym typeface="Georgia"/>
            </a:endParaRPr>
          </a:p>
        </p:txBody>
      </p:sp>
      <p:pic>
        <p:nvPicPr>
          <p:cNvPr id="56" name="Shape 56"/>
          <p:cNvPicPr preferRelativeResize="0"/>
          <p:nvPr/>
        </p:nvPicPr>
        <p:blipFill>
          <a:blip r:embed="rId3">
            <a:alphaModFix/>
          </a:blip>
          <a:stretch>
            <a:fillRect/>
          </a:stretch>
        </p:blipFill>
        <p:spPr>
          <a:xfrm>
            <a:off x="3382650" y="0"/>
            <a:ext cx="5761352" cy="1084300"/>
          </a:xfrm>
          <a:prstGeom prst="rect">
            <a:avLst/>
          </a:prstGeom>
          <a:noFill/>
          <a:ln>
            <a:noFill/>
          </a:ln>
        </p:spPr>
      </p:pic>
      <p:pic>
        <p:nvPicPr>
          <p:cNvPr id="57" name="Shape 57"/>
          <p:cNvPicPr preferRelativeResize="0"/>
          <p:nvPr/>
        </p:nvPicPr>
        <p:blipFill>
          <a:blip r:embed="rId4">
            <a:alphaModFix/>
          </a:blip>
          <a:stretch>
            <a:fillRect/>
          </a:stretch>
        </p:blipFill>
        <p:spPr>
          <a:xfrm>
            <a:off x="304800" y="291713"/>
            <a:ext cx="2474454" cy="792600"/>
          </a:xfrm>
          <a:prstGeom prst="rect">
            <a:avLst/>
          </a:prstGeom>
          <a:noFill/>
          <a:ln>
            <a:noFill/>
          </a:ln>
        </p:spPr>
      </p:pic>
      <p:sp>
        <p:nvSpPr>
          <p:cNvPr id="58" name="Shape 58"/>
          <p:cNvSpPr txBox="1"/>
          <p:nvPr/>
        </p:nvSpPr>
        <p:spPr>
          <a:xfrm>
            <a:off x="10023400" y="2089425"/>
            <a:ext cx="7338600" cy="8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319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 Dataset 1 Raphael’s Painting</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20" name="Shape 120"/>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Scattering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26" name="Shape 126"/>
          <p:cNvPicPr preferRelativeResize="0"/>
          <p:nvPr/>
        </p:nvPicPr>
        <p:blipFill>
          <a:blip r:embed="rId3">
            <a:alphaModFix/>
          </a:blip>
          <a:stretch>
            <a:fillRect/>
          </a:stretch>
        </p:blipFill>
        <p:spPr>
          <a:xfrm>
            <a:off x="1472150" y="1174275"/>
            <a:ext cx="6199699" cy="3615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VGG19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32" name="Shape 132"/>
          <p:cNvPicPr preferRelativeResize="0"/>
          <p:nvPr/>
        </p:nvPicPr>
        <p:blipFill>
          <a:blip r:embed="rId3">
            <a:alphaModFix/>
          </a:blip>
          <a:stretch>
            <a:fillRect/>
          </a:stretch>
        </p:blipFill>
        <p:spPr>
          <a:xfrm>
            <a:off x="1210875" y="1343050"/>
            <a:ext cx="6250826" cy="33840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ResNet50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38" name="Shape 138"/>
          <p:cNvPicPr preferRelativeResize="0"/>
          <p:nvPr/>
        </p:nvPicPr>
        <p:blipFill>
          <a:blip r:embed="rId3">
            <a:alphaModFix/>
          </a:blip>
          <a:stretch>
            <a:fillRect/>
          </a:stretch>
        </p:blipFill>
        <p:spPr>
          <a:xfrm>
            <a:off x="1486000" y="1247100"/>
            <a:ext cx="5903525" cy="3440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Visualization Summary: Raphael Dataset Result</a:t>
            </a:r>
            <a:endParaRPr b="1" sz="2400"/>
          </a:p>
          <a:p>
            <a:pPr indent="0" lvl="0" marL="0" rtl="0">
              <a:spcBef>
                <a:spcPts val="1100"/>
              </a:spcBef>
              <a:spcAft>
                <a:spcPts val="0"/>
              </a:spcAft>
              <a:buNone/>
            </a:pPr>
            <a:r>
              <a:t/>
            </a:r>
            <a:endParaRPr b="1" sz="1800"/>
          </a:p>
          <a:p>
            <a:pPr indent="0" lvl="0" marL="0" rtl="0">
              <a:spcBef>
                <a:spcPts val="1100"/>
              </a:spcBef>
              <a:spcAft>
                <a:spcPts val="0"/>
              </a:spcAft>
              <a:buClr>
                <a:schemeClr val="dk1"/>
              </a:buClr>
              <a:buSzPts val="1100"/>
              <a:buFont typeface="Arial"/>
              <a:buNone/>
            </a:pPr>
            <a:r>
              <a:rPr b="1" lang="en" sz="1800"/>
              <a:t>Deep Learning Networks Comparison through the Same Visualisation</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44" name="Shape 144"/>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145" name="Shape 145"/>
          <p:cNvSpPr txBox="1"/>
          <p:nvPr/>
        </p:nvSpPr>
        <p:spPr>
          <a:xfrm>
            <a:off x="430050" y="1779325"/>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The scattering network tends to separate the features into two parts. </a:t>
            </a:r>
            <a:endParaRPr sz="1800"/>
          </a:p>
          <a:p>
            <a:pPr indent="-342900" lvl="0" marL="457200" rtl="0">
              <a:spcBef>
                <a:spcPts val="0"/>
              </a:spcBef>
              <a:spcAft>
                <a:spcPts val="0"/>
              </a:spcAft>
              <a:buSzPts val="1800"/>
              <a:buChar char="●"/>
            </a:pPr>
            <a:r>
              <a:rPr lang="en" sz="1800"/>
              <a:t>VGG19 tends to project most features in a relative small space </a:t>
            </a:r>
            <a:endParaRPr sz="1800"/>
          </a:p>
          <a:p>
            <a:pPr indent="-342900" lvl="0" marL="457200" rtl="0">
              <a:spcBef>
                <a:spcPts val="0"/>
              </a:spcBef>
              <a:spcAft>
                <a:spcPts val="0"/>
              </a:spcAft>
              <a:buSzPts val="1800"/>
              <a:buChar char="●"/>
            </a:pPr>
            <a:r>
              <a:rPr lang="en" sz="1800"/>
              <a:t>ResNet50 tends to preserve more linear structures</a:t>
            </a:r>
            <a:endParaRPr sz="1800"/>
          </a:p>
          <a:p>
            <a:pPr indent="-342900" lvl="0" marL="457200" rtl="0">
              <a:spcBef>
                <a:spcPts val="0"/>
              </a:spcBef>
              <a:spcAft>
                <a:spcPts val="0"/>
              </a:spcAft>
              <a:buSzPts val="1800"/>
              <a:buChar char="●"/>
            </a:pPr>
            <a:r>
              <a:rPr lang="en" sz="1800"/>
              <a:t>Three networks perform differently in feature extraction, which may due to their different architectures.</a:t>
            </a:r>
            <a:br>
              <a:rPr lang="en" sz="1800"/>
            </a:br>
            <a:br>
              <a:rPr lang="en" sz="1800"/>
            </a:b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Visualization Summary: Raphael Dataset Result</a:t>
            </a:r>
            <a:endParaRPr b="1" sz="2400"/>
          </a:p>
          <a:p>
            <a:pPr indent="0" lvl="0" marL="0" rtl="0">
              <a:spcBef>
                <a:spcPts val="1100"/>
              </a:spcBef>
              <a:spcAft>
                <a:spcPts val="0"/>
              </a:spcAft>
              <a:buNone/>
            </a:pPr>
            <a:r>
              <a:rPr b="1" lang="en" sz="1800"/>
              <a:t>Different Visualisation Approaches through the Same Network</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51" name="Shape 151"/>
          <p:cNvPicPr preferRelativeResize="0"/>
          <p:nvPr/>
        </p:nvPicPr>
        <p:blipFill>
          <a:blip r:embed="rId3">
            <a:alphaModFix/>
          </a:blip>
          <a:stretch>
            <a:fillRect/>
          </a:stretch>
        </p:blipFill>
        <p:spPr>
          <a:xfrm>
            <a:off x="6734000" y="4365576"/>
            <a:ext cx="2198899" cy="704325"/>
          </a:xfrm>
          <a:prstGeom prst="rect">
            <a:avLst/>
          </a:prstGeom>
          <a:noFill/>
          <a:ln>
            <a:noFill/>
          </a:ln>
        </p:spPr>
      </p:pic>
      <p:sp>
        <p:nvSpPr>
          <p:cNvPr id="152" name="Shape 152"/>
          <p:cNvSpPr txBox="1"/>
          <p:nvPr/>
        </p:nvSpPr>
        <p:spPr>
          <a:xfrm>
            <a:off x="430050" y="1299725"/>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PCA is a linear transformation of the dimensions, and often miss important non-linear structure in the data. </a:t>
            </a:r>
            <a:endParaRPr sz="1800"/>
          </a:p>
          <a:p>
            <a:pPr indent="-342900" lvl="0" marL="457200" rtl="0">
              <a:spcBef>
                <a:spcPts val="0"/>
              </a:spcBef>
              <a:spcAft>
                <a:spcPts val="0"/>
              </a:spcAft>
              <a:buSzPts val="1800"/>
              <a:buChar char="●"/>
            </a:pPr>
            <a:r>
              <a:rPr lang="en" sz="1800"/>
              <a:t>t-SNE seems to have the best performance among all six methods. The clusters are obvious than those in other figures and the points are projected almost uniformly in the space.</a:t>
            </a:r>
            <a:br>
              <a:rPr lang="en" sz="1800"/>
            </a:br>
            <a:br>
              <a:rPr lang="en" sz="1800"/>
            </a:b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Scattering Net - </a:t>
            </a:r>
            <a:r>
              <a:rPr lang="en" sz="3000">
                <a:solidFill>
                  <a:srgbClr val="64B1A9"/>
                </a:solidFill>
                <a:latin typeface="Georgia"/>
                <a:ea typeface="Georgia"/>
                <a:cs typeface="Georgia"/>
                <a:sym typeface="Georgia"/>
              </a:rPr>
              <a:t>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58" name="Shape 158"/>
          <p:cNvSpPr txBox="1"/>
          <p:nvPr/>
        </p:nvSpPr>
        <p:spPr>
          <a:xfrm>
            <a:off x="396975" y="1663550"/>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pic>
        <p:nvPicPr>
          <p:cNvPr id="159" name="Shape 159"/>
          <p:cNvPicPr preferRelativeResize="0"/>
          <p:nvPr/>
        </p:nvPicPr>
        <p:blipFill>
          <a:blip r:embed="rId3">
            <a:alphaModFix/>
          </a:blip>
          <a:stretch>
            <a:fillRect/>
          </a:stretch>
        </p:blipFill>
        <p:spPr>
          <a:xfrm>
            <a:off x="320775" y="2858400"/>
            <a:ext cx="8666224" cy="1127025"/>
          </a:xfrm>
          <a:prstGeom prst="rect">
            <a:avLst/>
          </a:prstGeom>
          <a:noFill/>
          <a:ln>
            <a:noFill/>
          </a:ln>
        </p:spPr>
      </p:pic>
      <p:pic>
        <p:nvPicPr>
          <p:cNvPr id="160" name="Shape 160"/>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Scattering Net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66" name="Shape 166"/>
          <p:cNvSpPr txBox="1"/>
          <p:nvPr/>
        </p:nvSpPr>
        <p:spPr>
          <a:xfrm>
            <a:off x="320775" y="1495200"/>
            <a:ext cx="8037900" cy="12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1"/>
                </a:solidFill>
                <a:highlight>
                  <a:srgbClr val="FFFFFF"/>
                </a:highlight>
              </a:rPr>
              <a:t>For the features extracted by the Scattering Network, Logistic Regression has the lowest cross entropy loss and the highest accuracy, which indicates the best classification performance. </a:t>
            </a:r>
            <a:endParaRPr sz="1600">
              <a:solidFill>
                <a:schemeClr val="dk1"/>
              </a:solidFill>
              <a:highlight>
                <a:srgbClr val="FFFFFF"/>
              </a:highlight>
            </a:endParaRPr>
          </a:p>
          <a:p>
            <a:pPr indent="0" lvl="0" marL="0">
              <a:spcBef>
                <a:spcPts val="0"/>
              </a:spcBef>
              <a:spcAft>
                <a:spcPts val="0"/>
              </a:spcAft>
              <a:buNone/>
            </a:pPr>
            <a:r>
              <a:t/>
            </a:r>
            <a:endParaRPr sz="1600">
              <a:solidFill>
                <a:schemeClr val="dk1"/>
              </a:solidFill>
              <a:highlight>
                <a:srgbClr val="FFFFFF"/>
              </a:highlight>
            </a:endParaRPr>
          </a:p>
          <a:p>
            <a:pPr indent="0" lvl="0" marL="0">
              <a:spcBef>
                <a:spcPts val="0"/>
              </a:spcBef>
              <a:spcAft>
                <a:spcPts val="0"/>
              </a:spcAft>
              <a:buNone/>
            </a:pPr>
            <a:r>
              <a:rPr lang="en" sz="1600">
                <a:solidFill>
                  <a:schemeClr val="dk1"/>
                </a:solidFill>
                <a:highlight>
                  <a:srgbClr val="FFFFFF"/>
                </a:highlight>
              </a:rPr>
              <a:t>When taking standard deviation into consideration, however, since all the standard deviations are relatively large, especially compared to the means, we find that all methods are actually similar (at least similarly unstable). </a:t>
            </a:r>
            <a:r>
              <a:rPr lang="en" sz="1600">
                <a:solidFill>
                  <a:schemeClr val="dk1"/>
                </a:solidFill>
                <a:highlight>
                  <a:schemeClr val="lt1"/>
                </a:highlight>
              </a:rPr>
              <a:t>This is understandable because as we can see in the visualizations, the extracted features cannot be easily linearly separated, and positive and negative features tend to mix together.</a:t>
            </a:r>
            <a:endParaRPr sz="1100">
              <a:solidFill>
                <a:schemeClr val="dk1"/>
              </a:solidFill>
            </a:endParaRPr>
          </a:p>
          <a:p>
            <a:pPr indent="0" lvl="0" mar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p>
        </p:txBody>
      </p:sp>
      <p:pic>
        <p:nvPicPr>
          <p:cNvPr id="167" name="Shape 167"/>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VGG19 -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73" name="Shape 173"/>
          <p:cNvSpPr txBox="1"/>
          <p:nvPr/>
        </p:nvSpPr>
        <p:spPr>
          <a:xfrm>
            <a:off x="320775" y="1663550"/>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pic>
        <p:nvPicPr>
          <p:cNvPr id="174" name="Shape 174"/>
          <p:cNvPicPr preferRelativeResize="0"/>
          <p:nvPr/>
        </p:nvPicPr>
        <p:blipFill>
          <a:blip r:embed="rId3">
            <a:alphaModFix/>
          </a:blip>
          <a:stretch>
            <a:fillRect/>
          </a:stretch>
        </p:blipFill>
        <p:spPr>
          <a:xfrm>
            <a:off x="228600" y="3033875"/>
            <a:ext cx="8839199" cy="1028991"/>
          </a:xfrm>
          <a:prstGeom prst="rect">
            <a:avLst/>
          </a:prstGeom>
          <a:noFill/>
          <a:ln>
            <a:noFill/>
          </a:ln>
        </p:spPr>
      </p:pic>
      <p:pic>
        <p:nvPicPr>
          <p:cNvPr id="175" name="Shape 175"/>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VGG19 -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81" name="Shape 181"/>
          <p:cNvSpPr txBox="1"/>
          <p:nvPr/>
        </p:nvSpPr>
        <p:spPr>
          <a:xfrm>
            <a:off x="252300" y="1572700"/>
            <a:ext cx="8037900" cy="1253700"/>
          </a:xfrm>
          <a:prstGeom prst="rect">
            <a:avLst/>
          </a:prstGeom>
          <a:noFill/>
          <a:ln>
            <a:noFill/>
          </a:ln>
        </p:spPr>
        <p:txBody>
          <a:bodyPr anchorCtr="0" anchor="t" bIns="91425" lIns="91425" spcFirstLastPara="1" rIns="91425" wrap="square" tIns="91425">
            <a:noAutofit/>
          </a:bodyPr>
          <a:lstStyle/>
          <a:p>
            <a:pPr indent="0" lvl="0" marL="101600" marR="127000" rtl="0">
              <a:lnSpc>
                <a:spcPct val="115000"/>
              </a:lnSpc>
              <a:spcBef>
                <a:spcPts val="0"/>
              </a:spcBef>
              <a:spcAft>
                <a:spcPts val="0"/>
              </a:spcAft>
              <a:buNone/>
            </a:pPr>
            <a:r>
              <a:rPr lang="en" sz="1600">
                <a:solidFill>
                  <a:schemeClr val="dk1"/>
                </a:solidFill>
                <a:highlight>
                  <a:srgbClr val="FFFFFF"/>
                </a:highlight>
              </a:rPr>
              <a:t>For the features extracted by the VGG19 Network, Logistic Regression still has the highest accuracy but Random Forest and SVM show the lowest cross entropy loss. </a:t>
            </a:r>
            <a:endParaRPr sz="1600">
              <a:solidFill>
                <a:schemeClr val="dk1"/>
              </a:solidFill>
              <a:highlight>
                <a:srgbClr val="FFFFFF"/>
              </a:highlight>
            </a:endParaRPr>
          </a:p>
          <a:p>
            <a:pPr indent="0" lvl="0" marL="101600" marR="127000" rtl="0">
              <a:lnSpc>
                <a:spcPct val="115000"/>
              </a:lnSpc>
              <a:spcBef>
                <a:spcPts val="0"/>
              </a:spcBef>
              <a:spcAft>
                <a:spcPts val="0"/>
              </a:spcAft>
              <a:buNone/>
            </a:pPr>
            <a:r>
              <a:t/>
            </a:r>
            <a:endParaRPr sz="1600">
              <a:solidFill>
                <a:schemeClr val="dk1"/>
              </a:solidFill>
              <a:highlight>
                <a:srgbClr val="FFFFFF"/>
              </a:highlight>
            </a:endParaRPr>
          </a:p>
          <a:p>
            <a:pPr indent="0" lvl="0" marL="101600" marR="127000" rtl="0">
              <a:lnSpc>
                <a:spcPct val="115000"/>
              </a:lnSpc>
              <a:spcBef>
                <a:spcPts val="0"/>
              </a:spcBef>
              <a:spcAft>
                <a:spcPts val="0"/>
              </a:spcAft>
              <a:buClr>
                <a:schemeClr val="dk1"/>
              </a:buClr>
              <a:buSzPts val="1100"/>
              <a:buFont typeface="Arial"/>
              <a:buNone/>
            </a:pPr>
            <a:r>
              <a:rPr lang="en" sz="1600">
                <a:solidFill>
                  <a:schemeClr val="dk1"/>
                </a:solidFill>
                <a:highlight>
                  <a:srgbClr val="FFFFFF"/>
                </a:highlight>
              </a:rPr>
              <a:t>Therefore we conclude for these features, the three classifiers mentioned indicate reasonably good performance. The bad performance shown by LDA may indicate this feature distribution violates the LDA gaussian assumptions.</a:t>
            </a:r>
            <a:endParaRPr sz="1600">
              <a:solidFill>
                <a:schemeClr val="dk1"/>
              </a:solidFill>
              <a:highlight>
                <a:srgbClr val="FFFFFF"/>
              </a:highlight>
            </a:endParaRPr>
          </a:p>
          <a:p>
            <a:pPr indent="0" lvl="0" marL="0" rtl="0">
              <a:spcBef>
                <a:spcPts val="0"/>
              </a:spcBef>
              <a:spcAft>
                <a:spcPts val="0"/>
              </a:spcAft>
              <a:buNone/>
            </a:pPr>
            <a:r>
              <a:t/>
            </a:r>
            <a:endParaRPr sz="1600">
              <a:solidFill>
                <a:schemeClr val="dk1"/>
              </a:solidFill>
              <a:highlight>
                <a:srgbClr val="FFFFFF"/>
              </a:highlight>
            </a:endParaRPr>
          </a:p>
        </p:txBody>
      </p:sp>
      <p:pic>
        <p:nvPicPr>
          <p:cNvPr id="182" name="Shape 182"/>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000">
                <a:solidFill>
                  <a:srgbClr val="64B1A9"/>
                </a:solidFill>
                <a:latin typeface="Georgia"/>
                <a:ea typeface="Georgia"/>
                <a:cs typeface="Georgia"/>
                <a:sym typeface="Georgia"/>
              </a:rPr>
              <a:t>Introduction</a:t>
            </a:r>
            <a:endParaRPr sz="3000">
              <a:solidFill>
                <a:srgbClr val="64B1A9"/>
              </a:solidFill>
              <a:latin typeface="Georgia"/>
              <a:ea typeface="Georgia"/>
              <a:cs typeface="Georgia"/>
              <a:sym typeface="Georgia"/>
            </a:endParaRPr>
          </a:p>
          <a:p>
            <a:pPr indent="0" lvl="0" marL="0">
              <a:spcBef>
                <a:spcPts val="0"/>
              </a:spcBef>
              <a:spcAft>
                <a:spcPts val="0"/>
              </a:spcAft>
              <a:buNone/>
            </a:pPr>
            <a:r>
              <a:t/>
            </a:r>
            <a:endParaRPr/>
          </a:p>
        </p:txBody>
      </p:sp>
      <p:pic>
        <p:nvPicPr>
          <p:cNvPr id="64" name="Shape 64"/>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65" name="Shape 65"/>
          <p:cNvSpPr txBox="1"/>
          <p:nvPr/>
        </p:nvSpPr>
        <p:spPr>
          <a:xfrm>
            <a:off x="454450" y="1415350"/>
            <a:ext cx="7338600" cy="8562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sz="1800"/>
              <a:t>A warm-up aims to explore feature extractions using existing networks</a:t>
            </a:r>
            <a:endParaRPr sz="1800"/>
          </a:p>
          <a:p>
            <a:pPr indent="0" lvl="0" marL="0">
              <a:spcBef>
                <a:spcPts val="0"/>
              </a:spcBef>
              <a:spcAft>
                <a:spcPts val="0"/>
              </a:spcAft>
              <a:buNone/>
            </a:pPr>
            <a:r>
              <a:t/>
            </a:r>
            <a:endParaRPr sz="1800"/>
          </a:p>
          <a:p>
            <a:pPr indent="-342900" lvl="0" marL="457200" rtl="0">
              <a:spcBef>
                <a:spcPts val="0"/>
              </a:spcBef>
              <a:spcAft>
                <a:spcPts val="0"/>
              </a:spcAft>
              <a:buClr>
                <a:schemeClr val="dk1"/>
              </a:buClr>
              <a:buSzPts val="1800"/>
              <a:buChar char="●"/>
            </a:pPr>
            <a:r>
              <a:rPr lang="en" sz="1800">
                <a:solidFill>
                  <a:schemeClr val="dk1"/>
                </a:solidFill>
              </a:rPr>
              <a:t>The existing networks used in the project include: </a:t>
            </a:r>
            <a:r>
              <a:rPr lang="en" sz="1800"/>
              <a:t>pre-trained deep neural networks and scattering nets</a:t>
            </a:r>
            <a:endParaRPr sz="1800"/>
          </a:p>
          <a:p>
            <a:pPr indent="0" lvl="0" marL="0" rtl="0">
              <a:spcBef>
                <a:spcPts val="0"/>
              </a:spcBef>
              <a:spcAft>
                <a:spcPts val="0"/>
              </a:spcAft>
              <a:buNone/>
            </a:pPr>
            <a:r>
              <a:t/>
            </a:r>
            <a:endParaRPr sz="1800"/>
          </a:p>
          <a:p>
            <a:pPr indent="-342900" lvl="0" marL="457200" rtl="0">
              <a:spcBef>
                <a:spcPts val="0"/>
              </a:spcBef>
              <a:spcAft>
                <a:spcPts val="0"/>
              </a:spcAft>
              <a:buClr>
                <a:schemeClr val="dk1"/>
              </a:buClr>
              <a:buSzPts val="1800"/>
              <a:buChar char="●"/>
            </a:pPr>
            <a:r>
              <a:rPr lang="en" sz="1800"/>
              <a:t>Image classifications with traditional machine learning methods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ResNet50 -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88" name="Shape 188"/>
          <p:cNvSpPr txBox="1"/>
          <p:nvPr/>
        </p:nvSpPr>
        <p:spPr>
          <a:xfrm>
            <a:off x="396975" y="1663550"/>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pic>
        <p:nvPicPr>
          <p:cNvPr id="189" name="Shape 189"/>
          <p:cNvPicPr preferRelativeResize="0"/>
          <p:nvPr/>
        </p:nvPicPr>
        <p:blipFill>
          <a:blip r:embed="rId3">
            <a:alphaModFix/>
          </a:blip>
          <a:stretch>
            <a:fillRect/>
          </a:stretch>
        </p:blipFill>
        <p:spPr>
          <a:xfrm>
            <a:off x="228600" y="2920825"/>
            <a:ext cx="8839199" cy="993358"/>
          </a:xfrm>
          <a:prstGeom prst="rect">
            <a:avLst/>
          </a:prstGeom>
          <a:noFill/>
          <a:ln>
            <a:noFill/>
          </a:ln>
        </p:spPr>
      </p:pic>
      <p:pic>
        <p:nvPicPr>
          <p:cNvPr id="190" name="Shape 190"/>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ResNet50 -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196" name="Shape 196"/>
          <p:cNvSpPr txBox="1"/>
          <p:nvPr/>
        </p:nvSpPr>
        <p:spPr>
          <a:xfrm>
            <a:off x="311700" y="1672225"/>
            <a:ext cx="8037900" cy="12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1"/>
                </a:solidFill>
                <a:highlight>
                  <a:srgbClr val="FFFFFF"/>
                </a:highlight>
              </a:rPr>
              <a:t>From the statistics, for the features extracted by the ResNet50 Network, Logistic Regression still has the highest accuracy but the difference seems to further shrink, i.e. four methods have similar accuracy and cross entropy (except for LDA which has larger cross entropy). </a:t>
            </a:r>
            <a:endParaRPr sz="1600">
              <a:solidFill>
                <a:schemeClr val="dk1"/>
              </a:solidFill>
              <a:highlight>
                <a:srgbClr val="FFFFFF"/>
              </a:highlight>
            </a:endParaRPr>
          </a:p>
          <a:p>
            <a:pPr indent="0" lvl="0" mar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rPr lang="en" sz="1600">
                <a:solidFill>
                  <a:schemeClr val="dk1"/>
                </a:solidFill>
                <a:highlight>
                  <a:srgbClr val="FFFFFF"/>
                </a:highlight>
              </a:rPr>
              <a:t>The bad/unstable output distribution shown by LDA may indicate this feature distribution violates the LDA gaussian assumptions. But more importantly, as shown in the visualization, the features from different classes seem to further mix together, making classifiers more difficult to distinguish. This may explain the not-so-good results shown by all methods.</a:t>
            </a:r>
            <a:endParaRPr sz="1600">
              <a:solidFill>
                <a:schemeClr val="dk1"/>
              </a:solidFill>
              <a:highlight>
                <a:srgbClr val="FFFFFF"/>
              </a:highlight>
            </a:endParaRPr>
          </a:p>
        </p:txBody>
      </p:sp>
      <p:pic>
        <p:nvPicPr>
          <p:cNvPr id="197" name="Shape 197"/>
          <p:cNvPicPr preferRelativeResize="0"/>
          <p:nvPr/>
        </p:nvPicPr>
        <p:blipFill>
          <a:blip r:embed="rId3">
            <a:alphaModFix/>
          </a:blip>
          <a:stretch>
            <a:fillRect/>
          </a:stretch>
        </p:blipFill>
        <p:spPr>
          <a:xfrm>
            <a:off x="6734000" y="4369126"/>
            <a:ext cx="2198899" cy="70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Classification</a:t>
            </a:r>
            <a:r>
              <a:rPr lang="en" sz="3000">
                <a:solidFill>
                  <a:srgbClr val="64B1A9"/>
                </a:solidFill>
                <a:latin typeface="Georgia"/>
                <a:ea typeface="Georgia"/>
                <a:cs typeface="Georgia"/>
                <a:sym typeface="Georgia"/>
              </a:rPr>
              <a:t> Summary: Raphael Dataset Result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03" name="Shape 203"/>
          <p:cNvPicPr preferRelativeResize="0"/>
          <p:nvPr/>
        </p:nvPicPr>
        <p:blipFill>
          <a:blip r:embed="rId3">
            <a:alphaModFix/>
          </a:blip>
          <a:stretch>
            <a:fillRect/>
          </a:stretch>
        </p:blipFill>
        <p:spPr>
          <a:xfrm>
            <a:off x="383950" y="1421950"/>
            <a:ext cx="7121618" cy="2718575"/>
          </a:xfrm>
          <a:prstGeom prst="rect">
            <a:avLst/>
          </a:prstGeom>
          <a:noFill/>
          <a:ln>
            <a:noFill/>
          </a:ln>
        </p:spPr>
      </p:pic>
      <p:pic>
        <p:nvPicPr>
          <p:cNvPr id="204" name="Shape 204"/>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Classification Summary: Raphael Dataset Result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210" name="Shape 210"/>
          <p:cNvSpPr txBox="1"/>
          <p:nvPr/>
        </p:nvSpPr>
        <p:spPr>
          <a:xfrm>
            <a:off x="413500" y="1038000"/>
            <a:ext cx="7343100" cy="856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Logistic Regression achieve best accuracy/log loss for all types of features; LDA almost always perform the worst</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The first implication: this Raphael Drawing dataset has a data distribution that is very different from the LDA </a:t>
            </a:r>
            <a:r>
              <a:rPr lang="en" sz="1800">
                <a:solidFill>
                  <a:schemeClr val="dk1"/>
                </a:solidFill>
                <a:highlight>
                  <a:srgbClr val="FFFFFF"/>
                </a:highlight>
              </a:rPr>
              <a:t>gaussian</a:t>
            </a:r>
            <a:r>
              <a:rPr lang="en" sz="1800">
                <a:solidFill>
                  <a:schemeClr val="dk1"/>
                </a:solidFill>
                <a:highlight>
                  <a:srgbClr val="FFFFFF"/>
                </a:highlight>
              </a:rPr>
              <a:t> assumption. This may serve as the main reason for the bad performance.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The next important observation: the simplest method seems to be more suitable for this dataset. More complicated methods like SVM have high potential to overfit, and simpler methods have better chance to make good decisions in the test set.</a:t>
            </a:r>
            <a:endParaRPr sz="1800"/>
          </a:p>
        </p:txBody>
      </p:sp>
      <p:pic>
        <p:nvPicPr>
          <p:cNvPr id="211" name="Shape 211"/>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Which features are more robust or more suitable for this dataset?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217" name="Shape 217"/>
          <p:cNvSpPr txBox="1"/>
          <p:nvPr/>
        </p:nvSpPr>
        <p:spPr>
          <a:xfrm>
            <a:off x="413500" y="1597375"/>
            <a:ext cx="7343100" cy="856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As shown by the numbers, no matter for the best or the average performance by the classifiers, Scattering Network seems to provide more reasonable features.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This may be explained by the ability inherent in the wavelet operations to process/find fixed patterns, which may enforce its analysis on the textures of drawings, thus leading to easier thresholds between classes. </a:t>
            </a:r>
            <a:endParaRPr sz="1800"/>
          </a:p>
        </p:txBody>
      </p:sp>
      <p:pic>
        <p:nvPicPr>
          <p:cNvPr id="218" name="Shape 218"/>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Which features are more robust or more suitable for this dataset?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224" name="Shape 224"/>
          <p:cNvSpPr txBox="1"/>
          <p:nvPr/>
        </p:nvSpPr>
        <p:spPr>
          <a:xfrm>
            <a:off x="413500" y="1597375"/>
            <a:ext cx="7343100" cy="856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For the two deep nets, since they are trained on large scale datasets, they are more likely to find universal patterns which may not be helpful for this specific task.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In addition, since ResNet50 has much more layers than VGG19 (increased depth), it may provide much more complicated and high-level features in deeper layers.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This may be the reason why ResNet features seem to be more mixed.</a:t>
            </a:r>
            <a:br>
              <a:rPr lang="en" sz="1800">
                <a:solidFill>
                  <a:schemeClr val="dk1"/>
                </a:solidFill>
                <a:highlight>
                  <a:srgbClr val="FFFFFF"/>
                </a:highlight>
              </a:rPr>
            </a:br>
            <a:br>
              <a:rPr lang="en" sz="1800">
                <a:solidFill>
                  <a:schemeClr val="dk1"/>
                </a:solidFill>
                <a:highlight>
                  <a:srgbClr val="FFFFFF"/>
                </a:highlight>
              </a:rPr>
            </a:br>
            <a:endParaRPr sz="1800"/>
          </a:p>
        </p:txBody>
      </p:sp>
      <p:pic>
        <p:nvPicPr>
          <p:cNvPr id="225" name="Shape 225"/>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21319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 Dataset 2 MNIST</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31" name="Shape 231"/>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Scattering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37" name="Shape 237"/>
          <p:cNvPicPr preferRelativeResize="0"/>
          <p:nvPr/>
        </p:nvPicPr>
        <p:blipFill>
          <a:blip r:embed="rId3">
            <a:alphaModFix/>
          </a:blip>
          <a:stretch>
            <a:fillRect/>
          </a:stretch>
        </p:blipFill>
        <p:spPr>
          <a:xfrm>
            <a:off x="404775" y="1179775"/>
            <a:ext cx="5962150" cy="3263050"/>
          </a:xfrm>
          <a:prstGeom prst="rect">
            <a:avLst/>
          </a:prstGeom>
          <a:noFill/>
          <a:ln>
            <a:noFill/>
          </a:ln>
        </p:spPr>
      </p:pic>
      <p:pic>
        <p:nvPicPr>
          <p:cNvPr id="238" name="Shape 238"/>
          <p:cNvPicPr preferRelativeResize="0"/>
          <p:nvPr/>
        </p:nvPicPr>
        <p:blipFill>
          <a:blip r:embed="rId4">
            <a:alphaModFix/>
          </a:blip>
          <a:stretch>
            <a:fillRect/>
          </a:stretch>
        </p:blipFill>
        <p:spPr>
          <a:xfrm>
            <a:off x="6734000" y="4216726"/>
            <a:ext cx="2198899" cy="704325"/>
          </a:xfrm>
          <a:prstGeom prst="rect">
            <a:avLst/>
          </a:prstGeom>
          <a:noFill/>
          <a:ln>
            <a:noFill/>
          </a:ln>
        </p:spPr>
      </p:pic>
      <p:pic>
        <p:nvPicPr>
          <p:cNvPr id="239" name="Shape 239"/>
          <p:cNvPicPr preferRelativeResize="0"/>
          <p:nvPr/>
        </p:nvPicPr>
        <p:blipFill>
          <a:blip r:embed="rId5">
            <a:alphaModFix/>
          </a:blip>
          <a:stretch>
            <a:fillRect/>
          </a:stretch>
        </p:blipFill>
        <p:spPr>
          <a:xfrm>
            <a:off x="6682350" y="1170125"/>
            <a:ext cx="270450" cy="2065376"/>
          </a:xfrm>
          <a:prstGeom prst="rect">
            <a:avLst/>
          </a:prstGeom>
          <a:noFill/>
          <a:ln>
            <a:noFill/>
          </a:ln>
        </p:spPr>
      </p:pic>
      <p:sp>
        <p:nvSpPr>
          <p:cNvPr id="240" name="Shape 240"/>
          <p:cNvSpPr txBox="1"/>
          <p:nvPr/>
        </p:nvSpPr>
        <p:spPr>
          <a:xfrm>
            <a:off x="6873500" y="10939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a:t>
            </a:r>
            <a:endParaRPr/>
          </a:p>
        </p:txBody>
      </p:sp>
      <p:sp>
        <p:nvSpPr>
          <p:cNvPr id="241" name="Shape 241"/>
          <p:cNvSpPr txBox="1"/>
          <p:nvPr/>
        </p:nvSpPr>
        <p:spPr>
          <a:xfrm>
            <a:off x="6873500" y="13225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42" name="Shape 242"/>
          <p:cNvSpPr txBox="1"/>
          <p:nvPr/>
        </p:nvSpPr>
        <p:spPr>
          <a:xfrm>
            <a:off x="6873500" y="15511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43" name="Shape 243"/>
          <p:cNvSpPr txBox="1"/>
          <p:nvPr/>
        </p:nvSpPr>
        <p:spPr>
          <a:xfrm>
            <a:off x="6873500" y="17287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44" name="Shape 244"/>
          <p:cNvSpPr txBox="1"/>
          <p:nvPr/>
        </p:nvSpPr>
        <p:spPr>
          <a:xfrm>
            <a:off x="6877375" y="191357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45" name="Shape 245"/>
          <p:cNvSpPr txBox="1"/>
          <p:nvPr/>
        </p:nvSpPr>
        <p:spPr>
          <a:xfrm>
            <a:off x="6873500" y="208325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46" name="Shape 246"/>
          <p:cNvSpPr txBox="1"/>
          <p:nvPr/>
        </p:nvSpPr>
        <p:spPr>
          <a:xfrm>
            <a:off x="6877375" y="228730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47" name="Shape 247"/>
          <p:cNvSpPr txBox="1"/>
          <p:nvPr/>
        </p:nvSpPr>
        <p:spPr>
          <a:xfrm>
            <a:off x="6877375" y="24810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48" name="Shape 248"/>
          <p:cNvSpPr txBox="1"/>
          <p:nvPr/>
        </p:nvSpPr>
        <p:spPr>
          <a:xfrm>
            <a:off x="6877375" y="26934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49" name="Shape 249"/>
          <p:cNvSpPr txBox="1"/>
          <p:nvPr/>
        </p:nvSpPr>
        <p:spPr>
          <a:xfrm>
            <a:off x="6877375" y="28856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VGG19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55" name="Shape 255"/>
          <p:cNvPicPr preferRelativeResize="0"/>
          <p:nvPr/>
        </p:nvPicPr>
        <p:blipFill>
          <a:blip r:embed="rId3">
            <a:alphaModFix/>
          </a:blip>
          <a:stretch>
            <a:fillRect/>
          </a:stretch>
        </p:blipFill>
        <p:spPr>
          <a:xfrm>
            <a:off x="435875" y="1170125"/>
            <a:ext cx="6049624" cy="3820976"/>
          </a:xfrm>
          <a:prstGeom prst="rect">
            <a:avLst/>
          </a:prstGeom>
          <a:noFill/>
          <a:ln>
            <a:noFill/>
          </a:ln>
        </p:spPr>
      </p:pic>
      <p:pic>
        <p:nvPicPr>
          <p:cNvPr id="256" name="Shape 256"/>
          <p:cNvPicPr preferRelativeResize="0"/>
          <p:nvPr/>
        </p:nvPicPr>
        <p:blipFill>
          <a:blip r:embed="rId4">
            <a:alphaModFix/>
          </a:blip>
          <a:stretch>
            <a:fillRect/>
          </a:stretch>
        </p:blipFill>
        <p:spPr>
          <a:xfrm>
            <a:off x="6734000" y="4216726"/>
            <a:ext cx="2198899" cy="704325"/>
          </a:xfrm>
          <a:prstGeom prst="rect">
            <a:avLst/>
          </a:prstGeom>
          <a:noFill/>
          <a:ln>
            <a:noFill/>
          </a:ln>
        </p:spPr>
      </p:pic>
      <p:pic>
        <p:nvPicPr>
          <p:cNvPr id="257" name="Shape 257"/>
          <p:cNvPicPr preferRelativeResize="0"/>
          <p:nvPr/>
        </p:nvPicPr>
        <p:blipFill>
          <a:blip r:embed="rId5">
            <a:alphaModFix/>
          </a:blip>
          <a:stretch>
            <a:fillRect/>
          </a:stretch>
        </p:blipFill>
        <p:spPr>
          <a:xfrm>
            <a:off x="6682350" y="1170125"/>
            <a:ext cx="270450" cy="2065376"/>
          </a:xfrm>
          <a:prstGeom prst="rect">
            <a:avLst/>
          </a:prstGeom>
          <a:noFill/>
          <a:ln>
            <a:noFill/>
          </a:ln>
        </p:spPr>
      </p:pic>
      <p:sp>
        <p:nvSpPr>
          <p:cNvPr id="258" name="Shape 258"/>
          <p:cNvSpPr txBox="1"/>
          <p:nvPr/>
        </p:nvSpPr>
        <p:spPr>
          <a:xfrm>
            <a:off x="6873500" y="1093925"/>
            <a:ext cx="270300" cy="23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0</a:t>
            </a:r>
            <a:endParaRPr/>
          </a:p>
        </p:txBody>
      </p:sp>
      <p:sp>
        <p:nvSpPr>
          <p:cNvPr id="259" name="Shape 259"/>
          <p:cNvSpPr txBox="1"/>
          <p:nvPr/>
        </p:nvSpPr>
        <p:spPr>
          <a:xfrm>
            <a:off x="6873500" y="13225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60" name="Shape 260"/>
          <p:cNvSpPr txBox="1"/>
          <p:nvPr/>
        </p:nvSpPr>
        <p:spPr>
          <a:xfrm>
            <a:off x="6873500" y="15511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61" name="Shape 261"/>
          <p:cNvSpPr txBox="1"/>
          <p:nvPr/>
        </p:nvSpPr>
        <p:spPr>
          <a:xfrm>
            <a:off x="6873500" y="17287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62" name="Shape 262"/>
          <p:cNvSpPr txBox="1"/>
          <p:nvPr/>
        </p:nvSpPr>
        <p:spPr>
          <a:xfrm>
            <a:off x="6877375" y="191357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63" name="Shape 263"/>
          <p:cNvSpPr txBox="1"/>
          <p:nvPr/>
        </p:nvSpPr>
        <p:spPr>
          <a:xfrm>
            <a:off x="6873500" y="208325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64" name="Shape 264"/>
          <p:cNvSpPr txBox="1"/>
          <p:nvPr/>
        </p:nvSpPr>
        <p:spPr>
          <a:xfrm>
            <a:off x="6877375" y="228730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65" name="Shape 265"/>
          <p:cNvSpPr txBox="1"/>
          <p:nvPr/>
        </p:nvSpPr>
        <p:spPr>
          <a:xfrm>
            <a:off x="6877375" y="24810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66" name="Shape 266"/>
          <p:cNvSpPr txBox="1"/>
          <p:nvPr/>
        </p:nvSpPr>
        <p:spPr>
          <a:xfrm>
            <a:off x="6877375" y="26934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67" name="Shape 267"/>
          <p:cNvSpPr txBox="1"/>
          <p:nvPr/>
        </p:nvSpPr>
        <p:spPr>
          <a:xfrm>
            <a:off x="6877375" y="28856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Visualization of ResNet50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73" name="Shape 273"/>
          <p:cNvPicPr preferRelativeResize="0"/>
          <p:nvPr/>
        </p:nvPicPr>
        <p:blipFill>
          <a:blip r:embed="rId3">
            <a:alphaModFix/>
          </a:blip>
          <a:stretch>
            <a:fillRect/>
          </a:stretch>
        </p:blipFill>
        <p:spPr>
          <a:xfrm>
            <a:off x="341150" y="1149450"/>
            <a:ext cx="6099224" cy="3820976"/>
          </a:xfrm>
          <a:prstGeom prst="rect">
            <a:avLst/>
          </a:prstGeom>
          <a:noFill/>
          <a:ln>
            <a:noFill/>
          </a:ln>
        </p:spPr>
      </p:pic>
      <p:pic>
        <p:nvPicPr>
          <p:cNvPr id="274" name="Shape 274"/>
          <p:cNvPicPr preferRelativeResize="0"/>
          <p:nvPr/>
        </p:nvPicPr>
        <p:blipFill>
          <a:blip r:embed="rId4">
            <a:alphaModFix/>
          </a:blip>
          <a:stretch>
            <a:fillRect/>
          </a:stretch>
        </p:blipFill>
        <p:spPr>
          <a:xfrm>
            <a:off x="6886400" y="4369126"/>
            <a:ext cx="2198899" cy="704325"/>
          </a:xfrm>
          <a:prstGeom prst="rect">
            <a:avLst/>
          </a:prstGeom>
          <a:noFill/>
          <a:ln>
            <a:noFill/>
          </a:ln>
        </p:spPr>
      </p:pic>
      <p:pic>
        <p:nvPicPr>
          <p:cNvPr id="275" name="Shape 275"/>
          <p:cNvPicPr preferRelativeResize="0"/>
          <p:nvPr/>
        </p:nvPicPr>
        <p:blipFill>
          <a:blip r:embed="rId5">
            <a:alphaModFix/>
          </a:blip>
          <a:stretch>
            <a:fillRect/>
          </a:stretch>
        </p:blipFill>
        <p:spPr>
          <a:xfrm>
            <a:off x="6682350" y="1170125"/>
            <a:ext cx="270450" cy="2065376"/>
          </a:xfrm>
          <a:prstGeom prst="rect">
            <a:avLst/>
          </a:prstGeom>
          <a:noFill/>
          <a:ln>
            <a:noFill/>
          </a:ln>
        </p:spPr>
      </p:pic>
      <p:sp>
        <p:nvSpPr>
          <p:cNvPr id="276" name="Shape 276"/>
          <p:cNvSpPr txBox="1"/>
          <p:nvPr/>
        </p:nvSpPr>
        <p:spPr>
          <a:xfrm>
            <a:off x="6873500" y="10939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a:t>
            </a:r>
            <a:endParaRPr/>
          </a:p>
        </p:txBody>
      </p:sp>
      <p:sp>
        <p:nvSpPr>
          <p:cNvPr id="277" name="Shape 277"/>
          <p:cNvSpPr txBox="1"/>
          <p:nvPr/>
        </p:nvSpPr>
        <p:spPr>
          <a:xfrm>
            <a:off x="6873500" y="13225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78" name="Shape 278"/>
          <p:cNvSpPr txBox="1"/>
          <p:nvPr/>
        </p:nvSpPr>
        <p:spPr>
          <a:xfrm>
            <a:off x="6873500" y="15511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79" name="Shape 279"/>
          <p:cNvSpPr txBox="1"/>
          <p:nvPr/>
        </p:nvSpPr>
        <p:spPr>
          <a:xfrm>
            <a:off x="6873500" y="17287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80" name="Shape 280"/>
          <p:cNvSpPr txBox="1"/>
          <p:nvPr/>
        </p:nvSpPr>
        <p:spPr>
          <a:xfrm>
            <a:off x="6877375" y="191357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81" name="Shape 281"/>
          <p:cNvSpPr txBox="1"/>
          <p:nvPr/>
        </p:nvSpPr>
        <p:spPr>
          <a:xfrm>
            <a:off x="6873500" y="208325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82" name="Shape 282"/>
          <p:cNvSpPr txBox="1"/>
          <p:nvPr/>
        </p:nvSpPr>
        <p:spPr>
          <a:xfrm>
            <a:off x="6877375" y="2287300"/>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83" name="Shape 283"/>
          <p:cNvSpPr txBox="1"/>
          <p:nvPr/>
        </p:nvSpPr>
        <p:spPr>
          <a:xfrm>
            <a:off x="6877375" y="24810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84" name="Shape 284"/>
          <p:cNvSpPr txBox="1"/>
          <p:nvPr/>
        </p:nvSpPr>
        <p:spPr>
          <a:xfrm>
            <a:off x="6877375" y="2693425"/>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85" name="Shape 285"/>
          <p:cNvSpPr txBox="1"/>
          <p:nvPr/>
        </p:nvSpPr>
        <p:spPr>
          <a:xfrm>
            <a:off x="6877375" y="2885613"/>
            <a:ext cx="2703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3000">
                <a:solidFill>
                  <a:srgbClr val="64B1A9"/>
                </a:solidFill>
                <a:latin typeface="Georgia"/>
                <a:ea typeface="Georgia"/>
                <a:cs typeface="Georgia"/>
                <a:sym typeface="Georgia"/>
              </a:rPr>
              <a:t>Introduction</a:t>
            </a:r>
            <a:endParaRPr/>
          </a:p>
        </p:txBody>
      </p:sp>
      <p:sp>
        <p:nvSpPr>
          <p:cNvPr id="71" name="Shape 71"/>
          <p:cNvSpPr txBox="1"/>
          <p:nvPr/>
        </p:nvSpPr>
        <p:spPr>
          <a:xfrm>
            <a:off x="410475" y="1356725"/>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b="1" lang="en" sz="1800">
                <a:solidFill>
                  <a:srgbClr val="FF0000"/>
                </a:solidFill>
                <a:highlight>
                  <a:srgbClr val="FFFFFF"/>
                </a:highlight>
              </a:rPr>
              <a:t>2</a:t>
            </a:r>
            <a:r>
              <a:rPr lang="en" sz="1800">
                <a:solidFill>
                  <a:schemeClr val="dk1"/>
                </a:solidFill>
                <a:highlight>
                  <a:srgbClr val="FFFFFF"/>
                </a:highlight>
              </a:rPr>
              <a:t> datasets to perform classification task - Raphael's dataset and MNIST's dataset</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b="1" lang="en" sz="1800">
                <a:solidFill>
                  <a:srgbClr val="FF0000"/>
                </a:solidFill>
                <a:highlight>
                  <a:srgbClr val="FFFFFF"/>
                </a:highlight>
              </a:rPr>
              <a:t>2</a:t>
            </a:r>
            <a:r>
              <a:rPr lang="en" sz="1800">
                <a:solidFill>
                  <a:schemeClr val="dk1"/>
                </a:solidFill>
                <a:highlight>
                  <a:srgbClr val="FFFFFF"/>
                </a:highlight>
              </a:rPr>
              <a:t> pre-trained deep neural networks and scattering nets</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b="1" lang="en" sz="1800">
                <a:solidFill>
                  <a:srgbClr val="FF0000"/>
                </a:solidFill>
                <a:highlight>
                  <a:srgbClr val="FFFFFF"/>
                </a:highlight>
              </a:rPr>
              <a:t>6</a:t>
            </a:r>
            <a:r>
              <a:rPr lang="en" sz="1800">
                <a:solidFill>
                  <a:schemeClr val="dk1"/>
                </a:solidFill>
                <a:highlight>
                  <a:srgbClr val="FFFFFF"/>
                </a:highlight>
              </a:rPr>
              <a:t> visualization approaches: PCA, MDS and t-SNE etc. to visualize the extracted features </a:t>
            </a:r>
            <a:endParaRPr sz="1800">
              <a:solidFill>
                <a:schemeClr val="dk1"/>
              </a:solidFill>
              <a:highlight>
                <a:srgbClr val="FFFFFF"/>
              </a:highlight>
            </a:endParaRPr>
          </a:p>
          <a:p>
            <a:pPr indent="-342900" lvl="0" marL="457200">
              <a:spcBef>
                <a:spcPts val="0"/>
              </a:spcBef>
              <a:spcAft>
                <a:spcPts val="0"/>
              </a:spcAft>
              <a:buClr>
                <a:schemeClr val="dk1"/>
              </a:buClr>
              <a:buSzPts val="1800"/>
              <a:buChar char="●"/>
            </a:pPr>
            <a:r>
              <a:rPr b="1" lang="en" sz="1800">
                <a:solidFill>
                  <a:srgbClr val="FF0000"/>
                </a:solidFill>
                <a:highlight>
                  <a:srgbClr val="FFFFFF"/>
                </a:highlight>
              </a:rPr>
              <a:t>4 </a:t>
            </a:r>
            <a:r>
              <a:rPr lang="en" sz="1800">
                <a:solidFill>
                  <a:schemeClr val="dk1"/>
                </a:solidFill>
                <a:highlight>
                  <a:srgbClr val="FFFFFF"/>
                </a:highlight>
              </a:rPr>
              <a:t>traditional supervised learning methods implemented based on the extracted features, including LDA, logistic regression, SVM, random forests to classify images</a:t>
            </a:r>
            <a:endParaRPr sz="1800"/>
          </a:p>
        </p:txBody>
      </p:sp>
      <p:pic>
        <p:nvPicPr>
          <p:cNvPr id="72" name="Shape 72"/>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Visualization Summary: </a:t>
            </a:r>
            <a:r>
              <a:rPr lang="en" sz="3000">
                <a:solidFill>
                  <a:srgbClr val="64B1A9"/>
                </a:solidFill>
                <a:latin typeface="Georgia"/>
                <a:ea typeface="Georgia"/>
                <a:cs typeface="Georgia"/>
                <a:sym typeface="Georgia"/>
              </a:rPr>
              <a:t>MNIST</a:t>
            </a:r>
            <a:endParaRPr b="1" sz="2400"/>
          </a:p>
          <a:p>
            <a:pPr indent="0" lvl="0" marL="0" rtl="0">
              <a:spcBef>
                <a:spcPts val="1100"/>
              </a:spcBef>
              <a:spcAft>
                <a:spcPts val="0"/>
              </a:spcAft>
              <a:buNone/>
            </a:pPr>
            <a:r>
              <a:t/>
            </a:r>
            <a:endParaRPr b="1" sz="1800"/>
          </a:p>
          <a:p>
            <a:pPr indent="0" lvl="0" marL="0" rtl="0">
              <a:spcBef>
                <a:spcPts val="1100"/>
              </a:spcBef>
              <a:spcAft>
                <a:spcPts val="0"/>
              </a:spcAft>
              <a:buNone/>
            </a:pPr>
            <a:r>
              <a:rPr b="1" lang="en" sz="1800"/>
              <a:t>Deep Learning Networks Comparison through the Same Visualisation</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91" name="Shape 291"/>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292" name="Shape 292"/>
          <p:cNvSpPr txBox="1"/>
          <p:nvPr/>
        </p:nvSpPr>
        <p:spPr>
          <a:xfrm>
            <a:off x="430050" y="1779325"/>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The features extracted by Scattering Network and VGG19 and dimensionally reduced by these visualisation approaches are presented better than those of ResNet50. </a:t>
            </a:r>
            <a:endParaRPr sz="1800"/>
          </a:p>
          <a:p>
            <a:pPr indent="0" lvl="0" marL="0" rtl="0">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Visualization Summary: MNIST</a:t>
            </a:r>
            <a:endParaRPr b="1" sz="2400"/>
          </a:p>
          <a:p>
            <a:pPr indent="0" lvl="0" marL="0" rtl="0">
              <a:spcBef>
                <a:spcPts val="1100"/>
              </a:spcBef>
              <a:spcAft>
                <a:spcPts val="0"/>
              </a:spcAft>
              <a:buNone/>
            </a:pPr>
            <a:r>
              <a:rPr b="1" lang="en" sz="1800"/>
              <a:t>Different Visualisation Approaches through the Same Network</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298" name="Shape 298"/>
          <p:cNvPicPr preferRelativeResize="0"/>
          <p:nvPr/>
        </p:nvPicPr>
        <p:blipFill>
          <a:blip r:embed="rId3">
            <a:alphaModFix/>
          </a:blip>
          <a:stretch>
            <a:fillRect/>
          </a:stretch>
        </p:blipFill>
        <p:spPr>
          <a:xfrm>
            <a:off x="6734000" y="4365576"/>
            <a:ext cx="2198899" cy="704325"/>
          </a:xfrm>
          <a:prstGeom prst="rect">
            <a:avLst/>
          </a:prstGeom>
          <a:noFill/>
          <a:ln>
            <a:noFill/>
          </a:ln>
        </p:spPr>
      </p:pic>
      <p:sp>
        <p:nvSpPr>
          <p:cNvPr id="299" name="Shape 299"/>
          <p:cNvSpPr txBox="1"/>
          <p:nvPr/>
        </p:nvSpPr>
        <p:spPr>
          <a:xfrm>
            <a:off x="430050" y="1663575"/>
            <a:ext cx="7343100" cy="856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Non-linear structure in the data is very significant since PCA which tries to find the linear transformation among dimensions and MDS which measures the distance similarity between objects seem to mix clusters, which means some features may look very similar even though they are from different groups in the dataset.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Scattering Net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05" name="Shape 305"/>
          <p:cNvSpPr txBox="1"/>
          <p:nvPr/>
        </p:nvSpPr>
        <p:spPr>
          <a:xfrm>
            <a:off x="320775" y="1587350"/>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pic>
        <p:nvPicPr>
          <p:cNvPr id="306" name="Shape 306"/>
          <p:cNvPicPr preferRelativeResize="0"/>
          <p:nvPr/>
        </p:nvPicPr>
        <p:blipFill>
          <a:blip r:embed="rId3">
            <a:alphaModFix/>
          </a:blip>
          <a:stretch>
            <a:fillRect/>
          </a:stretch>
        </p:blipFill>
        <p:spPr>
          <a:xfrm>
            <a:off x="370013" y="2861175"/>
            <a:ext cx="8861176" cy="1223500"/>
          </a:xfrm>
          <a:prstGeom prst="rect">
            <a:avLst/>
          </a:prstGeom>
          <a:noFill/>
          <a:ln>
            <a:noFill/>
          </a:ln>
        </p:spPr>
      </p:pic>
      <p:pic>
        <p:nvPicPr>
          <p:cNvPr id="307" name="Shape 307"/>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Scattering Net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13" name="Shape 313"/>
          <p:cNvSpPr txBox="1"/>
          <p:nvPr/>
        </p:nvSpPr>
        <p:spPr>
          <a:xfrm>
            <a:off x="386875" y="1519225"/>
            <a:ext cx="8037900" cy="125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1"/>
                </a:solidFill>
                <a:highlight>
                  <a:srgbClr val="FFFFFF"/>
                </a:highlight>
              </a:rPr>
              <a:t>For the features extracted from MNIST by the Scattering Network, Logistic Regression still has the lowest cross entropy loss and the highest accuracy, which indicates the best classification performance. </a:t>
            </a:r>
            <a:endParaRPr sz="1600">
              <a:solidFill>
                <a:schemeClr val="dk1"/>
              </a:solidFill>
              <a:highlight>
                <a:srgbClr val="FFFFFF"/>
              </a:highlight>
            </a:endParaRPr>
          </a:p>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rPr lang="en" sz="1600">
                <a:solidFill>
                  <a:schemeClr val="dk1"/>
                </a:solidFill>
                <a:highlight>
                  <a:srgbClr val="FFFFFF"/>
                </a:highlight>
              </a:rPr>
              <a:t>Linear Discriminant Analysis also has similar level of performance while non-linear classifier like SVM and Random Forest performed suboptimally, we can see that a linear decision boundary is already sufficient for MNIST features. When taking standard deviation into consideration, 3 out of 4 has low std, indicating its highly linearity, which is consistent with the visualization.</a:t>
            </a:r>
            <a:endParaRPr sz="1600"/>
          </a:p>
        </p:txBody>
      </p:sp>
      <p:pic>
        <p:nvPicPr>
          <p:cNvPr id="314" name="Shape 314"/>
          <p:cNvPicPr preferRelativeResize="0"/>
          <p:nvPr/>
        </p:nvPicPr>
        <p:blipFill>
          <a:blip r:embed="rId3">
            <a:alphaModFix/>
          </a:blip>
          <a:stretch>
            <a:fillRect/>
          </a:stretch>
        </p:blipFill>
        <p:spPr>
          <a:xfrm>
            <a:off x="6713350" y="4111126"/>
            <a:ext cx="2198899" cy="704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VGG19 -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20" name="Shape 320"/>
          <p:cNvSpPr txBox="1"/>
          <p:nvPr/>
        </p:nvSpPr>
        <p:spPr>
          <a:xfrm>
            <a:off x="396975" y="1266600"/>
            <a:ext cx="8037900" cy="125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p>
        </p:txBody>
      </p:sp>
      <p:pic>
        <p:nvPicPr>
          <p:cNvPr id="321" name="Shape 321"/>
          <p:cNvPicPr preferRelativeResize="0"/>
          <p:nvPr/>
        </p:nvPicPr>
        <p:blipFill>
          <a:blip r:embed="rId3">
            <a:alphaModFix/>
          </a:blip>
          <a:stretch>
            <a:fillRect/>
          </a:stretch>
        </p:blipFill>
        <p:spPr>
          <a:xfrm>
            <a:off x="6713350" y="4111126"/>
            <a:ext cx="2198899" cy="704325"/>
          </a:xfrm>
          <a:prstGeom prst="rect">
            <a:avLst/>
          </a:prstGeom>
          <a:noFill/>
          <a:ln>
            <a:noFill/>
          </a:ln>
        </p:spPr>
      </p:pic>
      <p:pic>
        <p:nvPicPr>
          <p:cNvPr id="322" name="Shape 322"/>
          <p:cNvPicPr preferRelativeResize="0"/>
          <p:nvPr/>
        </p:nvPicPr>
        <p:blipFill>
          <a:blip r:embed="rId4">
            <a:alphaModFix/>
          </a:blip>
          <a:stretch>
            <a:fillRect/>
          </a:stretch>
        </p:blipFill>
        <p:spPr>
          <a:xfrm>
            <a:off x="311700" y="2662600"/>
            <a:ext cx="8839199" cy="956349"/>
          </a:xfrm>
          <a:prstGeom prst="rect">
            <a:avLst/>
          </a:prstGeom>
          <a:noFill/>
          <a:ln>
            <a:noFill/>
          </a:ln>
        </p:spPr>
      </p:pic>
      <p:sp>
        <p:nvSpPr>
          <p:cNvPr id="323" name="Shape 323"/>
          <p:cNvSpPr txBox="1"/>
          <p:nvPr/>
        </p:nvSpPr>
        <p:spPr>
          <a:xfrm>
            <a:off x="311700" y="1536825"/>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VGG19 -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29" name="Shape 329"/>
          <p:cNvSpPr txBox="1"/>
          <p:nvPr/>
        </p:nvSpPr>
        <p:spPr>
          <a:xfrm>
            <a:off x="396975" y="1266600"/>
            <a:ext cx="8037900" cy="12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600">
              <a:solidFill>
                <a:schemeClr val="dk1"/>
              </a:solidFill>
              <a:highlight>
                <a:srgbClr val="FFFFFF"/>
              </a:highlight>
            </a:endParaRPr>
          </a:p>
          <a:p>
            <a:pPr indent="0" lvl="0" marL="0">
              <a:spcBef>
                <a:spcPts val="0"/>
              </a:spcBef>
              <a:spcAft>
                <a:spcPts val="0"/>
              </a:spcAft>
              <a:buNone/>
            </a:pPr>
            <a:r>
              <a:t/>
            </a:r>
            <a:endParaRPr sz="1600">
              <a:solidFill>
                <a:schemeClr val="dk1"/>
              </a:solidFill>
              <a:highlight>
                <a:srgbClr val="FFFFFF"/>
              </a:highlight>
            </a:endParaRPr>
          </a:p>
          <a:p>
            <a:pPr indent="0" lvl="0" marL="0">
              <a:spcBef>
                <a:spcPts val="0"/>
              </a:spcBef>
              <a:spcAft>
                <a:spcPts val="0"/>
              </a:spcAft>
              <a:buNone/>
            </a:pPr>
            <a:r>
              <a:rPr lang="en" sz="1600">
                <a:solidFill>
                  <a:schemeClr val="dk1"/>
                </a:solidFill>
                <a:highlight>
                  <a:srgbClr val="FFFFFF"/>
                </a:highlight>
              </a:rPr>
              <a:t>For the features extracted from MNIST by VGG19, Logistic Regression still has the lowest cross entropy loss and the highest accuracy, which indicates the best classification performance. </a:t>
            </a:r>
            <a:endParaRPr sz="1600">
              <a:solidFill>
                <a:schemeClr val="dk1"/>
              </a:solidFill>
              <a:highlight>
                <a:srgbClr val="FFFFFF"/>
              </a:highlight>
            </a:endParaRPr>
          </a:p>
          <a:p>
            <a:pPr indent="0" lvl="0" mar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rPr lang="en" sz="1600">
                <a:solidFill>
                  <a:schemeClr val="dk1"/>
                </a:solidFill>
                <a:highlight>
                  <a:srgbClr val="FFFFFF"/>
                </a:highlight>
              </a:rPr>
              <a:t>Random Forest also has similar level of performance while other classifier like SVM and LDA performed suboptimally. We can see that the feature from VGG-19 is of high semantic meaning. When taking standard deviation into consideration, 2 out of 4 has low std, indicating its certain non-linearity, which is consistent with the visualization.</a:t>
            </a:r>
            <a:endParaRPr sz="1600">
              <a:solidFill>
                <a:schemeClr val="dk1"/>
              </a:solidFill>
              <a:highlight>
                <a:srgbClr val="FFFFFF"/>
              </a:highlight>
            </a:endParaRPr>
          </a:p>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p>
        </p:txBody>
      </p:sp>
      <p:pic>
        <p:nvPicPr>
          <p:cNvPr id="330" name="Shape 330"/>
          <p:cNvPicPr preferRelativeResize="0"/>
          <p:nvPr/>
        </p:nvPicPr>
        <p:blipFill>
          <a:blip r:embed="rId3">
            <a:alphaModFix/>
          </a:blip>
          <a:stretch>
            <a:fillRect/>
          </a:stretch>
        </p:blipFill>
        <p:spPr>
          <a:xfrm>
            <a:off x="6713350" y="4111126"/>
            <a:ext cx="2198899" cy="704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ResNet50 -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36" name="Shape 336"/>
          <p:cNvSpPr txBox="1"/>
          <p:nvPr/>
        </p:nvSpPr>
        <p:spPr>
          <a:xfrm>
            <a:off x="396975" y="1266600"/>
            <a:ext cx="8037900" cy="125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t/>
            </a:r>
            <a:endParaRPr sz="1600"/>
          </a:p>
        </p:txBody>
      </p:sp>
      <p:pic>
        <p:nvPicPr>
          <p:cNvPr id="337" name="Shape 337"/>
          <p:cNvPicPr preferRelativeResize="0"/>
          <p:nvPr/>
        </p:nvPicPr>
        <p:blipFill>
          <a:blip r:embed="rId3">
            <a:alphaModFix/>
          </a:blip>
          <a:stretch>
            <a:fillRect/>
          </a:stretch>
        </p:blipFill>
        <p:spPr>
          <a:xfrm>
            <a:off x="6713350" y="4111126"/>
            <a:ext cx="2198899" cy="704325"/>
          </a:xfrm>
          <a:prstGeom prst="rect">
            <a:avLst/>
          </a:prstGeom>
          <a:noFill/>
          <a:ln>
            <a:noFill/>
          </a:ln>
        </p:spPr>
      </p:pic>
      <p:sp>
        <p:nvSpPr>
          <p:cNvPr id="338" name="Shape 338"/>
          <p:cNvSpPr txBox="1"/>
          <p:nvPr/>
        </p:nvSpPr>
        <p:spPr>
          <a:xfrm>
            <a:off x="311700" y="1536825"/>
            <a:ext cx="7343100" cy="85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highlight>
                  <a:srgbClr val="FFFFFF"/>
                </a:highlight>
              </a:rPr>
              <a:t>Classification evaluation function: Outputs are cross entropy (negative log likelihood) and accuracy. The number before and after the '|' is the mean and the standard deviation respectively.</a:t>
            </a:r>
            <a:endParaRPr sz="1800"/>
          </a:p>
        </p:txBody>
      </p:sp>
      <p:pic>
        <p:nvPicPr>
          <p:cNvPr id="339" name="Shape 339"/>
          <p:cNvPicPr preferRelativeResize="0"/>
          <p:nvPr/>
        </p:nvPicPr>
        <p:blipFill>
          <a:blip r:embed="rId4">
            <a:alphaModFix/>
          </a:blip>
          <a:stretch>
            <a:fillRect/>
          </a:stretch>
        </p:blipFill>
        <p:spPr>
          <a:xfrm>
            <a:off x="354525" y="2672700"/>
            <a:ext cx="7769742" cy="12860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Results: ResNet50 - Classification on the extracted features</a:t>
            </a:r>
            <a:br>
              <a:rPr lang="en" sz="3000">
                <a:solidFill>
                  <a:srgbClr val="64B1A9"/>
                </a:solidFill>
                <a:latin typeface="Georgia"/>
                <a:ea typeface="Georgia"/>
                <a:cs typeface="Georgia"/>
                <a:sym typeface="Georgia"/>
              </a:rPr>
            </a:b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45" name="Shape 345"/>
          <p:cNvSpPr txBox="1"/>
          <p:nvPr/>
        </p:nvSpPr>
        <p:spPr>
          <a:xfrm>
            <a:off x="447525" y="1640500"/>
            <a:ext cx="8037900" cy="12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1"/>
                </a:solidFill>
                <a:highlight>
                  <a:srgbClr val="FFFFFF"/>
                </a:highlight>
              </a:rPr>
              <a:t>For the features extracted from MNIST by ResNet50, Random Forest has the lowest cross entropy loss and the highest accuracy, which indicates the best classification performance. </a:t>
            </a:r>
            <a:endParaRPr sz="1600">
              <a:solidFill>
                <a:schemeClr val="dk1"/>
              </a:solidFill>
              <a:highlight>
                <a:srgbClr val="FFFFFF"/>
              </a:highlight>
            </a:endParaRPr>
          </a:p>
          <a:p>
            <a:pPr indent="0" lvl="0" marL="0">
              <a:spcBef>
                <a:spcPts val="0"/>
              </a:spcBef>
              <a:spcAft>
                <a:spcPts val="0"/>
              </a:spcAft>
              <a:buNone/>
            </a:pPr>
            <a:r>
              <a:t/>
            </a:r>
            <a:endParaRPr sz="1600">
              <a:solidFill>
                <a:schemeClr val="dk1"/>
              </a:solidFill>
              <a:highlight>
                <a:srgbClr val="FFFFFF"/>
              </a:highlight>
            </a:endParaRPr>
          </a:p>
          <a:p>
            <a:pPr indent="0" lvl="0" marL="0" rtl="0">
              <a:spcBef>
                <a:spcPts val="0"/>
              </a:spcBef>
              <a:spcAft>
                <a:spcPts val="0"/>
              </a:spcAft>
              <a:buNone/>
            </a:pPr>
            <a:r>
              <a:rPr lang="en" sz="1600">
                <a:solidFill>
                  <a:schemeClr val="dk1"/>
                </a:solidFill>
                <a:highlight>
                  <a:srgbClr val="FFFFFF"/>
                </a:highlight>
              </a:rPr>
              <a:t>Logistic Regression and LDA also has similar level of performance while other classifier like SVM performed suboptimally. We can see that the feature from ResNet50 is of relatively low semantic meaning, resulting in lower accuracy overall. It is possibly due to the deep network structure where most information are thrown away. When taking standard deviation into consideration, most of them are quite high, indicating its not quite linear, which is consistent with the visualization and analysis.</a:t>
            </a:r>
            <a:endParaRPr sz="1600"/>
          </a:p>
        </p:txBody>
      </p:sp>
      <p:pic>
        <p:nvPicPr>
          <p:cNvPr id="346" name="Shape 346"/>
          <p:cNvPicPr preferRelativeResize="0"/>
          <p:nvPr/>
        </p:nvPicPr>
        <p:blipFill>
          <a:blip r:embed="rId3">
            <a:alphaModFix/>
          </a:blip>
          <a:stretch>
            <a:fillRect/>
          </a:stretch>
        </p:blipFill>
        <p:spPr>
          <a:xfrm>
            <a:off x="6713350" y="4111126"/>
            <a:ext cx="2198899" cy="704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Classification Summary: MNIST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352" name="Shape 352"/>
          <p:cNvPicPr preferRelativeResize="0"/>
          <p:nvPr/>
        </p:nvPicPr>
        <p:blipFill>
          <a:blip r:embed="rId3">
            <a:alphaModFix/>
          </a:blip>
          <a:stretch>
            <a:fillRect/>
          </a:stretch>
        </p:blipFill>
        <p:spPr>
          <a:xfrm>
            <a:off x="152400" y="1170125"/>
            <a:ext cx="7738224" cy="3004075"/>
          </a:xfrm>
          <a:prstGeom prst="rect">
            <a:avLst/>
          </a:prstGeom>
          <a:noFill/>
          <a:ln>
            <a:noFill/>
          </a:ln>
        </p:spPr>
      </p:pic>
      <p:pic>
        <p:nvPicPr>
          <p:cNvPr id="353" name="Shape 353"/>
          <p:cNvPicPr preferRelativeResize="0"/>
          <p:nvPr/>
        </p:nvPicPr>
        <p:blipFill>
          <a:blip r:embed="rId4">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Classification Summary: MNIST</a:t>
            </a:r>
            <a:endParaRPr b="1" sz="2400"/>
          </a:p>
          <a:p>
            <a:pPr indent="0" lvl="0" marL="0" rtl="0">
              <a:spcBef>
                <a:spcPts val="1100"/>
              </a:spcBef>
              <a:spcAft>
                <a:spcPts val="0"/>
              </a:spcAft>
              <a:buNone/>
            </a:pPr>
            <a:r>
              <a:t/>
            </a:r>
            <a:endParaRPr b="1" sz="1800"/>
          </a:p>
          <a:p>
            <a:pPr indent="0" lvl="0" marL="0" rtl="0">
              <a:spcBef>
                <a:spcPts val="0"/>
              </a:spcBef>
              <a:spcAft>
                <a:spcPts val="0"/>
              </a:spcAft>
              <a:buNone/>
            </a:pPr>
            <a:r>
              <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sp>
        <p:nvSpPr>
          <p:cNvPr id="359" name="Shape 359"/>
          <p:cNvSpPr txBox="1"/>
          <p:nvPr/>
        </p:nvSpPr>
        <p:spPr>
          <a:xfrm>
            <a:off x="463125" y="1398925"/>
            <a:ext cx="7343100" cy="856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Logistic Regression and Random Forest are the best among all results.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Smaller standard deviation (i.e. variance) compared with the Raphael's Drawing dataset</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By analyzing performance gaps of certain algorithms, we may learn some characteristics about our learned feature distributions. For example, the low accuracy of LDA on VGG19 features may indicate the feature of VGG19 is not combination of gaussian distribution with equal variance.</a:t>
            </a:r>
            <a:endParaRPr sz="1800">
              <a:solidFill>
                <a:schemeClr val="dk1"/>
              </a:solidFill>
              <a:highlight>
                <a:srgbClr val="FFFFFF"/>
              </a:highlight>
            </a:endParaRPr>
          </a:p>
        </p:txBody>
      </p:sp>
      <p:pic>
        <p:nvPicPr>
          <p:cNvPr id="360" name="Shape 360"/>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Related Work: Scattering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78" name="Shape 78"/>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79" name="Shape 79"/>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We hereby adopt the improved version of scattering network as proposed by Oyallon et al [1]. </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This invariant scattering network utilized two wavelet transformation to build a non-trivial invariant and retain both high-frequency and low-frequency domain.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Distribution of 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366" name="Shape 366"/>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367" name="Shape 367"/>
          <p:cNvSpPr txBox="1"/>
          <p:nvPr/>
        </p:nvSpPr>
        <p:spPr>
          <a:xfrm>
            <a:off x="395825" y="1415350"/>
            <a:ext cx="7338600" cy="856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1100"/>
              </a:spcBef>
              <a:spcAft>
                <a:spcPts val="0"/>
              </a:spcAft>
              <a:buClr>
                <a:schemeClr val="dk1"/>
              </a:buClr>
              <a:buSzPts val="1400"/>
              <a:buChar char="●"/>
            </a:pPr>
            <a:r>
              <a:rPr lang="en">
                <a:solidFill>
                  <a:schemeClr val="dk1"/>
                </a:solidFill>
              </a:rPr>
              <a:t>Chunyan BAI: Feature extraction by scattering net with known invariants;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Wenshuo GUO: Feature extraction by pre-trained deep neural networks, e.g. VGG19, and resnet50;</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Yuan CHEN: Visualize these features using classical unsupervised learning methods, e.g. PCA, t-SNE, MDS, LLE, isomap, Spectral Embedding (SE);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Haoye CAI: Image classifications using traditional supervised learning methods based on the features extracted, e.g. LDA, logistic regression, SVM, random forests;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All members equally: Report writing. Compare the results obtained and give analysis on explaining the phenomena.</a:t>
            </a:r>
            <a:endParaRPr>
              <a:solidFill>
                <a:schemeClr val="dk1"/>
              </a:solidFill>
            </a:endParaRPr>
          </a:p>
          <a:p>
            <a:pPr indent="0" lvl="0" marL="0" rtl="0">
              <a:spcBef>
                <a:spcPts val="700"/>
              </a:spcBef>
              <a:spcAft>
                <a:spcPts val="0"/>
              </a:spcAft>
              <a:buNone/>
            </a:pPr>
            <a:r>
              <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Reference</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373" name="Shape 373"/>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374" name="Shape 374"/>
          <p:cNvSpPr txBox="1"/>
          <p:nvPr/>
        </p:nvSpPr>
        <p:spPr>
          <a:xfrm>
            <a:off x="395825" y="1415350"/>
            <a:ext cx="7338600" cy="8562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1100"/>
              </a:spcBef>
              <a:spcAft>
                <a:spcPts val="0"/>
              </a:spcAft>
              <a:buClr>
                <a:schemeClr val="dk1"/>
              </a:buClr>
              <a:buSzPts val="1200"/>
              <a:buAutoNum type="arabicPeriod"/>
            </a:pPr>
            <a:r>
              <a:rPr lang="en" sz="1200">
                <a:solidFill>
                  <a:schemeClr val="dk1"/>
                </a:solidFill>
              </a:rPr>
              <a:t>Oyallon, E., Belilovsky, E., &amp; Zagoruyko, S. (2017, October). Scaling the scattering transform: Deep hybrid networks. In International Conference on Computer Vision (ICCV).</a:t>
            </a:r>
            <a:endParaRPr sz="1200">
              <a:solidFill>
                <a:schemeClr val="dk1"/>
              </a:solidFill>
            </a:endParaRPr>
          </a:p>
          <a:p>
            <a:pPr indent="-304800" lvl="0" marL="457200" rtl="0">
              <a:lnSpc>
                <a:spcPct val="115000"/>
              </a:lnSpc>
              <a:spcBef>
                <a:spcPts val="0"/>
              </a:spcBef>
              <a:spcAft>
                <a:spcPts val="0"/>
              </a:spcAft>
              <a:buClr>
                <a:schemeClr val="dk1"/>
              </a:buClr>
              <a:buSzPts val="1200"/>
              <a:buAutoNum type="arabicPeriod"/>
            </a:pPr>
            <a:r>
              <a:rPr lang="en" sz="1200">
                <a:solidFill>
                  <a:schemeClr val="dk1"/>
                </a:solidFill>
              </a:rPr>
              <a:t>Liu, H., Chan, R. H., &amp; Yao, Y. (2016). Geometric tight frame based stylometry for art authentication of van Gogh paintings. Applied And Computational Harmonic Analysis, 41(2), 590-602.</a:t>
            </a:r>
            <a:endParaRPr sz="1200">
              <a:solidFill>
                <a:schemeClr val="dk1"/>
              </a:solidFill>
            </a:endParaRPr>
          </a:p>
          <a:p>
            <a:pPr indent="-304800" lvl="0" marL="457200" rtl="0">
              <a:lnSpc>
                <a:spcPct val="115000"/>
              </a:lnSpc>
              <a:spcBef>
                <a:spcPts val="0"/>
              </a:spcBef>
              <a:spcAft>
                <a:spcPts val="0"/>
              </a:spcAft>
              <a:buClr>
                <a:schemeClr val="dk1"/>
              </a:buClr>
              <a:buSzPts val="1200"/>
              <a:buAutoNum type="arabicPeriod"/>
            </a:pPr>
            <a:r>
              <a:rPr lang="en" sz="1200">
                <a:solidFill>
                  <a:schemeClr val="dk1"/>
                </a:solidFill>
              </a:rPr>
              <a:t>Simonyan, K., &amp; Zisserman, A. (2014). Very deep convolutional networks for large-scale image recognition. arXiv preprint arXiv:1409.1556.</a:t>
            </a:r>
            <a:endParaRPr sz="1200">
              <a:solidFill>
                <a:schemeClr val="dk1"/>
              </a:solidFill>
            </a:endParaRPr>
          </a:p>
          <a:p>
            <a:pPr indent="-304800" lvl="0" marL="457200" rtl="0">
              <a:lnSpc>
                <a:spcPct val="115000"/>
              </a:lnSpc>
              <a:spcBef>
                <a:spcPts val="0"/>
              </a:spcBef>
              <a:spcAft>
                <a:spcPts val="0"/>
              </a:spcAft>
              <a:buClr>
                <a:schemeClr val="dk1"/>
              </a:buClr>
              <a:buSzPts val="1200"/>
              <a:buAutoNum type="arabicPeriod"/>
            </a:pPr>
            <a:r>
              <a:rPr lang="en" sz="1200">
                <a:solidFill>
                  <a:schemeClr val="dk1"/>
                </a:solidFill>
              </a:rPr>
              <a:t>He, K., Zhang, X., Ren, S., &amp; Sun, J. (2016). Deep residual learning for image recognition. In Proceedings of the IEEE conference on computer vision and pattern recognition (pp. 770-778).</a:t>
            </a:r>
            <a:endParaRPr sz="1200">
              <a:solidFill>
                <a:schemeClr val="dk1"/>
              </a:solidFill>
            </a:endParaRPr>
          </a:p>
          <a:p>
            <a:pPr indent="-304800" lvl="0" marL="457200" rtl="0">
              <a:lnSpc>
                <a:spcPct val="115000"/>
              </a:lnSpc>
              <a:spcBef>
                <a:spcPts val="0"/>
              </a:spcBef>
              <a:spcAft>
                <a:spcPts val="0"/>
              </a:spcAft>
              <a:buClr>
                <a:schemeClr val="dk1"/>
              </a:buClr>
              <a:buSzPts val="1200"/>
              <a:buAutoNum type="arabicPeriod"/>
            </a:pPr>
            <a:r>
              <a:rPr lang="en" sz="1200">
                <a:solidFill>
                  <a:schemeClr val="dk1"/>
                </a:solidFill>
              </a:rPr>
              <a:t>Deng, J., Dong, W., Socher, R., Li, L. J., Li, K., &amp; Fei-Fei, L. (2009, June). Imagenet: A large-scale hierarchical image database. In Computer Vision and Pattern Recognition, 2009. CVPR 2009. IEEE Conference on (pp. 248-255). IEEE.</a:t>
            </a:r>
            <a:endParaRPr sz="1200">
              <a:solidFill>
                <a:schemeClr val="dk1"/>
              </a:solidFill>
            </a:endParaRPr>
          </a:p>
          <a:p>
            <a:pPr indent="0" lvl="0" marL="0">
              <a:spcBef>
                <a:spcPts val="700"/>
              </a:spcBef>
              <a:spcAft>
                <a:spcPts val="0"/>
              </a:spcAft>
              <a:buNone/>
            </a:pPr>
            <a:r>
              <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363350" y="13026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64B1A9"/>
                </a:solidFill>
                <a:latin typeface="Georgia"/>
                <a:ea typeface="Georgia"/>
                <a:cs typeface="Georgia"/>
                <a:sym typeface="Georgia"/>
              </a:rPr>
              <a:t>Thank You!</a:t>
            </a:r>
            <a:endParaRPr sz="4800">
              <a:solidFill>
                <a:srgbClr val="64B1A9"/>
              </a:solidFill>
              <a:latin typeface="Georgia"/>
              <a:ea typeface="Georgia"/>
              <a:cs typeface="Georgia"/>
              <a:sym typeface="Georgia"/>
            </a:endParaRPr>
          </a:p>
          <a:p>
            <a:pPr indent="0" lvl="0" marL="0" algn="ctr">
              <a:spcBef>
                <a:spcPts val="0"/>
              </a:spcBef>
              <a:spcAft>
                <a:spcPts val="0"/>
              </a:spcAft>
              <a:buNone/>
            </a:pPr>
            <a:r>
              <a:t/>
            </a:r>
            <a:endParaRPr sz="4800">
              <a:solidFill>
                <a:srgbClr val="64B1A9"/>
              </a:solidFill>
              <a:latin typeface="Georgia"/>
              <a:ea typeface="Georgia"/>
              <a:cs typeface="Georgia"/>
              <a:sym typeface="Georgia"/>
            </a:endParaRPr>
          </a:p>
          <a:p>
            <a:pPr indent="0" lvl="0" marL="0" algn="ctr">
              <a:spcBef>
                <a:spcPts val="0"/>
              </a:spcBef>
              <a:spcAft>
                <a:spcPts val="0"/>
              </a:spcAft>
              <a:buClr>
                <a:schemeClr val="dk1"/>
              </a:buClr>
              <a:buSzPts val="1100"/>
              <a:buFont typeface="Arial"/>
              <a:buNone/>
            </a:pPr>
            <a:r>
              <a:rPr lang="en" sz="4800">
                <a:solidFill>
                  <a:srgbClr val="64B1A9"/>
                </a:solidFill>
                <a:latin typeface="Georgia"/>
                <a:ea typeface="Georgia"/>
                <a:cs typeface="Georgia"/>
                <a:sym typeface="Georgia"/>
              </a:rPr>
              <a:t>Q&amp;A</a:t>
            </a:r>
            <a:endParaRPr sz="4800">
              <a:solidFill>
                <a:srgbClr val="64B1A9"/>
              </a:solidFill>
              <a:latin typeface="Georgia"/>
              <a:ea typeface="Georgia"/>
              <a:cs typeface="Georgia"/>
              <a:sym typeface="Georgia"/>
            </a:endParaRPr>
          </a:p>
          <a:p>
            <a:pPr indent="0" lvl="0" marL="0" algn="ctr">
              <a:spcBef>
                <a:spcPts val="0"/>
              </a:spcBef>
              <a:spcAft>
                <a:spcPts val="0"/>
              </a:spcAft>
              <a:buNone/>
            </a:pPr>
            <a:r>
              <a:t/>
            </a:r>
            <a:endParaRPr sz="4800"/>
          </a:p>
        </p:txBody>
      </p:sp>
      <p:pic>
        <p:nvPicPr>
          <p:cNvPr id="380" name="Shape 380"/>
          <p:cNvPicPr preferRelativeResize="0"/>
          <p:nvPr/>
        </p:nvPicPr>
        <p:blipFill>
          <a:blip r:embed="rId3">
            <a:alphaModFix/>
          </a:blip>
          <a:stretch>
            <a:fillRect/>
          </a:stretch>
        </p:blipFill>
        <p:spPr>
          <a:xfrm>
            <a:off x="6734000" y="4216726"/>
            <a:ext cx="2198899" cy="70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Related Work: Scattering Network</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85" name="Shape 85"/>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86" name="Shape 86"/>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To deal with images, we apply scattering transformation on each RGB channel of the image, resulting in a final channel of 3×(1+JL+12J(J−1)L2)3×(1+JL+12J(J−1)L2), and the image is downsampled by a factor of 2^J, where J is the spatial scale of scattering transform and L is an integer parametrizing a discretization of [0,2π].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We use scattering network to explore its efficiency compared with modern data-driven neural networks.</a:t>
            </a:r>
            <a:endParaRPr sz="18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Related Work: </a:t>
            </a:r>
            <a:r>
              <a:rPr lang="en" sz="3000">
                <a:solidFill>
                  <a:srgbClr val="64B1A9"/>
                </a:solidFill>
                <a:latin typeface="Georgia"/>
                <a:ea typeface="Georgia"/>
                <a:cs typeface="Georgia"/>
                <a:sym typeface="Georgia"/>
              </a:rPr>
              <a:t>VGG19 and ResNet50</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92" name="Shape 92"/>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93" name="Shape 93"/>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Both VGG [3] and ResNet [4] are convolutional neural networks designed to perform image recognition. Their success on ImageNet [5] dataset has proven their efficacy in extracting meaningful feature from general images.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Therefore we choose VGG19 and ResNet50 pre-trained on ImageNet as the base neural network for feature extraction in this project. </a:t>
            </a:r>
            <a:br>
              <a:rPr lang="en" sz="1800">
                <a:solidFill>
                  <a:schemeClr val="dk1"/>
                </a:solidFill>
                <a:highlight>
                  <a:srgbClr val="FFFFFF"/>
                </a:highlight>
              </a:rPr>
            </a:br>
            <a:endParaRPr sz="18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Related Work: VGG19 and ResNet50</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99" name="Shape 99"/>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100" name="Shape 100"/>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These two networks also make good comparisons against each other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VGG19 is considered shallow but may preserve more details in its feature map, while ResNet50 is much deeper and the final feature consists of high-level visual cues.</a:t>
            </a:r>
            <a:br>
              <a:rPr lang="en" sz="1800">
                <a:solidFill>
                  <a:schemeClr val="dk1"/>
                </a:solidFill>
                <a:highlight>
                  <a:srgbClr val="FFFFFF"/>
                </a:highlight>
              </a:rPr>
            </a:br>
            <a:endParaRPr sz="18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Dataset 1: </a:t>
            </a:r>
            <a:r>
              <a:rPr lang="en" sz="3000">
                <a:solidFill>
                  <a:srgbClr val="64B1A9"/>
                </a:solidFill>
                <a:latin typeface="Georgia"/>
                <a:ea typeface="Georgia"/>
                <a:cs typeface="Georgia"/>
                <a:sym typeface="Georgia"/>
              </a:rPr>
              <a:t>Raphael’s paintings identification</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06" name="Shape 106"/>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107" name="Shape 107"/>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A small dataset of Raphael's/forgeries paintings. There are 28 images in total.</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The idea of whether extracted feature works on such a small dataset would further illustrates the difference/connection of various methodologies. There has been previous study on authenticating Van Gogh paintings by Liu et al [2].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We resize all the images to 224*224, and use transfer learning to train classifiers to identify forgeries. We use leave-one-out validation as the dataset is of limited size.</a:t>
            </a:r>
            <a:endParaRPr sz="18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64B1A9"/>
                </a:solidFill>
                <a:latin typeface="Georgia"/>
                <a:ea typeface="Georgia"/>
                <a:cs typeface="Georgia"/>
                <a:sym typeface="Georgia"/>
              </a:rPr>
              <a:t>Dataset 2</a:t>
            </a:r>
            <a:r>
              <a:rPr lang="en" sz="3000">
                <a:solidFill>
                  <a:srgbClr val="64B1A9"/>
                </a:solidFill>
                <a:latin typeface="Georgia"/>
                <a:ea typeface="Georgia"/>
                <a:cs typeface="Georgia"/>
                <a:sym typeface="Georgia"/>
              </a:rPr>
              <a:t>: MNIST</a:t>
            </a:r>
            <a:endParaRPr sz="3000">
              <a:solidFill>
                <a:srgbClr val="64B1A9"/>
              </a:solidFill>
              <a:latin typeface="Georgia"/>
              <a:ea typeface="Georgia"/>
              <a:cs typeface="Georgia"/>
              <a:sym typeface="Georgia"/>
            </a:endParaRPr>
          </a:p>
          <a:p>
            <a:pPr indent="0" lvl="0" marL="0" rtl="0">
              <a:spcBef>
                <a:spcPts val="0"/>
              </a:spcBef>
              <a:spcAft>
                <a:spcPts val="0"/>
              </a:spcAft>
              <a:buNone/>
            </a:pPr>
            <a:r>
              <a:t/>
            </a:r>
            <a:endParaRPr/>
          </a:p>
        </p:txBody>
      </p:sp>
      <p:pic>
        <p:nvPicPr>
          <p:cNvPr id="113" name="Shape 113"/>
          <p:cNvPicPr preferRelativeResize="0"/>
          <p:nvPr/>
        </p:nvPicPr>
        <p:blipFill>
          <a:blip r:embed="rId3">
            <a:alphaModFix/>
          </a:blip>
          <a:stretch>
            <a:fillRect/>
          </a:stretch>
        </p:blipFill>
        <p:spPr>
          <a:xfrm>
            <a:off x="6734000" y="4216726"/>
            <a:ext cx="2198899" cy="704325"/>
          </a:xfrm>
          <a:prstGeom prst="rect">
            <a:avLst/>
          </a:prstGeom>
          <a:noFill/>
          <a:ln>
            <a:noFill/>
          </a:ln>
        </p:spPr>
      </p:pic>
      <p:sp>
        <p:nvSpPr>
          <p:cNvPr id="114" name="Shape 114"/>
          <p:cNvSpPr txBox="1"/>
          <p:nvPr/>
        </p:nvSpPr>
        <p:spPr>
          <a:xfrm>
            <a:off x="527700" y="1444650"/>
            <a:ext cx="7338600" cy="856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highlight>
                  <a:srgbClr val="FFFFFF"/>
                </a:highlight>
              </a:rPr>
              <a:t>MNIST is a simple yet effective dataset to explore the learnt feature of networks, given it is made up of numerous handwritten digits.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It consists of 60000 gray-scale training images of size 2828 and 10 classes.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342900" lvl="0" marL="457200" rtl="0">
              <a:spcBef>
                <a:spcPts val="0"/>
              </a:spcBef>
              <a:spcAft>
                <a:spcPts val="0"/>
              </a:spcAft>
              <a:buClr>
                <a:schemeClr val="dk1"/>
              </a:buClr>
              <a:buSzPts val="1800"/>
              <a:buChar char="●"/>
            </a:pPr>
            <a:r>
              <a:rPr lang="en" sz="1800">
                <a:solidFill>
                  <a:schemeClr val="dk1"/>
                </a:solidFill>
                <a:highlight>
                  <a:srgbClr val="FFFFFF"/>
                </a:highlight>
              </a:rPr>
              <a:t>In our experiment we resize all the images to 224224, and choose only a subset of the train/test images due to time concern.</a:t>
            </a:r>
            <a:endParaRPr sz="18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