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3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284F7C12-0681-437F-BAAA-A554FE2C8DE2}" type="datetimeFigureOut">
              <a:rPr lang="en-US" smtClean="0"/>
              <a:pPr defTabSz="91440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2DA2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2438FFC9-36FE-416B-95E8-285CDA9E9086}" type="slidenum">
              <a:rPr lang="en-US" smtClean="0">
                <a:solidFill>
                  <a:srgbClr val="2DA2BF"/>
                </a:solidFill>
              </a:rPr>
              <a:pPr defTabSz="914400"/>
              <a:t>‹#›</a:t>
            </a:fld>
            <a:endParaRPr lang="en-US">
              <a:solidFill>
                <a:srgbClr val="2DA2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3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284F7C12-0681-437F-BAAA-A554FE2C8DE2}" type="datetimeFigureOut">
              <a:rPr lang="en-US" smtClean="0"/>
              <a:pPr defTabSz="91440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2DA2B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2438FFC9-36FE-416B-95E8-285CDA9E9086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6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284F7C12-0681-437F-BAAA-A554FE2C8DE2}" type="datetimeFigureOut">
              <a:rPr lang="en-US" smtClean="0"/>
              <a:pPr defTabSz="91440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2DA2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2438FFC9-36FE-416B-95E8-285CDA9E9086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78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284F7C12-0681-437F-BAAA-A554FE2C8DE2}" type="datetimeFigureOut">
              <a:rPr lang="en-US" smtClean="0"/>
              <a:pPr defTabSz="91440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2DA2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2438FFC9-36FE-416B-95E8-285CDA9E9086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79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284F7C12-0681-437F-BAAA-A554FE2C8DE2}" type="datetimeFigureOut">
              <a:rPr lang="en-US" smtClean="0"/>
              <a:pPr defTabSz="91440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2DA2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2438FFC9-36FE-416B-95E8-285CDA9E9086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5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284F7C12-0681-437F-BAAA-A554FE2C8DE2}" type="datetimeFigureOut">
              <a:rPr lang="en-US" smtClean="0"/>
              <a:pPr defTabSz="91440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2DA2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2438FFC9-36FE-416B-95E8-285CDA9E9086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284F7C12-0681-437F-BAAA-A554FE2C8DE2}" type="datetimeFigureOut">
              <a:rPr lang="en-US" smtClean="0"/>
              <a:pPr defTabSz="91440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2DA2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2438FFC9-36FE-416B-95E8-285CDA9E9086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2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284F7C12-0681-437F-BAAA-A554FE2C8DE2}" type="datetimeFigureOut">
              <a:rPr lang="en-US" smtClean="0"/>
              <a:pPr defTabSz="91440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2DA2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2438FFC9-36FE-416B-95E8-285CDA9E9086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284F7C12-0681-437F-BAAA-A554FE2C8DE2}" type="datetimeFigureOut">
              <a:rPr lang="en-US" smtClean="0"/>
              <a:pPr defTabSz="91440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2DA2B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2438FFC9-36FE-416B-95E8-285CDA9E9086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284F7C12-0681-437F-BAAA-A554FE2C8DE2}" type="datetimeFigureOut">
              <a:rPr lang="en-US" smtClean="0"/>
              <a:pPr defTabSz="91440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2DA2B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2438FFC9-36FE-416B-95E8-285CDA9E9086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4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284F7C12-0681-437F-BAAA-A554FE2C8DE2}" type="datetimeFigureOut">
              <a:rPr lang="en-US" smtClean="0"/>
              <a:pPr defTabSz="91440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2DA2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2438FFC9-36FE-416B-95E8-285CDA9E9086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6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284F7C12-0681-437F-BAAA-A554FE2C8DE2}" type="datetimeFigureOut">
              <a:rPr lang="en-US" smtClean="0"/>
              <a:pPr defTabSz="91440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2DA2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2438FFC9-36FE-416B-95E8-285CDA9E9086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284F7C12-0681-437F-BAAA-A554FE2C8DE2}" type="datetimeFigureOut">
              <a:rPr lang="en-US" smtClean="0"/>
              <a:pPr defTabSz="91440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2DA2B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2438FFC9-36FE-416B-95E8-285CDA9E9086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pPr defTabSz="914400"/>
            <a:fld id="{284F7C12-0681-437F-BAAA-A554FE2C8DE2}" type="datetimeFigureOut">
              <a:rPr lang="en-US" smtClean="0"/>
              <a:pPr defTabSz="91440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pPr defTabSz="914400"/>
            <a:endParaRPr lang="en-US">
              <a:solidFill>
                <a:srgbClr val="2DA2B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defTabSz="914400"/>
            <a:fld id="{2438FFC9-36FE-416B-95E8-285CDA9E9086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1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defTabSz="914400"/>
            <a:endParaRPr lang="en-US">
              <a:solidFill>
                <a:srgbClr val="2DA2B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914400"/>
            <a:fld id="{284F7C12-0681-437F-BAAA-A554FE2C8DE2}" type="datetimeFigureOut">
              <a:rPr lang="en-US" smtClean="0"/>
              <a:pPr defTabSz="914400"/>
              <a:t>10/21/2024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defTabSz="914400"/>
            <a:fld id="{2438FFC9-36FE-416B-95E8-285CDA9E9086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77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09" y="591127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Memory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491" y="5271610"/>
            <a:ext cx="10572000" cy="434974"/>
          </a:xfrm>
        </p:spPr>
        <p:txBody>
          <a:bodyPr>
            <a:noAutofit/>
          </a:bodyPr>
          <a:lstStyle/>
          <a:p>
            <a:r>
              <a:rPr lang="en-US" sz="1600" dirty="0" smtClean="0"/>
              <a:t>Team Members: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Arqam Qazi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Furquan Saiyed</a:t>
            </a: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</p:txBody>
      </p:sp>
      <p:pic>
        <p:nvPicPr>
          <p:cNvPr id="2050" name="Picture 2" descr="3 MORE Ways to Use Software for Effici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679" y="591127"/>
            <a:ext cx="3684321" cy="355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2334111"/>
            <a:ext cx="7656945" cy="362907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4" name="Picture 6" descr="Memory Wallpapers - Wallpaper C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298" y="3218275"/>
            <a:ext cx="4348185" cy="239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9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/>
              <a:t>FIFO (First-In-First-Out):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Replaces the oldest page in memory, the one that was loaded the longest time ago</a:t>
            </a:r>
            <a:r>
              <a:rPr lang="en-US" dirty="0" smtClean="0"/>
              <a:t>.</a:t>
            </a:r>
          </a:p>
          <a:p>
            <a:r>
              <a:rPr lang="en-US" dirty="0"/>
              <a:t>Whenever a page fault occurs, the operating system looks at the front end of the queue to know the page to be replaced by the newly requested page.</a:t>
            </a:r>
            <a:endParaRPr lang="en-US" dirty="0" smtClean="0"/>
          </a:p>
          <a:p>
            <a:r>
              <a:rPr lang="en-IN" b="1" dirty="0"/>
              <a:t>Pros</a:t>
            </a:r>
            <a:r>
              <a:rPr lang="en-IN" dirty="0"/>
              <a:t>: Simple to implement</a:t>
            </a:r>
            <a:r>
              <a:rPr lang="en-IN" dirty="0" smtClean="0"/>
              <a:t>.</a:t>
            </a:r>
          </a:p>
          <a:p>
            <a:r>
              <a:rPr lang="en-US" b="1" dirty="0"/>
              <a:t>Cons</a:t>
            </a:r>
            <a:r>
              <a:rPr lang="en-US" dirty="0"/>
              <a:t>: </a:t>
            </a:r>
            <a:r>
              <a:rPr lang="en-IN" dirty="0"/>
              <a:t>Poor performance</a:t>
            </a:r>
          </a:p>
        </p:txBody>
      </p:sp>
      <p:sp>
        <p:nvSpPr>
          <p:cNvPr id="5" name="AutoShape 2" descr="PAGE FAUL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2769"/>
          <a:stretch/>
        </p:blipFill>
        <p:spPr>
          <a:xfrm>
            <a:off x="6557818" y="2546350"/>
            <a:ext cx="4584325" cy="3314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58000" y="5359400"/>
            <a:ext cx="898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 Page</a:t>
            </a:r>
            <a:endParaRPr lang="en-IN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53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0000" y="447188"/>
            <a:ext cx="9950888" cy="970450"/>
          </a:xfrm>
        </p:spPr>
        <p:txBody>
          <a:bodyPr anchor="ctr"/>
          <a:lstStyle/>
          <a:p>
            <a:pPr algn="ctr"/>
            <a:r>
              <a:rPr lang="en-IN" dirty="0" smtClean="0"/>
              <a:t>Use Cases of FIFO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0000" y="2466109"/>
            <a:ext cx="9950888" cy="1277562"/>
          </a:xfrm>
        </p:spPr>
        <p:txBody>
          <a:bodyPr/>
          <a:lstStyle/>
          <a:p>
            <a:r>
              <a:rPr lang="en-US" dirty="0"/>
              <a:t>FIFO is used in </a:t>
            </a:r>
            <a:r>
              <a:rPr lang="en-US" b="1" dirty="0"/>
              <a:t>simple embedded systems</a:t>
            </a:r>
            <a:r>
              <a:rPr lang="en-US" dirty="0"/>
              <a:t> or devices with predictable workloads and limited hardware complexity (e.g., printers, some small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devices like router switches).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9691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 smtClean="0"/>
              <a:t>LRU (Least Recently Used)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77440"/>
            <a:ext cx="10554574" cy="2085695"/>
          </a:xfrm>
        </p:spPr>
        <p:txBody>
          <a:bodyPr/>
          <a:lstStyle/>
          <a:p>
            <a:r>
              <a:rPr lang="en-US" dirty="0"/>
              <a:t>Replaces the page that has not been used for the longest </a:t>
            </a:r>
            <a:r>
              <a:rPr lang="en-US" dirty="0" smtClean="0"/>
              <a:t>time</a:t>
            </a:r>
          </a:p>
          <a:p>
            <a:r>
              <a:rPr lang="en-US" b="1" dirty="0"/>
              <a:t>Pros</a:t>
            </a:r>
            <a:r>
              <a:rPr lang="en-US" dirty="0"/>
              <a:t>: Better performance than FIFO in most real-world </a:t>
            </a:r>
            <a:r>
              <a:rPr lang="en-US" dirty="0" smtClean="0"/>
              <a:t>scenarios</a:t>
            </a:r>
          </a:p>
          <a:p>
            <a:r>
              <a:rPr lang="en-US" b="1" dirty="0"/>
              <a:t>Cons</a:t>
            </a:r>
            <a:r>
              <a:rPr lang="en-US" dirty="0"/>
              <a:t>: Requires tracking the access history of pages, which adds overhead in terms of time and space.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1399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Use Cases of LRU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21528"/>
            <a:ext cx="10554574" cy="1065125"/>
          </a:xfrm>
        </p:spPr>
        <p:txBody>
          <a:bodyPr/>
          <a:lstStyle/>
          <a:p>
            <a:r>
              <a:rPr lang="en-US" dirty="0"/>
              <a:t>LRU is commonly used in </a:t>
            </a:r>
            <a:r>
              <a:rPr lang="en-US" b="1" dirty="0"/>
              <a:t>operating systems</a:t>
            </a:r>
            <a:r>
              <a:rPr lang="en-US" dirty="0"/>
              <a:t> for general-purpose computers (e.g., Windows, Linux) and </a:t>
            </a:r>
            <a:r>
              <a:rPr lang="en-US" b="1" dirty="0"/>
              <a:t>web browsers</a:t>
            </a:r>
            <a:r>
              <a:rPr lang="en-US" dirty="0"/>
              <a:t> for caching frequently accessed content</a:t>
            </a:r>
            <a:r>
              <a:rPr lang="en-US" dirty="0" smtClean="0"/>
              <a:t>.</a:t>
            </a:r>
          </a:p>
          <a:p>
            <a:r>
              <a:rPr lang="en-IN" smtClean="0"/>
              <a:t>Used in Mobile </a:t>
            </a:r>
            <a:r>
              <a:rPr lang="en-IN"/>
              <a:t>Operating </a:t>
            </a:r>
            <a:r>
              <a:rPr lang="en-IN" smtClean="0"/>
              <a:t>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4916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21527"/>
            <a:ext cx="10554574" cy="1083598"/>
          </a:xfrm>
        </p:spPr>
        <p:txBody>
          <a:bodyPr/>
          <a:lstStyle/>
          <a:p>
            <a:r>
              <a:rPr lang="en-IN" dirty="0" smtClean="0"/>
              <a:t>We learned about virtual memory, paging, segmentation  page fault and page replacement algorithms like FIFO and LRU.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5718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47675"/>
            <a:ext cx="10572750" cy="969963"/>
          </a:xfrm>
        </p:spPr>
        <p:txBody>
          <a:bodyPr/>
          <a:lstStyle/>
          <a:p>
            <a:pPr algn="ctr"/>
            <a:endParaRPr lang="en-IN" dirty="0"/>
          </a:p>
        </p:txBody>
      </p:sp>
      <p:pic>
        <p:nvPicPr>
          <p:cNvPr id="1028" name="Picture 4" descr="Minimal Thank You PowerPoint - Slide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5295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748473" cy="970450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894668"/>
              </p:ext>
            </p:extLst>
          </p:nvPr>
        </p:nvGraphicFramePr>
        <p:xfrm>
          <a:off x="1463616" y="2562371"/>
          <a:ext cx="9264766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846">
                  <a:extLst>
                    <a:ext uri="{9D8B030D-6E8A-4147-A177-3AD203B41FA5}">
                      <a16:colId xmlns:a16="http://schemas.microsoft.com/office/drawing/2014/main" val="926336363"/>
                    </a:ext>
                  </a:extLst>
                </a:gridCol>
                <a:gridCol w="7583920">
                  <a:extLst>
                    <a:ext uri="{9D8B030D-6E8A-4147-A177-3AD203B41FA5}">
                      <a16:colId xmlns:a16="http://schemas.microsoft.com/office/drawing/2014/main" val="689403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</a:t>
                      </a:r>
                      <a:r>
                        <a:rPr lang="en-US" baseline="0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Virtual</a:t>
                      </a:r>
                      <a:r>
                        <a:rPr lang="en-US" baseline="0" dirty="0" smtClean="0"/>
                        <a:t> Memory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4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Segmentation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3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Fault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10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Replacement</a:t>
                      </a:r>
                      <a:r>
                        <a:rPr lang="en-US" baseline="0" dirty="0" smtClean="0"/>
                        <a:t> Algorithms: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FIFO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065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8785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9885709" cy="970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Management in Operating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06771"/>
            <a:ext cx="5418666" cy="2394345"/>
          </a:xfrm>
        </p:spPr>
        <p:txBody>
          <a:bodyPr>
            <a:normAutofit/>
          </a:bodyPr>
          <a:lstStyle/>
          <a:p>
            <a:r>
              <a:rPr lang="en-US" dirty="0"/>
              <a:t>Memory management allows the OS to allocate memory to processes efficiently</a:t>
            </a:r>
            <a:r>
              <a:rPr lang="en-US" dirty="0" smtClean="0"/>
              <a:t>.</a:t>
            </a:r>
          </a:p>
          <a:p>
            <a:r>
              <a:rPr lang="en-US" dirty="0"/>
              <a:t>It handles both the allocation and deallocation of memory space as needed</a:t>
            </a:r>
            <a:r>
              <a:rPr lang="en-US" dirty="0" smtClean="0"/>
              <a:t>.</a:t>
            </a:r>
          </a:p>
          <a:p>
            <a:r>
              <a:rPr lang="en-US" dirty="0"/>
              <a:t>maximizing system performance, ensuring safe process execution, and optimizing resource use.</a:t>
            </a:r>
            <a:endParaRPr lang="en-IN" dirty="0"/>
          </a:p>
        </p:txBody>
      </p:sp>
      <p:pic>
        <p:nvPicPr>
          <p:cNvPr id="6150" name="Picture 6" descr="https://th.bing.com/th/id/OIP.IOq5dB4CaW5Red0zpVZfgwHaFj?rs=1&amp;pid=ImgDet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48" y="2206771"/>
            <a:ext cx="45148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9900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42739"/>
            <a:ext cx="10058400" cy="867942"/>
          </a:xfrm>
        </p:spPr>
        <p:txBody>
          <a:bodyPr/>
          <a:lstStyle/>
          <a:p>
            <a:pPr algn="ctr"/>
            <a:r>
              <a:rPr lang="en-IN" dirty="0"/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3690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Virtual memory allows the execution of processes that may not fit entirely into physical 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creates the illusion of a large contiguous memory by using both RAM and disk space</a:t>
            </a:r>
            <a:r>
              <a:rPr lang="en-US" dirty="0" smtClean="0"/>
              <a:t>.</a:t>
            </a:r>
          </a:p>
          <a:p>
            <a:r>
              <a:rPr lang="en-US" dirty="0"/>
              <a:t>Enables large programs to run without requiring equivalent physical memory</a:t>
            </a:r>
            <a:r>
              <a:rPr lang="en-US" dirty="0" smtClean="0"/>
              <a:t>.</a:t>
            </a:r>
          </a:p>
          <a:p>
            <a:r>
              <a:rPr lang="en-US" dirty="0"/>
              <a:t>Isolates processes from one another, ensuring security and stability.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4420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755629"/>
          </a:xfrm>
        </p:spPr>
        <p:txBody>
          <a:bodyPr>
            <a:normAutofit/>
          </a:bodyPr>
          <a:lstStyle/>
          <a:p>
            <a:r>
              <a:rPr lang="en-US" dirty="0"/>
              <a:t>Paging divides the process's virtual memory into fixed-size blocks called </a:t>
            </a:r>
            <a:r>
              <a:rPr lang="en-US" i="1" dirty="0"/>
              <a:t>pages</a:t>
            </a:r>
            <a:r>
              <a:rPr lang="en-US" dirty="0" smtClean="0"/>
              <a:t>.</a:t>
            </a:r>
          </a:p>
          <a:p>
            <a:r>
              <a:rPr lang="en-US" dirty="0"/>
              <a:t>The physical memory is divided into frames of the same size as pages</a:t>
            </a:r>
            <a:r>
              <a:rPr lang="en-US" dirty="0" smtClean="0"/>
              <a:t>.</a:t>
            </a:r>
          </a:p>
          <a:p>
            <a:r>
              <a:rPr lang="en-US" dirty="0"/>
              <a:t>When a program needs a page, it is loaded from secondary storage (disk) to memory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28034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8996"/>
            <a:ext cx="10801407" cy="1320800"/>
          </a:xfrm>
        </p:spPr>
        <p:txBody>
          <a:bodyPr anchor="ctr"/>
          <a:lstStyle/>
          <a:p>
            <a:pPr algn="ctr"/>
            <a:r>
              <a:rPr lang="en-IN" dirty="0"/>
              <a:t>Segmentation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9263" y="2428444"/>
            <a:ext cx="4409478" cy="359625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428444"/>
            <a:ext cx="5566448" cy="359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Segmentation divides memory based on logical divisions, like functions, arrays, or objects, rather than fixed sizes.</a:t>
            </a:r>
            <a:endParaRPr lang="en-US" sz="1600" dirty="0" smtClean="0"/>
          </a:p>
          <a:p>
            <a:r>
              <a:rPr lang="en-US" sz="1600" dirty="0"/>
              <a:t>Each segment represents a specific part of the program or data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These segments can grow or shrink independently, which makes segmentation more flexible compared to simple contiguous memory allocation techniques like paging.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008791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Fragmentation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625" y="2012807"/>
            <a:ext cx="8596668" cy="1395411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Internal </a:t>
            </a:r>
            <a:r>
              <a:rPr lang="en-US" b="1" dirty="0"/>
              <a:t>Fragmentation: </a:t>
            </a:r>
            <a:r>
              <a:rPr lang="en-US" dirty="0"/>
              <a:t>Occurs when fixed-size memory blocks (like pages) leave unused space within allocated blocks</a:t>
            </a:r>
            <a:r>
              <a:rPr lang="en-US" dirty="0" smtClean="0"/>
              <a:t>.</a:t>
            </a:r>
          </a:p>
          <a:p>
            <a:r>
              <a:rPr lang="en-US" b="1" dirty="0"/>
              <a:t>External Fragmentation</a:t>
            </a:r>
            <a:r>
              <a:rPr lang="en-US" dirty="0"/>
              <a:t>: Occurs when there is enough total free memory but not in contiguous blocks.</a:t>
            </a:r>
            <a:endParaRPr lang="en-IN" dirty="0"/>
          </a:p>
        </p:txBody>
      </p:sp>
      <p:pic>
        <p:nvPicPr>
          <p:cNvPr id="1028" name="Picture 4" descr="https://images.javatpoint.com/operating-system/images/fragmentation-in-operating-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62" y="3576581"/>
            <a:ext cx="3322431" cy="292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xternal Fragmentation in OS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48" y="3729803"/>
            <a:ext cx="47053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233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Page Fault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10000" y="2502568"/>
            <a:ext cx="5014196" cy="2608447"/>
          </a:xfrm>
        </p:spPr>
        <p:txBody>
          <a:bodyPr>
            <a:normAutofit/>
          </a:bodyPr>
          <a:lstStyle/>
          <a:p>
            <a:r>
              <a:rPr lang="en-US" dirty="0"/>
              <a:t>A page fault happens when a process requests a page that is not in memory</a:t>
            </a:r>
            <a:r>
              <a:rPr lang="en-US" dirty="0" smtClean="0"/>
              <a:t>.</a:t>
            </a:r>
          </a:p>
          <a:p>
            <a:r>
              <a:rPr lang="en-US" dirty="0"/>
              <a:t>when a program tries to access a chunk of memory that does not exist in physical memory (main memory) causes a page fault.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189" y="2406215"/>
            <a:ext cx="56483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016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 smtClean="0"/>
              <a:t>Page Replacement Algorithms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page fault occurs and memory is full, a page replacement algorithm decides which page to remove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/>
              <a:t>Page replacement algorithms are used to determine </a:t>
            </a:r>
            <a:r>
              <a:rPr lang="en-US" b="1" dirty="0"/>
              <a:t>which page</a:t>
            </a:r>
            <a:r>
              <a:rPr lang="en-US" dirty="0"/>
              <a:t> to swap out, aiming to minimize page faults and optimize performance.</a:t>
            </a:r>
            <a:endParaRPr lang="en-IN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945331"/>
            <a:ext cx="5194300" cy="2030930"/>
          </a:xfrm>
        </p:spPr>
      </p:pic>
      <p:sp>
        <p:nvSpPr>
          <p:cNvPr id="12" name="AutoShape 2" descr="Page Replacement Algorithm in Operating System | Engineer's Port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054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4570</TotalTime>
  <Words>562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 2</vt:lpstr>
      <vt:lpstr>Wingdings 3</vt:lpstr>
      <vt:lpstr>Quotable</vt:lpstr>
      <vt:lpstr>Memory Management</vt:lpstr>
      <vt:lpstr>Topics</vt:lpstr>
      <vt:lpstr>Memory Management in Operating System</vt:lpstr>
      <vt:lpstr>Virtual Memory</vt:lpstr>
      <vt:lpstr>Paging</vt:lpstr>
      <vt:lpstr>Segmentation</vt:lpstr>
      <vt:lpstr>Fragmentation</vt:lpstr>
      <vt:lpstr>Page Fault</vt:lpstr>
      <vt:lpstr>Page Replacement Algorithms</vt:lpstr>
      <vt:lpstr>FIFO (First-In-First-Out):</vt:lpstr>
      <vt:lpstr>Use Cases of FIFO</vt:lpstr>
      <vt:lpstr>LRU (Least Recently Used) </vt:lpstr>
      <vt:lpstr>Use Cases of LRU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hp</dc:creator>
  <cp:lastModifiedBy>hp</cp:lastModifiedBy>
  <cp:revision>36</cp:revision>
  <dcterms:created xsi:type="dcterms:W3CDTF">2024-10-17T11:01:06Z</dcterms:created>
  <dcterms:modified xsi:type="dcterms:W3CDTF">2024-10-23T02:20:42Z</dcterms:modified>
</cp:coreProperties>
</file>