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1170" r:id="rId3"/>
    <p:sldId id="1171" r:id="rId4"/>
    <p:sldId id="1172" r:id="rId5"/>
    <p:sldId id="1173" r:id="rId6"/>
    <p:sldId id="1174" r:id="rId7"/>
    <p:sldId id="1176" r:id="rId8"/>
    <p:sldId id="1175" r:id="rId9"/>
    <p:sldId id="1177" r:id="rId10"/>
    <p:sldId id="1134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B"/>
    <a:srgbClr val="FF3300"/>
    <a:srgbClr val="CCE8F6"/>
    <a:srgbClr val="99CD00"/>
    <a:srgbClr val="A9B600"/>
    <a:srgbClr val="E17000"/>
    <a:srgbClr val="CF0065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5" autoAdjust="0"/>
    <p:restoredTop sz="94700" autoAdjust="0"/>
  </p:normalViewPr>
  <p:slideViewPr>
    <p:cSldViewPr snapToGrid="0">
      <p:cViewPr varScale="1">
        <p:scale>
          <a:sx n="71" d="100"/>
          <a:sy n="71" d="100"/>
        </p:scale>
        <p:origin x="-1122" y="-96"/>
      </p:cViewPr>
      <p:guideLst>
        <p:guide orient="horz" pos="3840"/>
        <p:guide orient="horz" pos="4176"/>
        <p:guide pos="436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38138" y="22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800">
                <a:latin typeface="Myriad Pro" pitchFamily="8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895600" y="8382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Myriad Pro Light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67400" y="838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Myriad Pro Light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DE971B8-4514-4AFA-AB01-07B804E08B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1509" name="Picture 6" descr="RSC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610600"/>
            <a:ext cx="1614487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67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3578242-ADA6-431D-9534-FDB481D9C7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64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6918089F-4268-4868-B1AD-3325EBA18749}" type="slidenum">
              <a:rPr lang="en-GB" sz="1200" smtClean="0"/>
              <a:pPr>
                <a:defRPr/>
              </a:pPr>
              <a:t>1</a:t>
            </a:fld>
            <a:endParaRPr lang="en-GB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9EBEF6F0-A692-49F3-95C7-11BA775858B8}" type="slidenum">
              <a:rPr lang="en-GB" sz="1200"/>
              <a:pPr algn="r"/>
              <a:t>10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3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SC logo 5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6075363"/>
            <a:ext cx="2051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138" y="2286000"/>
            <a:ext cx="8424862" cy="114300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38" y="3505200"/>
            <a:ext cx="8424862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rgbClr val="CCE8F6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416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87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4572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138" y="457200"/>
            <a:ext cx="616743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457200"/>
            <a:ext cx="8424862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38138" y="1981200"/>
            <a:ext cx="8424862" cy="39624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78779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457200"/>
            <a:ext cx="8424862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338138" y="1981200"/>
            <a:ext cx="4135437" cy="39624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5975" y="1981200"/>
            <a:ext cx="4137025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313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457200"/>
            <a:ext cx="8424862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8" y="1981200"/>
            <a:ext cx="4135437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5975" y="1981200"/>
            <a:ext cx="4137025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38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38138" y="457200"/>
            <a:ext cx="8424862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138" y="1981200"/>
            <a:ext cx="4135437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5975" y="1981200"/>
            <a:ext cx="4137025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38138" y="4038600"/>
            <a:ext cx="4135437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4038600"/>
            <a:ext cx="4137025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5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5857875"/>
            <a:ext cx="271462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45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76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138" y="1981200"/>
            <a:ext cx="4135437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975" y="1981200"/>
            <a:ext cx="4137025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8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4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0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93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17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61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457200"/>
            <a:ext cx="8424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8138" y="1590675"/>
            <a:ext cx="84248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028" name="Picture 5" descr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5930900"/>
            <a:ext cx="27019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RSC logo 54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6075363"/>
            <a:ext cx="2051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A7F3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A7F3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A7F3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A7F3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A7F3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F7B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F7B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F7B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F7B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3F7B"/>
        </a:buClr>
        <a:buFont typeface="Wingdings" pitchFamily="2" charset="2"/>
        <a:buChar char="§"/>
        <a:defRPr sz="3200">
          <a:solidFill>
            <a:srgbClr val="003F7B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3F7B"/>
        </a:buClr>
        <a:buFont typeface="Wingdings" pitchFamily="2" charset="2"/>
        <a:buChar char="§"/>
        <a:defRPr sz="2800">
          <a:solidFill>
            <a:srgbClr val="003F7B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3F7B"/>
        </a:buClr>
        <a:buFont typeface="Wingdings" pitchFamily="2" charset="2"/>
        <a:buChar char="§"/>
        <a:defRPr sz="2400">
          <a:solidFill>
            <a:srgbClr val="003F7B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3F7B"/>
        </a:buClr>
        <a:buFont typeface="Wingdings" pitchFamily="2" charset="2"/>
        <a:buChar char="§"/>
        <a:defRPr sz="2000">
          <a:solidFill>
            <a:srgbClr val="003F7B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003F7B"/>
        </a:buClr>
        <a:buFont typeface="Wingdings" pitchFamily="2" charset="2"/>
        <a:buChar char="§"/>
        <a:defRPr sz="2000">
          <a:solidFill>
            <a:srgbClr val="003F7B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003F7B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003F7B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003F7B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003F7B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chemspider.com/blog" TargetMode="Externa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hyperlink" Target="http://pubs.rsc.org/en/Content/ArticlePDF/2011/SC/C1SC90001C/2011-02-01?page=Search" TargetMode="External"/><Relationship Id="rId2" Type="http://schemas.openxmlformats.org/officeDocument/2006/relationships/hyperlink" Target="http://cv2.rsc-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://pubs.rsc.org/en/content/articlepdf/2011/ja/c1ja90001c/2011-02-01?page=search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openphacts.org/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phacts.org/home" TargetMode="External"/><Relationship Id="rId5" Type="http://schemas.openxmlformats.org/officeDocument/2006/relationships/hyperlink" Target="http://cds.rsc.org/" TargetMode="External"/><Relationship Id="rId4" Type="http://schemas.openxmlformats.org/officeDocument/2006/relationships/hyperlink" Target="http://www.pharma-sea.e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-1068388"/>
            <a:ext cx="819150" cy="30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5410200"/>
            <a:ext cx="7416800" cy="1143000"/>
          </a:xfrm>
        </p:spPr>
        <p:txBody>
          <a:bodyPr/>
          <a:lstStyle/>
          <a:p>
            <a:pPr algn="r" eaLnBrk="1" hangingPunct="1"/>
            <a:r>
              <a:rPr lang="en-US" sz="3200" b="1" dirty="0">
                <a:solidFill>
                  <a:srgbClr val="00B0F0"/>
                </a:solidFill>
              </a:rPr>
              <a:t>Meeting </a:t>
            </a:r>
            <a:r>
              <a:rPr lang="en-US" sz="3200" b="1" dirty="0" err="1">
                <a:solidFill>
                  <a:srgbClr val="00B0F0"/>
                </a:solidFill>
              </a:rPr>
              <a:t>UoS</a:t>
            </a:r>
            <a:r>
              <a:rPr lang="en-US" sz="3200" b="1" dirty="0">
                <a:solidFill>
                  <a:srgbClr val="00B0F0"/>
                </a:solidFill>
              </a:rPr>
              <a:t> with </a:t>
            </a:r>
            <a:r>
              <a:rPr lang="en-US" sz="3200" b="1" dirty="0" smtClean="0">
                <a:solidFill>
                  <a:srgbClr val="00B0F0"/>
                </a:solidFill>
              </a:rPr>
              <a:t>RSC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2000" b="1" dirty="0" smtClean="0">
                <a:solidFill>
                  <a:srgbClr val="00B0F0"/>
                </a:solidFill>
              </a:rPr>
              <a:t>Tuesday </a:t>
            </a:r>
            <a:r>
              <a:rPr lang="en-US" sz="2000" b="1" dirty="0">
                <a:solidFill>
                  <a:srgbClr val="00B0F0"/>
                </a:solidFill>
              </a:rPr>
              <a:t>9th April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/>
              <a:t>of the pillars of a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GB" sz="1600" dirty="0" smtClean="0">
              <a:solidFill>
                <a:srgbClr val="04A7F3"/>
              </a:solidFill>
            </a:endParaRPr>
          </a:p>
        </p:txBody>
      </p:sp>
      <p:pic>
        <p:nvPicPr>
          <p:cNvPr id="4100" name="Picture 8" descr="spiders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"/>
          <a:stretch>
            <a:fillRect/>
          </a:stretch>
        </p:blipFill>
        <p:spPr bwMode="auto">
          <a:xfrm>
            <a:off x="5908675" y="-1068388"/>
            <a:ext cx="2865438" cy="451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249238" y="4265613"/>
            <a:ext cx="88947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GB" sz="4800">
                <a:solidFill>
                  <a:srgbClr val="04A7F3"/>
                </a:solidFill>
              </a:rPr>
              <a:t>Thank you</a:t>
            </a:r>
          </a:p>
          <a:p>
            <a:endParaRPr lang="en-GB" sz="4800">
              <a:solidFill>
                <a:srgbClr val="04A7F3"/>
              </a:solidFill>
            </a:endParaRPr>
          </a:p>
          <a:p>
            <a:r>
              <a:rPr lang="en-GB" sz="3200" b="1">
                <a:solidFill>
                  <a:srgbClr val="04A7F3"/>
                </a:solidFill>
              </a:rPr>
              <a:t>Email</a:t>
            </a:r>
            <a:r>
              <a:rPr lang="en-GB" sz="3200">
                <a:solidFill>
                  <a:srgbClr val="04A7F3"/>
                </a:solidFill>
              </a:rPr>
              <a:t>: tkachenkov@rsc.org </a:t>
            </a:r>
          </a:p>
          <a:p>
            <a:r>
              <a:rPr lang="en-GB" sz="3200" b="1">
                <a:solidFill>
                  <a:srgbClr val="04A7F3"/>
                </a:solidFill>
              </a:rPr>
              <a:t>Blog</a:t>
            </a:r>
            <a:r>
              <a:rPr lang="en-GB" sz="3200">
                <a:solidFill>
                  <a:srgbClr val="04A7F3"/>
                </a:solidFill>
              </a:rPr>
              <a:t>: </a:t>
            </a:r>
            <a:r>
              <a:rPr lang="en-GB" sz="3200">
                <a:solidFill>
                  <a:srgbClr val="04A7F3"/>
                </a:solidFill>
                <a:hlinkClick r:id="rId3"/>
              </a:rPr>
              <a:t>www.chemspider.com/blog</a:t>
            </a:r>
            <a:r>
              <a:rPr lang="en-GB" sz="3200">
                <a:solidFill>
                  <a:srgbClr val="04A7F3"/>
                </a:solidFill>
              </a:rPr>
              <a:t>  </a:t>
            </a:r>
          </a:p>
          <a:p>
            <a:r>
              <a:rPr lang="en-GB" sz="3200" b="1">
                <a:solidFill>
                  <a:srgbClr val="00B0F0"/>
                </a:solidFill>
              </a:rPr>
              <a:t>SLIDES: </a:t>
            </a:r>
            <a:r>
              <a:rPr lang="en-GB" sz="3200">
                <a:solidFill>
                  <a:srgbClr val="00B0F0"/>
                </a:solidFill>
              </a:rPr>
              <a:t>http://www.slideshare.net/valerytkachenko16</a:t>
            </a:r>
            <a:r>
              <a:rPr lang="en-GB" sz="3200" b="1">
                <a:solidFill>
                  <a:srgbClr val="00B0F0"/>
                </a:solidFill>
              </a:rPr>
              <a:t> </a:t>
            </a:r>
            <a:r>
              <a:rPr lang="en-GB" sz="320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17411" name="Picture 11" descr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5600700"/>
            <a:ext cx="372268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2" descr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0"/>
            <a:ext cx="8191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 descr="spiders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"/>
          <a:stretch>
            <a:fillRect/>
          </a:stretch>
        </p:blipFill>
        <p:spPr bwMode="auto">
          <a:xfrm>
            <a:off x="5908675" y="0"/>
            <a:ext cx="2865438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 descr="image0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6213"/>
            <a:ext cx="13589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\\rsc\userdata\tgh\home\kiddr\MyDocuments\My Dropbox\Photos\ALPSP\PubInn2010_winne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338138"/>
            <a:ext cx="18097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 descr="\\rsc\userdata\tgh\home\kiddr\MyDocuments\iExpo---KM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22275"/>
            <a:ext cx="1689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11300"/>
          </a:xfrm>
        </p:spPr>
        <p:txBody>
          <a:bodyPr/>
          <a:lstStyle/>
          <a:p>
            <a:r>
              <a:rPr lang="en-GB" dirty="0" smtClean="0"/>
              <a:t>	   </a:t>
            </a:r>
            <a:r>
              <a:rPr lang="en-GB" sz="4800" dirty="0" smtClean="0">
                <a:latin typeface="Calibri" pitchFamily="34" charset="0"/>
              </a:rPr>
              <a:t>RSC </a:t>
            </a:r>
            <a:r>
              <a:rPr lang="en-GB" sz="4800" dirty="0" err="1" smtClean="0">
                <a:latin typeface="Calibri" pitchFamily="34" charset="0"/>
              </a:rPr>
              <a:t>eScience</a:t>
            </a:r>
            <a:r>
              <a:rPr lang="en-GB" sz="4800" dirty="0" smtClean="0">
                <a:latin typeface="Calibri" pitchFamily="34" charset="0"/>
              </a:rPr>
              <a:t> Databases</a:t>
            </a:r>
            <a:endParaRPr lang="en-GB" sz="48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29600" cy="4666129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 smtClean="0"/>
              <a:t>RSC </a:t>
            </a:r>
            <a:r>
              <a:rPr lang="en-GB" sz="2400" dirty="0" smtClean="0"/>
              <a:t>Databases</a:t>
            </a:r>
          </a:p>
          <a:p>
            <a:pPr lvl="1"/>
            <a:r>
              <a:rPr lang="en-GB" sz="2400" dirty="0" smtClean="0"/>
              <a:t>Publishing Platform</a:t>
            </a:r>
          </a:p>
          <a:p>
            <a:pPr lvl="1"/>
            <a:r>
              <a:rPr lang="en-GB" sz="2400" dirty="0" err="1" smtClean="0"/>
              <a:t>ChemSpider</a:t>
            </a:r>
            <a:r>
              <a:rPr lang="en-GB" sz="2400" dirty="0" smtClean="0"/>
              <a:t> Molecules</a:t>
            </a:r>
          </a:p>
          <a:p>
            <a:pPr lvl="1"/>
            <a:r>
              <a:rPr lang="en-GB" sz="2400" dirty="0" err="1"/>
              <a:t>ChemSpider</a:t>
            </a:r>
            <a:r>
              <a:rPr lang="en-GB" sz="2400" dirty="0"/>
              <a:t> Spectra</a:t>
            </a:r>
          </a:p>
          <a:p>
            <a:pPr lvl="1"/>
            <a:r>
              <a:rPr lang="en-GB" sz="2400" dirty="0" err="1" smtClean="0"/>
              <a:t>ChemSpider</a:t>
            </a:r>
            <a:r>
              <a:rPr lang="en-GB" sz="2400" dirty="0" smtClean="0"/>
              <a:t> </a:t>
            </a:r>
            <a:r>
              <a:rPr lang="en-GB" sz="2400" dirty="0" err="1" smtClean="0"/>
              <a:t>SyntheticPages</a:t>
            </a:r>
            <a:endParaRPr lang="en-GB" sz="2400" dirty="0" smtClean="0"/>
          </a:p>
          <a:p>
            <a:pPr lvl="1"/>
            <a:r>
              <a:rPr lang="en-GB" sz="2400" dirty="0" err="1" smtClean="0"/>
              <a:t>ChemSpider</a:t>
            </a:r>
            <a:r>
              <a:rPr lang="en-GB" sz="2400" dirty="0" smtClean="0"/>
              <a:t> Reactions</a:t>
            </a:r>
          </a:p>
          <a:p>
            <a:pPr lvl="1"/>
            <a:r>
              <a:rPr lang="en-GB" sz="2400" dirty="0" err="1" smtClean="0"/>
              <a:t>ChemSpider</a:t>
            </a:r>
            <a:r>
              <a:rPr lang="en-GB" sz="2400" dirty="0" smtClean="0"/>
              <a:t> </a:t>
            </a:r>
            <a:r>
              <a:rPr lang="en-GB" sz="2400" dirty="0"/>
              <a:t>Materials</a:t>
            </a:r>
          </a:p>
          <a:p>
            <a:r>
              <a:rPr lang="en-GB" sz="2400" dirty="0" smtClean="0"/>
              <a:t>Digitally Enhancing RSC Archive (DERA)</a:t>
            </a:r>
          </a:p>
          <a:p>
            <a:pPr lvl="1"/>
            <a:r>
              <a:rPr lang="en-GB" sz="2400" dirty="0" smtClean="0"/>
              <a:t>1841 – present, &gt;300k articles</a:t>
            </a:r>
          </a:p>
          <a:p>
            <a:pPr lvl="1"/>
            <a:r>
              <a:rPr lang="en-GB" sz="2400" dirty="0" smtClean="0"/>
              <a:t>Text mining and information </a:t>
            </a:r>
            <a:r>
              <a:rPr lang="en-GB" sz="2400" dirty="0"/>
              <a:t>r</a:t>
            </a:r>
            <a:r>
              <a:rPr lang="en-GB" sz="2400" dirty="0" smtClean="0"/>
              <a:t>etrieval</a:t>
            </a:r>
          </a:p>
          <a:p>
            <a:pPr lvl="1"/>
            <a:r>
              <a:rPr lang="en-GB" sz="2400" dirty="0" smtClean="0"/>
              <a:t>OSR, graphs and spectra extraction</a:t>
            </a:r>
          </a:p>
          <a:p>
            <a:pPr lvl="1"/>
            <a:r>
              <a:rPr lang="en-GB" sz="2400" dirty="0" smtClean="0"/>
              <a:t>Layering ontologies and adding semantic meaning</a:t>
            </a:r>
          </a:p>
          <a:p>
            <a:pPr lvl="1"/>
            <a:r>
              <a:rPr lang="en-GB" sz="2400" dirty="0" smtClean="0"/>
              <a:t>Technology will be used on other corpora</a:t>
            </a:r>
          </a:p>
          <a:p>
            <a:pPr lvl="1"/>
            <a:r>
              <a:rPr lang="en-GB" sz="2400" dirty="0"/>
              <a:t>Feeds back </a:t>
            </a:r>
            <a:r>
              <a:rPr lang="en-GB" sz="2400" dirty="0" smtClean="0"/>
              <a:t>to RSC Databases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 descr="ChemSpider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95" y="1988840"/>
            <a:ext cx="26670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6363154" y="3966058"/>
            <a:ext cx="2214563" cy="1150937"/>
            <a:chOff x="2212975" y="4727574"/>
            <a:chExt cx="2651125" cy="1567381"/>
          </a:xfrm>
        </p:grpSpPr>
        <p:pic>
          <p:nvPicPr>
            <p:cNvPr id="9" name="Picture 4" descr="Journal Cover: 10.1039/C1JA90001C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78708">
              <a:off x="2212975" y="4918074"/>
              <a:ext cx="1044324" cy="136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Dalton Transaction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53">
              <a:off x="3792905" y="4846187"/>
              <a:ext cx="1071195" cy="1448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Journal Cover: 10.1039/C1SC90001C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33" y="4727574"/>
              <a:ext cx="1071195" cy="1448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84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ioökonomiera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96952"/>
            <a:ext cx="3563888" cy="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11300"/>
          </a:xfrm>
        </p:spPr>
        <p:txBody>
          <a:bodyPr/>
          <a:lstStyle/>
          <a:p>
            <a:r>
              <a:rPr lang="en-GB" dirty="0" smtClean="0"/>
              <a:t>	   </a:t>
            </a:r>
            <a:r>
              <a:rPr lang="en-GB" sz="4800" dirty="0" smtClean="0">
                <a:latin typeface="Calibri" pitchFamily="34" charset="0"/>
              </a:rPr>
              <a:t>RSC </a:t>
            </a:r>
            <a:r>
              <a:rPr lang="en-GB" sz="4800" dirty="0" err="1" smtClean="0">
                <a:latin typeface="Calibri" pitchFamily="34" charset="0"/>
              </a:rPr>
              <a:t>eScience</a:t>
            </a:r>
            <a:r>
              <a:rPr lang="en-GB" sz="4800" dirty="0" smtClean="0">
                <a:latin typeface="Calibri" pitchFamily="34" charset="0"/>
              </a:rPr>
              <a:t> Projects</a:t>
            </a:r>
            <a:endParaRPr lang="en-GB" sz="48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Grants </a:t>
            </a:r>
            <a:r>
              <a:rPr lang="en-GB" sz="2400" dirty="0"/>
              <a:t>and Projects</a:t>
            </a:r>
          </a:p>
          <a:p>
            <a:pPr lvl="1"/>
            <a:r>
              <a:rPr lang="en-GB" sz="2400" dirty="0" smtClean="0">
                <a:hlinkClick r:id="rId3"/>
              </a:rPr>
              <a:t>Open PHACTS</a:t>
            </a:r>
            <a:endParaRPr lang="en-GB" sz="2400" dirty="0" smtClean="0"/>
          </a:p>
          <a:p>
            <a:pPr lvl="2"/>
            <a:r>
              <a:rPr lang="en-GB" sz="2000" dirty="0" smtClean="0"/>
              <a:t>Semantic Web</a:t>
            </a:r>
          </a:p>
          <a:p>
            <a:pPr lvl="2"/>
            <a:r>
              <a:rPr lang="en-GB" sz="2000" dirty="0" smtClean="0"/>
              <a:t>Artificial Intelligence</a:t>
            </a:r>
          </a:p>
          <a:p>
            <a:pPr lvl="2"/>
            <a:r>
              <a:rPr lang="en-GB" sz="2000" dirty="0" smtClean="0"/>
              <a:t>Hosting Data and Algorithms</a:t>
            </a:r>
            <a:endParaRPr lang="en-GB" sz="2000" dirty="0"/>
          </a:p>
          <a:p>
            <a:pPr lvl="1"/>
            <a:r>
              <a:rPr lang="en-GB" sz="2400" dirty="0" err="1" smtClean="0">
                <a:hlinkClick r:id="rId4"/>
              </a:rPr>
              <a:t>PharmaSea</a:t>
            </a:r>
            <a:endParaRPr lang="en-GB" sz="2400" dirty="0" smtClean="0"/>
          </a:p>
          <a:p>
            <a:pPr lvl="2"/>
            <a:r>
              <a:rPr lang="en-GB" sz="2000" dirty="0" smtClean="0"/>
              <a:t>Chemical Database for Natural Products</a:t>
            </a:r>
          </a:p>
          <a:p>
            <a:pPr lvl="2"/>
            <a:r>
              <a:rPr lang="en-GB" sz="2000" dirty="0" smtClean="0"/>
              <a:t>Drug Discovery</a:t>
            </a:r>
            <a:endParaRPr lang="en-GB" sz="2000" dirty="0"/>
          </a:p>
          <a:p>
            <a:pPr lvl="1"/>
            <a:r>
              <a:rPr lang="en-GB" sz="2400" dirty="0" smtClean="0">
                <a:hlinkClick r:id="rId5"/>
              </a:rPr>
              <a:t>National Chemical Database Service</a:t>
            </a:r>
            <a:endParaRPr lang="en-GB" sz="2400" dirty="0" smtClean="0"/>
          </a:p>
          <a:p>
            <a:pPr lvl="2"/>
            <a:r>
              <a:rPr lang="en-GB" sz="2000" dirty="0" smtClean="0"/>
              <a:t>Chemistry Database Service</a:t>
            </a:r>
          </a:p>
          <a:p>
            <a:pPr lvl="2"/>
            <a:r>
              <a:rPr lang="en-GB" sz="2000" dirty="0" smtClean="0"/>
              <a:t>Chemistry Data Repository</a:t>
            </a:r>
            <a:endParaRPr lang="en-GB" sz="2000" dirty="0"/>
          </a:p>
          <a:p>
            <a:pPr lvl="1"/>
            <a:r>
              <a:rPr lang="en-GB" sz="2400" dirty="0" smtClean="0"/>
              <a:t>Open Source Drug Discovery</a:t>
            </a:r>
          </a:p>
          <a:p>
            <a:pPr lvl="2"/>
            <a:r>
              <a:rPr lang="en-GB" sz="2000" dirty="0" smtClean="0"/>
              <a:t>Collaborating </a:t>
            </a:r>
            <a:r>
              <a:rPr lang="en-GB" dirty="0" smtClean="0"/>
              <a:t>with Indian scientists</a:t>
            </a:r>
            <a:endParaRPr lang="en-GB" dirty="0"/>
          </a:p>
          <a:p>
            <a:pPr lvl="3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 descr="http://www.openphacts.org/images/stories/banner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16832"/>
            <a:ext cx="3435561" cy="7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816" y="4005064"/>
            <a:ext cx="1843857" cy="271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4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11300"/>
          </a:xfrm>
        </p:spPr>
        <p:txBody>
          <a:bodyPr/>
          <a:lstStyle/>
          <a:p>
            <a:r>
              <a:rPr lang="en-GB" dirty="0" smtClean="0"/>
              <a:t>	   </a:t>
            </a:r>
            <a:r>
              <a:rPr lang="en-GB" sz="4800" dirty="0" smtClean="0">
                <a:latin typeface="Calibri" pitchFamily="34" charset="0"/>
              </a:rPr>
              <a:t>RSC Global Chemistry Hub</a:t>
            </a:r>
            <a:endParaRPr lang="en-GB" sz="48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sz="2400" dirty="0" smtClean="0">
                <a:sym typeface="Wingdings" pitchFamily="2" charset="2"/>
              </a:rPr>
              <a:t>Knowledge</a:t>
            </a:r>
            <a:endParaRPr lang="en-GB" sz="2400" dirty="0" smtClean="0"/>
          </a:p>
          <a:p>
            <a:pPr lvl="1"/>
            <a:r>
              <a:rPr lang="en-GB" sz="2400" dirty="0" smtClean="0"/>
              <a:t>RSC Archive and Publishing Platform</a:t>
            </a:r>
          </a:p>
          <a:p>
            <a:pPr lvl="1"/>
            <a:r>
              <a:rPr lang="en-GB" sz="2400" dirty="0" smtClean="0"/>
              <a:t>RSC (</a:t>
            </a:r>
            <a:r>
              <a:rPr lang="en-GB" sz="2400" dirty="0" err="1" smtClean="0"/>
              <a:t>ChemSpider</a:t>
            </a:r>
            <a:r>
              <a:rPr lang="en-GB" sz="2400" dirty="0" smtClean="0"/>
              <a:t>) Databases</a:t>
            </a:r>
          </a:p>
          <a:p>
            <a:pPr lvl="1"/>
            <a:r>
              <a:rPr lang="en-GB" sz="2400" dirty="0" smtClean="0"/>
              <a:t>DERA</a:t>
            </a:r>
          </a:p>
          <a:p>
            <a:pPr lvl="1"/>
            <a:r>
              <a:rPr lang="en-GB" sz="2400" dirty="0" smtClean="0"/>
              <a:t>National Data Repository</a:t>
            </a:r>
          </a:p>
          <a:p>
            <a:pPr lvl="1"/>
            <a:r>
              <a:rPr lang="en-GB" sz="2400" dirty="0" smtClean="0"/>
              <a:t>Semantic Web projects</a:t>
            </a:r>
          </a:p>
          <a:p>
            <a:r>
              <a:rPr lang="en-GB" sz="2400" dirty="0" smtClean="0"/>
              <a:t>Community </a:t>
            </a:r>
            <a:r>
              <a:rPr lang="en-GB" sz="2400" dirty="0" smtClean="0">
                <a:sym typeface="Wingdings" pitchFamily="2" charset="2"/>
              </a:rPr>
              <a:t> Professional Networks</a:t>
            </a:r>
            <a:endParaRPr lang="en-GB" sz="2400" dirty="0" smtClean="0"/>
          </a:p>
          <a:p>
            <a:pPr lvl="1"/>
            <a:r>
              <a:rPr lang="en-GB" sz="2400" dirty="0" smtClean="0"/>
              <a:t>Challenger - crowdsourcing</a:t>
            </a:r>
          </a:p>
          <a:p>
            <a:pPr lvl="1"/>
            <a:r>
              <a:rPr lang="en-GB" sz="2400" dirty="0" smtClean="0"/>
              <a:t>Rewards and Recognition - </a:t>
            </a:r>
            <a:r>
              <a:rPr lang="en-GB" sz="2400" dirty="0" err="1" smtClean="0"/>
              <a:t>altmetrics</a:t>
            </a:r>
            <a:endParaRPr lang="en-GB" sz="2400" dirty="0" smtClean="0"/>
          </a:p>
          <a:p>
            <a:r>
              <a:rPr lang="en-GB" sz="2400" dirty="0" smtClean="0"/>
              <a:t>Open Innovation</a:t>
            </a:r>
          </a:p>
          <a:p>
            <a:pPr lvl="1"/>
            <a:r>
              <a:rPr lang="en-GB" sz="2400" dirty="0" smtClean="0"/>
              <a:t>Open </a:t>
            </a:r>
            <a:r>
              <a:rPr lang="en-GB" dirty="0" smtClean="0"/>
              <a:t>Innovation Platform</a:t>
            </a:r>
          </a:p>
          <a:p>
            <a:pPr lvl="2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587052" y="4437112"/>
            <a:ext cx="2377436" cy="2243950"/>
            <a:chOff x="2116131" y="1185050"/>
            <a:chExt cx="4983745" cy="4703922"/>
          </a:xfrm>
        </p:grpSpPr>
        <p:sp>
          <p:nvSpPr>
            <p:cNvPr id="6" name="Freeform 5"/>
            <p:cNvSpPr/>
            <p:nvPr/>
          </p:nvSpPr>
          <p:spPr>
            <a:xfrm>
              <a:off x="3160643" y="1185050"/>
              <a:ext cx="2894721" cy="2894721"/>
            </a:xfrm>
            <a:custGeom>
              <a:avLst/>
              <a:gdLst>
                <a:gd name="connsiteX0" fmla="*/ 0 w 2894721"/>
                <a:gd name="connsiteY0" fmla="*/ 1447361 h 2894721"/>
                <a:gd name="connsiteX1" fmla="*/ 1447361 w 2894721"/>
                <a:gd name="connsiteY1" fmla="*/ 0 h 2894721"/>
                <a:gd name="connsiteX2" fmla="*/ 2894722 w 2894721"/>
                <a:gd name="connsiteY2" fmla="*/ 1447361 h 2894721"/>
                <a:gd name="connsiteX3" fmla="*/ 1447361 w 2894721"/>
                <a:gd name="connsiteY3" fmla="*/ 2894722 h 2894721"/>
                <a:gd name="connsiteX4" fmla="*/ 0 w 2894721"/>
                <a:gd name="connsiteY4" fmla="*/ 1447361 h 289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4721" h="2894721">
                  <a:moveTo>
                    <a:pt x="0" y="1447361"/>
                  </a:moveTo>
                  <a:cubicBezTo>
                    <a:pt x="0" y="648006"/>
                    <a:pt x="648006" y="0"/>
                    <a:pt x="1447361" y="0"/>
                  </a:cubicBezTo>
                  <a:cubicBezTo>
                    <a:pt x="2246716" y="0"/>
                    <a:pt x="2894722" y="648006"/>
                    <a:pt x="2894722" y="1447361"/>
                  </a:cubicBezTo>
                  <a:cubicBezTo>
                    <a:pt x="2894722" y="2246716"/>
                    <a:pt x="2246716" y="2894722"/>
                    <a:pt x="1447361" y="2894722"/>
                  </a:cubicBezTo>
                  <a:cubicBezTo>
                    <a:pt x="648006" y="2894722"/>
                    <a:pt x="0" y="2246716"/>
                    <a:pt x="0" y="144736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85963" tIns="506576" rIns="385963" bIns="1085521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2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205155" y="2994251"/>
              <a:ext cx="2894721" cy="2894721"/>
            </a:xfrm>
            <a:custGeom>
              <a:avLst/>
              <a:gdLst>
                <a:gd name="connsiteX0" fmla="*/ 0 w 2894721"/>
                <a:gd name="connsiteY0" fmla="*/ 1447361 h 2894721"/>
                <a:gd name="connsiteX1" fmla="*/ 1447361 w 2894721"/>
                <a:gd name="connsiteY1" fmla="*/ 0 h 2894721"/>
                <a:gd name="connsiteX2" fmla="*/ 2894722 w 2894721"/>
                <a:gd name="connsiteY2" fmla="*/ 1447361 h 2894721"/>
                <a:gd name="connsiteX3" fmla="*/ 1447361 w 2894721"/>
                <a:gd name="connsiteY3" fmla="*/ 2894722 h 2894721"/>
                <a:gd name="connsiteX4" fmla="*/ 0 w 2894721"/>
                <a:gd name="connsiteY4" fmla="*/ 1447361 h 289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4721" h="2894721">
                  <a:moveTo>
                    <a:pt x="0" y="1447361"/>
                  </a:moveTo>
                  <a:cubicBezTo>
                    <a:pt x="0" y="648006"/>
                    <a:pt x="648006" y="0"/>
                    <a:pt x="1447361" y="0"/>
                  </a:cubicBezTo>
                  <a:cubicBezTo>
                    <a:pt x="2246716" y="0"/>
                    <a:pt x="2894722" y="648006"/>
                    <a:pt x="2894722" y="1447361"/>
                  </a:cubicBezTo>
                  <a:cubicBezTo>
                    <a:pt x="2894722" y="2246716"/>
                    <a:pt x="2246716" y="2894722"/>
                    <a:pt x="1447361" y="2894722"/>
                  </a:cubicBezTo>
                  <a:cubicBezTo>
                    <a:pt x="648006" y="2894722"/>
                    <a:pt x="0" y="2246716"/>
                    <a:pt x="0" y="144736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alpha val="50000"/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885302" tIns="747803" rIns="272587" bIns="55482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2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116131" y="2994251"/>
              <a:ext cx="2894721" cy="2894721"/>
            </a:xfrm>
            <a:custGeom>
              <a:avLst/>
              <a:gdLst>
                <a:gd name="connsiteX0" fmla="*/ 0 w 2894721"/>
                <a:gd name="connsiteY0" fmla="*/ 1447361 h 2894721"/>
                <a:gd name="connsiteX1" fmla="*/ 1447361 w 2894721"/>
                <a:gd name="connsiteY1" fmla="*/ 0 h 2894721"/>
                <a:gd name="connsiteX2" fmla="*/ 2894722 w 2894721"/>
                <a:gd name="connsiteY2" fmla="*/ 1447361 h 2894721"/>
                <a:gd name="connsiteX3" fmla="*/ 1447361 w 2894721"/>
                <a:gd name="connsiteY3" fmla="*/ 2894722 h 2894721"/>
                <a:gd name="connsiteX4" fmla="*/ 0 w 2894721"/>
                <a:gd name="connsiteY4" fmla="*/ 1447361 h 289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4721" h="2894721">
                  <a:moveTo>
                    <a:pt x="0" y="1447361"/>
                  </a:moveTo>
                  <a:cubicBezTo>
                    <a:pt x="0" y="648006"/>
                    <a:pt x="648006" y="0"/>
                    <a:pt x="1447361" y="0"/>
                  </a:cubicBezTo>
                  <a:cubicBezTo>
                    <a:pt x="2246716" y="0"/>
                    <a:pt x="2894722" y="648006"/>
                    <a:pt x="2894722" y="1447361"/>
                  </a:cubicBezTo>
                  <a:cubicBezTo>
                    <a:pt x="2894722" y="2246716"/>
                    <a:pt x="2246716" y="2894722"/>
                    <a:pt x="1447361" y="2894722"/>
                  </a:cubicBezTo>
                  <a:cubicBezTo>
                    <a:pt x="648006" y="2894722"/>
                    <a:pt x="0" y="2246716"/>
                    <a:pt x="0" y="144736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alpha val="50000"/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72586" tIns="747803" rIns="885303" bIns="55482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kern="1200" dirty="0" smtClean="0"/>
                <a:t> </a:t>
              </a:r>
              <a:endParaRPr lang="en-GB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7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ChemSpider</a:t>
            </a:r>
            <a:r>
              <a:rPr lang="en-US" dirty="0" smtClean="0"/>
              <a:t>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</a:p>
          <a:p>
            <a:pPr lvl="1"/>
            <a:r>
              <a:rPr lang="en-US" dirty="0" smtClean="0"/>
              <a:t>CIFs</a:t>
            </a:r>
          </a:p>
          <a:p>
            <a:pPr lvl="1"/>
            <a:r>
              <a:rPr lang="en-US" dirty="0" smtClean="0"/>
              <a:t>X-Rays</a:t>
            </a:r>
          </a:p>
          <a:p>
            <a:pPr lvl="1"/>
            <a:r>
              <a:rPr lang="en-US" dirty="0" smtClean="0"/>
              <a:t>Photographs</a:t>
            </a:r>
          </a:p>
          <a:p>
            <a:r>
              <a:rPr lang="en-US" dirty="0" smtClean="0"/>
              <a:t>Use cases?</a:t>
            </a:r>
          </a:p>
          <a:p>
            <a:r>
              <a:rPr lang="en-US" dirty="0" smtClean="0"/>
              <a:t>Existing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2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</a:t>
            </a:r>
            <a:r>
              <a:rPr lang="en-US" dirty="0" smtClean="0"/>
              <a:t> and ELN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Platform(s)</a:t>
            </a:r>
          </a:p>
          <a:p>
            <a:pPr lvl="1"/>
            <a:r>
              <a:rPr lang="en-US" dirty="0" smtClean="0"/>
              <a:t>CSSP</a:t>
            </a:r>
          </a:p>
          <a:p>
            <a:pPr lvl="1"/>
            <a:r>
              <a:rPr lang="en-US" dirty="0" smtClean="0"/>
              <a:t>Blog3</a:t>
            </a:r>
          </a:p>
          <a:p>
            <a:pPr lvl="1"/>
            <a:r>
              <a:rPr lang="en-US" dirty="0" err="1" smtClean="0"/>
              <a:t>LabTrove</a:t>
            </a:r>
            <a:endParaRPr lang="en-US" dirty="0" smtClean="0"/>
          </a:p>
          <a:p>
            <a:r>
              <a:rPr lang="en-US" dirty="0" err="1" smtClean="0"/>
              <a:t>ChemSpider</a:t>
            </a:r>
            <a:r>
              <a:rPr lang="en-US" dirty="0" smtClean="0"/>
              <a:t> components and data services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Minimal requirements</a:t>
            </a:r>
          </a:p>
          <a:p>
            <a:r>
              <a:rPr lang="en-US" dirty="0" smtClean="0"/>
              <a:t>Existing prototypes</a:t>
            </a:r>
          </a:p>
          <a:p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5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RSC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</a:p>
          <a:p>
            <a:r>
              <a:rPr lang="en-US" dirty="0" smtClean="0"/>
              <a:t>Data services</a:t>
            </a:r>
          </a:p>
          <a:p>
            <a:r>
              <a:rPr lang="en-US" dirty="0" smtClean="0"/>
              <a:t>Federated system modules</a:t>
            </a:r>
          </a:p>
          <a:p>
            <a:r>
              <a:rPr lang="en-US" dirty="0" smtClean="0"/>
              <a:t>Security model</a:t>
            </a:r>
          </a:p>
          <a:p>
            <a:r>
              <a:rPr lang="en-US" dirty="0" smtClean="0"/>
              <a:t>SPARQL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Data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5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Wow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</a:p>
          <a:p>
            <a:pPr lvl="1"/>
            <a:r>
              <a:rPr lang="en-US" dirty="0" err="1" smtClean="0"/>
              <a:t>zSpace</a:t>
            </a:r>
            <a:r>
              <a:rPr lang="en-US" dirty="0" smtClean="0"/>
              <a:t> and alike</a:t>
            </a:r>
          </a:p>
          <a:p>
            <a:r>
              <a:rPr lang="en-US" dirty="0" smtClean="0"/>
              <a:t>Massive </a:t>
            </a:r>
            <a:r>
              <a:rPr lang="en-US" smtClean="0"/>
              <a:t>parallel computing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45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58457</TotalTime>
  <Words>211</Words>
  <Application>Microsoft Office PowerPoint</Application>
  <PresentationFormat>On-screen Show (4:3)</PresentationFormat>
  <Paragraphs>78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Meeting UoS with RSC Tuesday 9th April  of the pillars of a  </vt:lpstr>
      <vt:lpstr>    RSC eScience Databases</vt:lpstr>
      <vt:lpstr>    RSC eScience Projects</vt:lpstr>
      <vt:lpstr>    RSC Global Chemistry Hub</vt:lpstr>
      <vt:lpstr>ChemSpider Materials</vt:lpstr>
      <vt:lpstr>DaM and ELN</vt:lpstr>
      <vt:lpstr>RSC Databases</vt:lpstr>
      <vt:lpstr>National Data Repository</vt:lpstr>
      <vt:lpstr>Wow projects</vt:lpstr>
      <vt:lpstr>PowerPoint Presentation</vt:lpstr>
    </vt:vector>
  </TitlesOfParts>
  <Company>RSC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RSC PPT Template</dc:title>
  <dc:creator>RSC</dc:creator>
  <cp:lastModifiedBy>Valery Tkachenko</cp:lastModifiedBy>
  <cp:revision>532</cp:revision>
  <dcterms:created xsi:type="dcterms:W3CDTF">2005-06-21T08:44:06Z</dcterms:created>
  <dcterms:modified xsi:type="dcterms:W3CDTF">2013-04-10T09:16:36Z</dcterms:modified>
</cp:coreProperties>
</file>