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57" r:id="rId4"/>
    <p:sldId id="258" r:id="rId5"/>
    <p:sldId id="268" r:id="rId6"/>
    <p:sldId id="269" r:id="rId7"/>
    <p:sldId id="282" r:id="rId8"/>
    <p:sldId id="281" r:id="rId9"/>
    <p:sldId id="278" r:id="rId10"/>
    <p:sldId id="283" r:id="rId11"/>
    <p:sldId id="284" r:id="rId12"/>
    <p:sldId id="260" r:id="rId13"/>
    <p:sldId id="285" r:id="rId14"/>
    <p:sldId id="286" r:id="rId15"/>
    <p:sldId id="293" r:id="rId16"/>
    <p:sldId id="287" r:id="rId17"/>
    <p:sldId id="288" r:id="rId18"/>
    <p:sldId id="290" r:id="rId19"/>
    <p:sldId id="271" r:id="rId20"/>
    <p:sldId id="274" r:id="rId21"/>
    <p:sldId id="275" r:id="rId22"/>
    <p:sldId id="259" r:id="rId23"/>
    <p:sldId id="294" r:id="rId24"/>
    <p:sldId id="261" r:id="rId25"/>
    <p:sldId id="262" r:id="rId26"/>
    <p:sldId id="263" r:id="rId27"/>
    <p:sldId id="265" r:id="rId28"/>
    <p:sldId id="264" r:id="rId29"/>
    <p:sldId id="26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72481-75AD-AA49-A1E6-5530F242CA0D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36795-9E6C-DD48-88DE-10787F61B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99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480F6-66D7-4A23-B1EB-50E942CBFC8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480F6-66D7-4A23-B1EB-50E942CBFC8D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66EA-6F9D-1D4D-9529-C8A4512663B5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04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2A7-8769-9141-ACC6-86118352B230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99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5EEA-20DA-3945-AC5F-39EF623C0C4B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34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043-CF74-E046-B651-876EAB17F662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22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EC06-7595-6E4A-84A8-8D0B5DBE0558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7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17BD-C9A7-154D-9788-9ABC035BFECF}" type="datetime1">
              <a:rPr lang="fr-FR" smtClean="0"/>
              <a:t>22/01/2023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45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8A05-1905-C14B-A905-EB849C7E304C}" type="datetime1">
              <a:rPr lang="fr-FR" smtClean="0"/>
              <a:t>22/01/2023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00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F41D-03AA-0442-98B7-FD02B821F7A6}" type="datetime1">
              <a:rPr lang="fr-FR" smtClean="0"/>
              <a:t>22/01/2023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3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1CF5-6867-C049-BB51-3CFAC9808CAD}" type="datetime1">
              <a:rPr lang="fr-FR" smtClean="0"/>
              <a:t>22/01/2023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66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0ABE-99A0-DD4B-9F9A-2BB5105DB255}" type="datetime1">
              <a:rPr lang="fr-FR" smtClean="0"/>
              <a:t>22/01/2023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0486-94F4-2D4F-9E41-5DC1130E35FD}" type="datetime1">
              <a:rPr lang="fr-FR" smtClean="0"/>
              <a:t>22/01/2023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82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5EAA-031B-8142-BC0A-46E05AFA5BCE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2673-9078-43B2-8614-2ACCB464F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9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Bases scientifiques de l’entraînement:</a:t>
            </a:r>
            <a:br>
              <a:rPr lang="fr-FR" dirty="0"/>
            </a:br>
            <a:r>
              <a:rPr lang="fr-FR" dirty="0"/>
              <a:t>La notion de </a:t>
            </a:r>
            <a:r>
              <a:rPr lang="fr-FR" dirty="0" err="1"/>
              <a:t>turn</a:t>
            </a:r>
            <a:r>
              <a:rPr lang="fr-FR" dirty="0"/>
              <a:t> over-surcompensation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099431" y="3778135"/>
            <a:ext cx="756084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Ph.D</a:t>
            </a:r>
            <a:r>
              <a:rPr lang="fr-FR" dirty="0"/>
              <a:t> Philippe Germain</a:t>
            </a:r>
          </a:p>
          <a:p>
            <a:r>
              <a:rPr lang="fr-FR" dirty="0"/>
              <a:t>Pôle STAPS (UFR Sciences &amp; Techniques)</a:t>
            </a:r>
          </a:p>
          <a:p>
            <a:r>
              <a:rPr lang="fr-FR" dirty="0"/>
              <a:t>Centre de Biophysique Moléculaire (CNRS)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4BC8F6-1876-BA4D-8B50-CF1C7B0A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22FB-429C-474F-BE1C-9499877D83A4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8AB1-99A6-0B41-A837-08007322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85A87-2A8D-C64F-80E4-1E160C1E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91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Quatre concepts définissent l’idée d'homéostasie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La constance dans </a:t>
            </a:r>
            <a:r>
              <a:rPr lang="fr-FR" b="1" dirty="0">
                <a:solidFill>
                  <a:srgbClr val="FF0000"/>
                </a:solidFill>
              </a:rPr>
              <a:t>un système ouvert </a:t>
            </a:r>
            <a:r>
              <a:rPr lang="fr-FR" dirty="0"/>
              <a:t>(tel que notre corps le représente) et des mécanismes qui agissent pour maintenir cette constance.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solidFill>
                  <a:srgbClr val="FF0000"/>
                </a:solidFill>
              </a:rPr>
              <a:t>toute tendance au changement se heurte </a:t>
            </a:r>
            <a:r>
              <a:rPr lang="fr-FR" dirty="0"/>
              <a:t>automatiquement</a:t>
            </a:r>
            <a:r>
              <a:rPr lang="fr-FR" b="1" dirty="0">
                <a:solidFill>
                  <a:srgbClr val="FF0000"/>
                </a:solidFill>
              </a:rPr>
              <a:t> à des facteurs qui résistent au changement</a:t>
            </a:r>
            <a:r>
              <a:rPr lang="fr-FR" b="1" dirty="0"/>
              <a:t> </a:t>
            </a:r>
            <a:r>
              <a:rPr lang="fr-FR" dirty="0"/>
              <a:t>(maintien de conditions presque constantes de l'environnement interne)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système de régulation consiste en des </a:t>
            </a:r>
            <a:r>
              <a:rPr lang="fr-FR" b="1" dirty="0">
                <a:solidFill>
                  <a:srgbClr val="FF0000"/>
                </a:solidFill>
              </a:rPr>
              <a:t>mécanismes coopérants</a:t>
            </a:r>
            <a:r>
              <a:rPr lang="fr-FR" dirty="0"/>
              <a:t> agissant simultanément ou successivement.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La réponse n’est pas le fruit du hasard, mais le résultat de d’une </a:t>
            </a:r>
            <a:r>
              <a:rPr lang="fr-FR" b="1" dirty="0">
                <a:solidFill>
                  <a:srgbClr val="FF0000"/>
                </a:solidFill>
              </a:rPr>
              <a:t>autonomie organisée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F111-ACDA-B84F-8139-15FF69156075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L'idée de base de l'homéostasie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68008" y="1340769"/>
            <a:ext cx="4392488" cy="2448272"/>
          </a:xfrm>
        </p:spPr>
        <p:txBody>
          <a:bodyPr>
            <a:no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L'axe des ordonnées </a:t>
            </a:r>
            <a:r>
              <a:rPr lang="fr-FR" sz="1800" dirty="0"/>
              <a:t>peut représenter n'importe quelle </a:t>
            </a:r>
            <a:r>
              <a:rPr lang="fr-FR" sz="1800" dirty="0">
                <a:solidFill>
                  <a:srgbClr val="FF0000"/>
                </a:solidFill>
              </a:rPr>
              <a:t>fonction biologique</a:t>
            </a:r>
            <a:r>
              <a:rPr lang="fr-FR" sz="1800" dirty="0"/>
              <a:t>/physiologique (la pression artérielle, la fréquence cardiaque, la température, la glycémie…).</a:t>
            </a:r>
          </a:p>
          <a:p>
            <a:r>
              <a:rPr lang="fr-FR" sz="1800" dirty="0"/>
              <a:t>L'axe des </a:t>
            </a:r>
            <a:r>
              <a:rPr lang="fr-FR" sz="1800" dirty="0">
                <a:solidFill>
                  <a:srgbClr val="FF0000"/>
                </a:solidFill>
              </a:rPr>
              <a:t>X est calibré par le temps</a:t>
            </a:r>
            <a:r>
              <a:rPr lang="fr-FR" sz="1800" dirty="0"/>
              <a:t>, dont les unités peuvent être les secondes, les minutes, ou même les années (si l'on considère le vieillissement). </a:t>
            </a:r>
          </a:p>
        </p:txBody>
      </p:sp>
      <p:pic>
        <p:nvPicPr>
          <p:cNvPr id="5" name="Espace réservé du contenu 4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1340769"/>
            <a:ext cx="403860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5B7EE-FD46-7C46-94B0-608219AC4391}" type="datetime1">
              <a:rPr lang="fr-FR" smtClean="0"/>
              <a:t>22/01/2023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03512" y="3933056"/>
            <a:ext cx="8856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/>
              <a:t>Même s'il existe une valeur moyenne, </a:t>
            </a:r>
            <a:r>
              <a:rPr lang="fr-FR" sz="2400" dirty="0">
                <a:solidFill>
                  <a:srgbClr val="FF0000"/>
                </a:solidFill>
              </a:rPr>
              <a:t>nous passons généralement la majeure partie de notre temps à l'écart de cette moyenne, oscillant entre une valeur «normale» et une valeur «normale» maximale. 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/>
              <a:t>La plage haute est alors considérée comme la </a:t>
            </a:r>
            <a:r>
              <a:rPr lang="fr-FR" sz="2400" dirty="0">
                <a:solidFill>
                  <a:srgbClr val="FF0000"/>
                </a:solidFill>
              </a:rPr>
              <a:t>plage physiologique ou homéostatique normale</a:t>
            </a:r>
            <a:r>
              <a:rPr lang="fr-FR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L'importance du stress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physiologistes comportementaux définissent </a:t>
            </a:r>
            <a:r>
              <a:rPr lang="fr-FR" b="1" dirty="0">
                <a:solidFill>
                  <a:srgbClr val="FF0000"/>
                </a:solidFill>
              </a:rPr>
              <a:t>le stress lorsque le corps réagit à un facteur réel ou imaginaire</a:t>
            </a:r>
            <a:r>
              <a:rPr lang="fr-FR" dirty="0"/>
              <a:t>. </a:t>
            </a:r>
          </a:p>
          <a:p>
            <a:r>
              <a:rPr lang="fr-FR" dirty="0"/>
              <a:t>Les facteurs de </a:t>
            </a:r>
            <a:r>
              <a:rPr lang="fr-FR" b="1" dirty="0">
                <a:solidFill>
                  <a:srgbClr val="FF0000"/>
                </a:solidFill>
              </a:rPr>
              <a:t>stress aigus </a:t>
            </a:r>
            <a:r>
              <a:rPr lang="fr-FR" dirty="0"/>
              <a:t>affectent l'organisme à court terme</a:t>
            </a:r>
          </a:p>
          <a:p>
            <a:r>
              <a:rPr lang="fr-FR" dirty="0"/>
              <a:t>les facteurs de </a:t>
            </a:r>
            <a:r>
              <a:rPr lang="fr-FR" b="1" dirty="0">
                <a:solidFill>
                  <a:srgbClr val="FF0000"/>
                </a:solidFill>
              </a:rPr>
              <a:t>stress chroniques</a:t>
            </a:r>
            <a:r>
              <a:rPr lang="fr-FR" dirty="0"/>
              <a:t> exercent leurs effets à plus long terme.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5BA-D375-4C44-A30D-BB80C8B7D4C5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L'importance du stress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Le </a:t>
            </a:r>
            <a:r>
              <a:rPr lang="fr-FR" b="1" dirty="0">
                <a:solidFill>
                  <a:srgbClr val="FF0000"/>
                </a:solidFill>
              </a:rPr>
              <a:t>Syndrome Général d‘Adaptation </a:t>
            </a:r>
            <a:r>
              <a:rPr lang="fr-FR" dirty="0"/>
              <a:t>(GAS), développé par Hans Selye (Selye, 1956), définit la façon dont les organismes réagissent au stress.</a:t>
            </a:r>
          </a:p>
          <a:p>
            <a:pPr>
              <a:buNone/>
            </a:pPr>
            <a:r>
              <a:rPr lang="fr-FR" dirty="0"/>
              <a:t>Le GAS est caractérisé par </a:t>
            </a:r>
            <a:r>
              <a:rPr lang="fr-FR" b="1" dirty="0">
                <a:solidFill>
                  <a:srgbClr val="FF0000"/>
                </a:solidFill>
              </a:rPr>
              <a:t>trois phases</a:t>
            </a:r>
            <a:r>
              <a:rPr lang="fr-FR" dirty="0"/>
              <a:t>: 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	une phase de </a:t>
            </a:r>
            <a:r>
              <a:rPr lang="fr-FR" b="1" dirty="0">
                <a:solidFill>
                  <a:srgbClr val="FF0000"/>
                </a:solidFill>
              </a:rPr>
              <a:t>mobilisation non spécifique</a:t>
            </a:r>
            <a:r>
              <a:rPr lang="fr-FR" dirty="0"/>
              <a:t>, qui favorise l'activité du système nerveux sympathique; 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	une phase de </a:t>
            </a:r>
            <a:r>
              <a:rPr lang="fr-FR" b="1" dirty="0">
                <a:solidFill>
                  <a:srgbClr val="FF0000"/>
                </a:solidFill>
              </a:rPr>
              <a:t>résistance</a:t>
            </a:r>
            <a:r>
              <a:rPr lang="fr-FR" dirty="0"/>
              <a:t> au cours de laquelle l'organisme fait des efforts pour faire face à la menace; </a:t>
            </a:r>
          </a:p>
          <a:p>
            <a:pPr>
              <a:buFont typeface="Wingdings" pitchFamily="2" charset="2"/>
              <a:buChar char="Ø"/>
            </a:pPr>
            <a:r>
              <a:rPr lang="fr-FR" dirty="0"/>
              <a:t>	une phase d'</a:t>
            </a:r>
            <a:r>
              <a:rPr lang="fr-FR" b="1" dirty="0">
                <a:solidFill>
                  <a:srgbClr val="FF0000"/>
                </a:solidFill>
              </a:rPr>
              <a:t>épuisement</a:t>
            </a:r>
            <a:r>
              <a:rPr lang="fr-FR" dirty="0"/>
              <a:t>, qui survient si l'organisme ne parvient pas à surmonter la menace et </a:t>
            </a:r>
            <a:r>
              <a:rPr lang="fr-FR" b="1" dirty="0"/>
              <a:t>épuise ses ressources physiologiques</a:t>
            </a:r>
            <a:r>
              <a:rPr lang="fr-FR" dirty="0"/>
              <a:t>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8E5F-1FEA-984B-BBDC-9D23AC1278F4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L'importance du stress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Selye (GAS) s'est concentré sur la manière dont le système nerveux coordonne de nombreuses réponses comportementales et physiologiques </a:t>
            </a:r>
            <a:r>
              <a:rPr lang="fr-FR" b="1" dirty="0">
                <a:solidFill>
                  <a:srgbClr val="FF0000"/>
                </a:solidFill>
              </a:rPr>
              <a:t>souvent par le biais d'hormones</a:t>
            </a:r>
            <a:r>
              <a:rPr lang="fr-FR" b="1" dirty="0"/>
              <a:t> </a:t>
            </a:r>
            <a:r>
              <a:rPr lang="fr-FR" dirty="0"/>
              <a:t>(déjà présent dans les théories de combat ou de fuite en réponse au stress)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BCA6-4E30-384D-A130-4016ABD79117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formes de stress : ouverture d’une parenthèse sur les concepts applicables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F96-9FA7-964A-B6FF-11B934B15FE2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62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Hétérostasis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terme hétérostase («hétéros» signifiant autre, et «stase» signifiant fixité) décrit un nouvel état induit par des </a:t>
            </a:r>
            <a:r>
              <a:rPr lang="fr-FR" b="1" dirty="0">
                <a:solidFill>
                  <a:srgbClr val="FF0000"/>
                </a:solidFill>
              </a:rPr>
              <a:t>quantités excessives d'une toxine</a:t>
            </a:r>
            <a:r>
              <a:rPr lang="fr-FR" dirty="0"/>
              <a:t>. </a:t>
            </a:r>
          </a:p>
          <a:p>
            <a:r>
              <a:rPr lang="fr-FR" dirty="0"/>
              <a:t>Selon Selye (1975) c’est un nouvel état stable par stimulation exogène (pharmacologique) de mécanismes adaptatif.</a:t>
            </a:r>
          </a:p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F96-9FA7-964A-B6FF-11B934B15FE2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Allostasis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</a:t>
            </a:r>
            <a:r>
              <a:rPr lang="fr-FR" b="1" dirty="0" err="1"/>
              <a:t>Allostasis</a:t>
            </a:r>
            <a:r>
              <a:rPr lang="fr-FR" dirty="0"/>
              <a:t> correspond à des </a:t>
            </a:r>
            <a:r>
              <a:rPr lang="fr-FR" dirty="0">
                <a:solidFill>
                  <a:srgbClr val="FF0000"/>
                </a:solidFill>
              </a:rPr>
              <a:t>réponses qui impliquent généralement un contrôle ou </a:t>
            </a:r>
            <a:r>
              <a:rPr lang="fr-FR" b="1" dirty="0">
                <a:solidFill>
                  <a:srgbClr val="FF0000"/>
                </a:solidFill>
              </a:rPr>
              <a:t>une implication céphalique</a:t>
            </a:r>
            <a:r>
              <a:rPr lang="fr-FR" dirty="0"/>
              <a:t> dans l'anticipation de l'évolution des besoins </a:t>
            </a:r>
            <a:r>
              <a:rPr lang="fr-FR" b="1" dirty="0">
                <a:solidFill>
                  <a:srgbClr val="FF0000"/>
                </a:solidFill>
              </a:rPr>
              <a:t>pour rétablir l’état homéostatique </a:t>
            </a:r>
            <a:r>
              <a:rPr lang="fr-FR" dirty="0"/>
              <a:t>(</a:t>
            </a:r>
            <a:r>
              <a:rPr lang="fr-FR" dirty="0" err="1"/>
              <a:t>Wingfield</a:t>
            </a:r>
            <a:r>
              <a:rPr lang="fr-FR" dirty="0"/>
              <a:t>, 2003). </a:t>
            </a:r>
          </a:p>
          <a:p>
            <a:r>
              <a:rPr lang="fr-FR" dirty="0" err="1"/>
              <a:t>Allostasis</a:t>
            </a:r>
            <a:r>
              <a:rPr lang="fr-FR" dirty="0"/>
              <a:t> ajoute la dimension « </a:t>
            </a:r>
            <a:r>
              <a:rPr lang="fr-FR" dirty="0">
                <a:solidFill>
                  <a:srgbClr val="FF0000"/>
                </a:solidFill>
              </a:rPr>
              <a:t>dépense énergétique</a:t>
            </a:r>
            <a:r>
              <a:rPr lang="fr-FR" dirty="0"/>
              <a:t> ». Des </a:t>
            </a:r>
            <a:r>
              <a:rPr lang="fr-FR" dirty="0">
                <a:solidFill>
                  <a:srgbClr val="FF0000"/>
                </a:solidFill>
              </a:rPr>
              <a:t>incursions répétées </a:t>
            </a:r>
            <a:r>
              <a:rPr lang="fr-FR" dirty="0"/>
              <a:t>ou même chroniques dans le mode </a:t>
            </a:r>
            <a:r>
              <a:rPr lang="fr-FR" dirty="0" err="1"/>
              <a:t>allostatique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prédisposeraient les individus à des maladies dégénératives chroniques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9098-A832-4B4A-BAB5-486D3149A883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hormesis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Southam</a:t>
            </a:r>
            <a:r>
              <a:rPr lang="fr-FR" dirty="0"/>
              <a:t> et Ehrlich ont suggéré le terme </a:t>
            </a:r>
            <a:r>
              <a:rPr lang="fr-FR" dirty="0" err="1"/>
              <a:t>hormesis</a:t>
            </a:r>
            <a:r>
              <a:rPr lang="fr-FR" dirty="0"/>
              <a:t> en 1943 pour décrire le processus par lequel des </a:t>
            </a:r>
            <a:r>
              <a:rPr lang="fr-FR" b="1" dirty="0">
                <a:solidFill>
                  <a:srgbClr val="FF0000"/>
                </a:solidFill>
              </a:rPr>
              <a:t>dommages </a:t>
            </a:r>
            <a:r>
              <a:rPr lang="fr-FR" b="1" dirty="0" err="1">
                <a:solidFill>
                  <a:srgbClr val="FF0000"/>
                </a:solidFill>
              </a:rPr>
              <a:t>sub</a:t>
            </a:r>
            <a:r>
              <a:rPr lang="fr-FR" b="1" dirty="0">
                <a:solidFill>
                  <a:srgbClr val="FF0000"/>
                </a:solidFill>
              </a:rPr>
              <a:t>-létaux </a:t>
            </a:r>
            <a:r>
              <a:rPr lang="fr-FR" dirty="0"/>
              <a:t>causés par de petites doses d'une toxine ou d'un poison produiraient une réponse de </a:t>
            </a:r>
            <a:r>
              <a:rPr lang="fr-FR" b="1" dirty="0">
                <a:solidFill>
                  <a:srgbClr val="FF0000"/>
                </a:solidFill>
              </a:rPr>
              <a:t>réparation exagérée dans laquelle l'organisme deviendrait réellement plus puissant </a:t>
            </a:r>
            <a:r>
              <a:rPr lang="fr-FR" dirty="0"/>
              <a:t>qu'il ne l'était auparavant.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D271-47D3-1044-9864-43255CA0322F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L’Homéostasie adaptative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dirty="0">
                <a:solidFill>
                  <a:srgbClr val="FF0000"/>
                </a:solidFill>
              </a:rPr>
              <a:t>les cellules et les organismes entiers procèdent à des ajustements transitoires et réversibles de leur résistance au stress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ajustements de la résistance au stress peuvent soit avoir </a:t>
            </a:r>
            <a:r>
              <a:rPr lang="fr-FR" b="1" dirty="0">
                <a:solidFill>
                  <a:srgbClr val="FF0000"/>
                </a:solidFill>
              </a:rPr>
              <a:t>une base biochimique ou post-traductionnelle</a:t>
            </a:r>
            <a:r>
              <a:rPr lang="fr-F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les réponses post-traductionnelles peuvent être extrêmement </a:t>
            </a:r>
            <a:r>
              <a:rPr lang="fr-FR" b="1" dirty="0">
                <a:solidFill>
                  <a:srgbClr val="FF0000"/>
                </a:solidFill>
              </a:rPr>
              <a:t>rapides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Ces modifications adaptatives </a:t>
            </a:r>
            <a:r>
              <a:rPr lang="fr-FR" b="1" dirty="0">
                <a:solidFill>
                  <a:srgbClr val="FF0000"/>
                </a:solidFill>
              </a:rPr>
              <a:t>sont alors médiées par des voies de transduction de signal </a:t>
            </a:r>
            <a:r>
              <a:rPr lang="fr-FR" dirty="0"/>
              <a:t>discrètes qui modifient de manière transitoire la transcription / traduction (</a:t>
            </a:r>
            <a:r>
              <a:rPr lang="fr-FR" dirty="0" err="1"/>
              <a:t>Efeyan</a:t>
            </a:r>
            <a:r>
              <a:rPr lang="fr-FR" dirty="0"/>
              <a:t> et al., 2015, </a:t>
            </a:r>
            <a:r>
              <a:rPr lang="fr-FR" dirty="0" err="1"/>
              <a:t>Fossett</a:t>
            </a:r>
            <a:r>
              <a:rPr lang="fr-FR" dirty="0"/>
              <a:t>, </a:t>
            </a:r>
            <a:r>
              <a:rPr lang="fr-FR" dirty="0" err="1"/>
              <a:t>Shadel</a:t>
            </a:r>
            <a:r>
              <a:rPr lang="fr-FR" dirty="0"/>
              <a:t> et Horvath, 2015)</a:t>
            </a:r>
          </a:p>
          <a:p>
            <a:pPr marL="0" indent="0">
              <a:buNone/>
            </a:pPr>
            <a:r>
              <a:rPr lang="fr-FR" dirty="0"/>
              <a:t>Pour décrire ce mécanisme </a:t>
            </a:r>
            <a:r>
              <a:rPr lang="fr-FR" b="1" dirty="0"/>
              <a:t>Davies  2016 </a:t>
            </a:r>
            <a:r>
              <a:rPr lang="fr-FR" dirty="0"/>
              <a:t>propose que le terme homéostasie adaptative : </a:t>
            </a:r>
            <a:r>
              <a:rPr lang="fr-FR" dirty="0">
                <a:solidFill>
                  <a:srgbClr val="FF0000"/>
                </a:solidFill>
              </a:rPr>
              <a:t>"</a:t>
            </a:r>
            <a:r>
              <a:rPr lang="fr-FR" b="1" dirty="0">
                <a:solidFill>
                  <a:srgbClr val="FF0000"/>
                </a:solidFill>
              </a:rPr>
              <a:t>L'expansion ou la contraction transitoire de la plage homéostatique </a:t>
            </a:r>
            <a:r>
              <a:rPr lang="fr-FR" dirty="0">
                <a:solidFill>
                  <a:srgbClr val="FF0000"/>
                </a:solidFill>
              </a:rPr>
              <a:t>en réponse à l'exposition à des molécules ou événements sous-toxiques, non dommageables, </a:t>
            </a:r>
            <a:r>
              <a:rPr lang="fr-FR" b="1" dirty="0">
                <a:solidFill>
                  <a:srgbClr val="FF0000"/>
                </a:solidFill>
              </a:rPr>
              <a:t>permettant l'élimination ou à la cess</a:t>
            </a:r>
            <a:r>
              <a:rPr lang="fr-FR" dirty="0">
                <a:solidFill>
                  <a:srgbClr val="FF0000"/>
                </a:solidFill>
              </a:rPr>
              <a:t>ation de telles molécules ou de tel événements."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2E2DA-FE95-4F40-8CC5-D6BAFA8D46E6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79921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Présentation de l’UEO</a:t>
            </a:r>
            <a:br>
              <a:rPr lang="fr-FR" sz="3600" dirty="0"/>
            </a:br>
            <a:br>
              <a:rPr lang="fr-FR" sz="3600" dirty="0"/>
            </a:br>
            <a:r>
              <a:rPr lang="fr-FR" sz="3600" dirty="0"/>
              <a:t>Notion de turn-over/surcompensation</a:t>
            </a:r>
            <a:br>
              <a:rPr lang="fr-FR" sz="3600" dirty="0"/>
            </a:br>
            <a:r>
              <a:rPr lang="fr-FR" sz="3600" dirty="0"/>
              <a:t>Application aux qualités physiques</a:t>
            </a:r>
            <a:br>
              <a:rPr lang="fr-FR" sz="3600"/>
            </a:br>
            <a:r>
              <a:rPr lang="fr-FR" sz="3600"/>
              <a:t>Notion </a:t>
            </a:r>
            <a:r>
              <a:rPr lang="fr-FR" sz="3600" dirty="0"/>
              <a:t>de planification de l’entraînement</a:t>
            </a:r>
            <a:br>
              <a:rPr lang="fr-FR" sz="3600" dirty="0"/>
            </a:br>
            <a:r>
              <a:rPr lang="fr-FR" sz="3600" dirty="0"/>
              <a:t>Méthode de travail en relation avec l’analyse d’activité (l’utilisation des banques de données scientifiques)</a:t>
            </a:r>
            <a:br>
              <a:rPr lang="fr-FR" sz="3600" dirty="0"/>
            </a:br>
            <a:r>
              <a:rPr lang="fr-FR" sz="3600" dirty="0"/>
              <a:t>l’Evaluation terminale</a:t>
            </a:r>
            <a:br>
              <a:rPr lang="fr-FR" dirty="0"/>
            </a:b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280159" y="2448098"/>
            <a:ext cx="1013321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E1E3E-FBB0-0E4A-AABB-9390541E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80-0316-E546-91F0-4A44A7D9C85A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FFEDC8-2CE4-2345-A914-E3F22DF0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054C5-AD4C-3542-8C8C-424C659D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L’Homéostasie adaptative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Cette définition nous permet de prédire et d'expliquer </a:t>
            </a:r>
            <a:r>
              <a:rPr lang="fr-FR" b="1" dirty="0">
                <a:solidFill>
                  <a:srgbClr val="FF0000"/>
                </a:solidFill>
              </a:rPr>
              <a:t>l‘augmentation  transitoire de la plage </a:t>
            </a:r>
            <a:r>
              <a:rPr lang="fr-FR" b="1" dirty="0" err="1">
                <a:solidFill>
                  <a:srgbClr val="FF0000"/>
                </a:solidFill>
              </a:rPr>
              <a:t>homeostatique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/>
              <a:t>qui se produit lors de l'exposition à des niveaux faibles de stress : </a:t>
            </a:r>
            <a:r>
              <a:rPr lang="fr-FR" b="1" dirty="0">
                <a:solidFill>
                  <a:srgbClr val="FF0000"/>
                </a:solidFill>
              </a:rPr>
              <a:t>homéostasie adaptative positive</a:t>
            </a:r>
            <a:r>
              <a:rPr lang="fr-FR" dirty="0"/>
              <a:t>. </a:t>
            </a:r>
          </a:p>
          <a:p>
            <a:r>
              <a:rPr lang="fr-FR" dirty="0"/>
              <a:t>Mais aussi la </a:t>
            </a:r>
            <a:r>
              <a:rPr lang="fr-FR" b="1" dirty="0">
                <a:solidFill>
                  <a:srgbClr val="FF0000"/>
                </a:solidFill>
              </a:rPr>
              <a:t>contraction de la plage homéostatique </a:t>
            </a:r>
            <a:r>
              <a:rPr lang="fr-FR" dirty="0"/>
              <a:t>qui se produit après l'expansion initiale : </a:t>
            </a:r>
            <a:r>
              <a:rPr lang="fr-FR" b="1" dirty="0">
                <a:solidFill>
                  <a:srgbClr val="FF0000"/>
                </a:solidFill>
              </a:rPr>
              <a:t>homéostasie adaptative négative</a:t>
            </a:r>
            <a:r>
              <a:rPr lang="fr-FR" dirty="0"/>
              <a:t>, résultant de l'élimination ou du métabolisme de l'agent initiateur.</a:t>
            </a:r>
          </a:p>
          <a:p>
            <a:r>
              <a:rPr lang="fr-FR" b="1" dirty="0">
                <a:solidFill>
                  <a:srgbClr val="FF0000"/>
                </a:solidFill>
              </a:rPr>
              <a:t>L'homéostasie adaptative négative </a:t>
            </a:r>
            <a:r>
              <a:rPr lang="fr-FR" dirty="0"/>
              <a:t>peut également décrire une contraction transitoire de la plage homéostatique en réponse à une molécule ou à un </a:t>
            </a:r>
            <a:r>
              <a:rPr lang="fr-FR" b="1" dirty="0">
                <a:solidFill>
                  <a:srgbClr val="FF0000"/>
                </a:solidFill>
              </a:rPr>
              <a:t>événement de signalisation négatif</a:t>
            </a:r>
            <a:r>
              <a:rPr lang="fr-FR" dirty="0"/>
              <a:t>. 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Les modifications transitoires des capacités de protection ou de réparation </a:t>
            </a:r>
            <a:r>
              <a:rPr lang="fr-FR" b="1" dirty="0"/>
              <a:t>résultent clairement de voies de signalisation activées </a:t>
            </a:r>
            <a:r>
              <a:rPr lang="fr-FR" dirty="0"/>
              <a:t>par des niveaux très faibles d'agents initiateurs ou de conditions environnementales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E56F-C248-C345-B046-5AE5FB295A8E}" type="datetime1">
              <a:rPr lang="fr-FR" smtClean="0"/>
              <a:t>22/01/2023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L’Homéostasie adaptative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L’homéostasie Adaptative peut alors être définie comme suit: « </a:t>
            </a:r>
            <a:r>
              <a:rPr lang="fr-FR" b="1" dirty="0">
                <a:solidFill>
                  <a:srgbClr val="FF0000"/>
                </a:solidFill>
              </a:rPr>
              <a:t>expansion ou contraction transitoire de la plage homéostatique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en réponse à une exposition à des molécules ou à des événements sous-toxiques, non dommageables, conduisant, à leur élimination ou à leur cessation »</a:t>
            </a:r>
          </a:p>
        </p:txBody>
      </p:sp>
      <p:pic>
        <p:nvPicPr>
          <p:cNvPr id="6" name="Espace réservé du contenu 5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600" y="1600201"/>
            <a:ext cx="35758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DB03-FE3A-4149-B8ED-129DBDE67A96}" type="datetime1">
              <a:rPr lang="fr-FR" smtClean="0"/>
              <a:t>22/01/2023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Stress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Fin de parenthèse sur le stress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6DC589-10D2-6F46-88A7-BF1F7FBD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7F6-E76E-3E49-A5F5-8BD38AED64F6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33A3AD-0E0F-6941-B6C1-4D04DE19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40300-F48A-214B-875A-515B9DD7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72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déstabilisation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de performance </a:t>
            </a:r>
            <a:r>
              <a:rPr lang="fr-FR"/>
              <a:t>des systèmes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 référence à la distance vis-à-vis du point initial d’équilibre</a:t>
            </a:r>
          </a:p>
          <a:p>
            <a:r>
              <a:rPr lang="fr-FR" dirty="0"/>
              <a:t>Définition de la fatigue</a:t>
            </a:r>
          </a:p>
          <a:p>
            <a:r>
              <a:rPr lang="fr-FR" dirty="0"/>
              <a:t>Définition de l’épuisement</a:t>
            </a:r>
          </a:p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6DC589-10D2-6F46-88A7-BF1F7FBD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E7F6-E76E-3E49-A5F5-8BD38AED64F6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33A3AD-0E0F-6941-B6C1-4D04DE19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40300-F48A-214B-875A-515B9DD7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24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communication centrale et périphérique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L’exemple de la communication avec le SNC</a:t>
            </a:r>
          </a:p>
          <a:p>
            <a:r>
              <a:rPr lang="fr-FR" dirty="0"/>
              <a:t>L’exemple de la communication cellulaire (MIC/MEC)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3314BE-7D6B-EC47-812A-F83338FD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32F1-7CDE-2246-8EC3-15E3B40EBFDE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D1CF4-95C5-A84B-B600-5DE17662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DE9B9-DE1D-AE4B-92EA-964CBE18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664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processus de réparation reconstruction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par rapport aux voies de signalisation </a:t>
            </a:r>
            <a:r>
              <a:rPr lang="fr-FR" dirty="0" err="1"/>
              <a:t>hormono</a:t>
            </a:r>
            <a:r>
              <a:rPr lang="fr-FR" dirty="0"/>
              <a:t>-dépendantes</a:t>
            </a:r>
          </a:p>
          <a:p>
            <a:r>
              <a:rPr lang="fr-FR" dirty="0"/>
              <a:t>Exemple avec la mécano transduction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599587-075D-4F4E-B8B0-302CE599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8FDE-6CB2-4049-A353-1DCDE362AF8F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9C722-E45E-4A4F-A0EB-07D5F7EC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D526A-F2E1-2A43-AE9C-650934F2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9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turnover en fonction du temps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En référence à la distance vis-à-vis du point initial d’équilibre sur le plan du temps de reconstruction incidence différenciée de </a:t>
            </a:r>
          </a:p>
          <a:p>
            <a:r>
              <a:rPr lang="fr-FR" dirty="0"/>
              <a:t>la fatigue</a:t>
            </a:r>
          </a:p>
          <a:p>
            <a:r>
              <a:rPr lang="fr-FR" dirty="0"/>
              <a:t>l’épuisement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097304-0CF9-CE41-9427-F7591A0F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CE3-61EE-1842-BAC1-5ED4F0B358AF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27631-2BB6-0D41-833C-B02448FE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39992-6274-0541-8286-35F88C6C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041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surcompensation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principe : être adapté à une nouvelle survenue de l’élément déstabilisateur</a:t>
            </a:r>
          </a:p>
          <a:p>
            <a:r>
              <a:rPr lang="fr-FR" dirty="0"/>
              <a:t>La notion de progrès</a:t>
            </a:r>
          </a:p>
          <a:p>
            <a:r>
              <a:rPr lang="fr-FR" dirty="0"/>
              <a:t>Exemple sur le plan bioénergétique</a:t>
            </a:r>
          </a:p>
          <a:p>
            <a:r>
              <a:rPr lang="fr-FR" dirty="0"/>
              <a:t>Exemple sur le plan hypertrophique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F4FF9-FE28-3745-B639-217DC1CD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717B-A8A3-D740-A0AF-3FF47B0F829A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5833E-17CB-BB49-9CE1-223DA1CA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A0E44-414C-A749-8966-D46177E7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28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associées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L’évaluation dans le suivi de l’entraînement</a:t>
            </a:r>
          </a:p>
          <a:p>
            <a:r>
              <a:rPr lang="fr-FR" dirty="0"/>
              <a:t>Le dopage quand la communication stimulus adaptation est inopérante</a:t>
            </a:r>
          </a:p>
          <a:p>
            <a:r>
              <a:rPr lang="fr-FR" dirty="0"/>
              <a:t>Notion de planification multifactorielle par rapport à une échéance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9EFF7-A051-8849-A27B-B6475F14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FD3-34F5-DF45-A70F-3922836B1955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261A8D-5427-8349-B9B3-9BDBF724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51F04-912B-A34C-99AD-908E183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149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évolutions actuelles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multiplicité des voies de signalisation</a:t>
            </a:r>
          </a:p>
          <a:p>
            <a:r>
              <a:rPr lang="fr-FR" dirty="0"/>
              <a:t>L’</a:t>
            </a:r>
            <a:r>
              <a:rPr lang="fr-FR" dirty="0" err="1"/>
              <a:t>intélligence</a:t>
            </a:r>
            <a:r>
              <a:rPr lang="fr-FR" dirty="0"/>
              <a:t> adaptative périphérique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9EFF7-A051-8849-A27B-B6475F14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FD3-34F5-DF45-A70F-3922836B1955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261A8D-5427-8349-B9B3-9BDBF724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51F04-912B-A34C-99AD-908E183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8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structure ou de système à développer (à entraîner)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Non spécifique à des aspects biologiques</a:t>
            </a:r>
          </a:p>
          <a:p>
            <a:r>
              <a:rPr lang="fr-FR" dirty="0"/>
              <a:t>Fait l’objet d’une recherche de progrès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3767D8-BC12-A641-BBB0-2886D039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DB7-1068-A343-9BFC-056DC753EA5E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12549D-C77F-2346-9709-CA63502A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C5C5B1-753C-7042-BAE2-4F21D44F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88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stimulus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Dont l’objectif est de déstabiliser l’équilibre existant (peut être conditionnant ou déconditionnant)</a:t>
            </a:r>
          </a:p>
          <a:p>
            <a:r>
              <a:rPr lang="fr-FR" dirty="0"/>
              <a:t>Exemple le déséquilibre homéostatique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136762-5EDE-D94E-AD0C-B5145BEB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5974-3301-2046-AD7F-5C6A5EFEEE32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49BDE-E36B-2D42-A30A-BD0D3712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UEO Bases scientifiques de l'entraînement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8E84D-6EA6-D548-9DCC-64D4A154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2673-9078-43B2-8614-2ACCB464F4F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52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35560" y="98072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/>
              <a:t>L’homéostasie adaptative :</a:t>
            </a:r>
            <a:br>
              <a:rPr lang="fr-FR" dirty="0"/>
            </a:br>
            <a:r>
              <a:rPr lang="fr-FR" dirty="0"/>
              <a:t>Bases conceptuelles de l’entraînement Phase 1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9754-40D0-334C-A385-80C596FE8E4F}" type="datetime1">
              <a:rPr lang="fr-FR" smtClean="0"/>
              <a:t>22/01/2023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UEO Bases de l’entraînement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l'homéostasie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concept de </a:t>
            </a:r>
            <a:r>
              <a:rPr lang="fr-FR" b="1" dirty="0">
                <a:solidFill>
                  <a:srgbClr val="FF0000"/>
                </a:solidFill>
              </a:rPr>
              <a:t>milieu intérieur</a:t>
            </a:r>
            <a:r>
              <a:rPr lang="fr-FR" dirty="0"/>
              <a:t>, ou d’environnement corporel intérieur constant, a été développé par </a:t>
            </a:r>
            <a:r>
              <a:rPr lang="fr-FR" b="1" dirty="0"/>
              <a:t>Claude Bernard en 1865</a:t>
            </a:r>
            <a:r>
              <a:rPr lang="fr-FR" dirty="0"/>
              <a:t>. 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0A97D-85D7-0949-ABEF-4B5C21E8494E}" type="datetime1">
              <a:rPr lang="fr-FR" smtClean="0"/>
              <a:t>22/01/2023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générale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 de l’UE : Mécanismes d'adaptation physiologique à l'exercice </a:t>
            </a:r>
          </a:p>
          <a:p>
            <a:r>
              <a:rPr lang="fr-FR" dirty="0"/>
              <a:t>Question qu’est ce que sous-tend la notion d’adaptation</a:t>
            </a:r>
          </a:p>
          <a:p>
            <a:r>
              <a:rPr lang="fr-FR" dirty="0"/>
              <a:t>La recherche d’un équilibre dit </a:t>
            </a:r>
            <a:r>
              <a:rPr lang="fr-FR" dirty="0" err="1"/>
              <a:t>homéostasique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AA53-28B5-5840-B313-1A690DD20D1E}" type="datetime1">
              <a:rPr lang="fr-FR" smtClean="0"/>
              <a:t>22/01/2023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27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l'homéostasie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Le mot «homéostasie» a été inventé par Walter Bradford </a:t>
            </a:r>
            <a:r>
              <a:rPr lang="fr-FR" b="1" dirty="0" err="1">
                <a:solidFill>
                  <a:srgbClr val="FF0000"/>
                </a:solidFill>
              </a:rPr>
              <a:t>Cannon</a:t>
            </a:r>
            <a:r>
              <a:rPr lang="fr-FR" b="1" dirty="0">
                <a:solidFill>
                  <a:srgbClr val="FF0000"/>
                </a:solidFill>
              </a:rPr>
              <a:t> en 1926</a:t>
            </a:r>
            <a:r>
              <a:rPr lang="fr-FR" dirty="0"/>
              <a:t>, pour décrire et étendre le concept de milieu intérieur. Cannon a compilé deux mots du grec ancien « </a:t>
            </a:r>
            <a:r>
              <a:rPr lang="fr-FR" dirty="0" err="1"/>
              <a:t>hómos</a:t>
            </a:r>
            <a:r>
              <a:rPr lang="fr-FR" dirty="0"/>
              <a:t> » (similaire)  et « </a:t>
            </a:r>
            <a:r>
              <a:rPr lang="fr-FR" dirty="0" err="1"/>
              <a:t>stasis</a:t>
            </a:r>
            <a:r>
              <a:rPr lang="fr-FR" dirty="0"/>
              <a:t> » (se tenant immobile) </a:t>
            </a:r>
          </a:p>
          <a:p>
            <a:r>
              <a:rPr lang="fr-FR" dirty="0"/>
              <a:t>« </a:t>
            </a:r>
            <a:r>
              <a:rPr lang="fr-FR" b="1" dirty="0">
                <a:solidFill>
                  <a:srgbClr val="FF0000"/>
                </a:solidFill>
              </a:rPr>
              <a:t>Les conditions constantes qui sont maintenues dans le corps pourraient être appelées des équilibres s’appliquant à des états physico-chimiques relativement simples dans des systèmes où les forces connues sont équilibrées</a:t>
            </a:r>
            <a:r>
              <a:rPr lang="fr-FR" b="1" dirty="0"/>
              <a:t> » </a:t>
            </a:r>
            <a:r>
              <a:rPr lang="fr-FR" dirty="0"/>
              <a:t>. 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5E39-5596-3745-A7FD-B0D57E853AA2}" type="datetime1">
              <a:rPr lang="fr-FR" smtClean="0"/>
              <a:t>22/01/2023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0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l'homéostasie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 contre </a:t>
            </a:r>
            <a:r>
              <a:rPr lang="fr-FR" b="1" dirty="0">
                <a:solidFill>
                  <a:srgbClr val="FF0000"/>
                </a:solidFill>
              </a:rPr>
              <a:t>les processus physiologiques </a:t>
            </a:r>
            <a:r>
              <a:rPr lang="fr-FR" dirty="0"/>
              <a:t>coordonnés qui maintiennent la plupart des états d’équilibre dans l’organisme </a:t>
            </a:r>
            <a:r>
              <a:rPr lang="fr-FR" b="1" dirty="0"/>
              <a:t>sont </a:t>
            </a:r>
            <a:r>
              <a:rPr lang="fr-FR" b="1" dirty="0">
                <a:solidFill>
                  <a:srgbClr val="FF0000"/>
                </a:solidFill>
              </a:rPr>
              <a:t>complexes et travaillent de manière coopérative</a:t>
            </a:r>
            <a:r>
              <a:rPr lang="fr-FR" dirty="0"/>
              <a:t>.</a:t>
            </a:r>
          </a:p>
          <a:p>
            <a:r>
              <a:rPr lang="fr-FR" dirty="0"/>
              <a:t> Le mot n'implique pas quelque chose de fixe et d'immobile, il signifie une </a:t>
            </a:r>
            <a:r>
              <a:rPr lang="fr-FR" b="1" dirty="0">
                <a:solidFill>
                  <a:srgbClr val="FF0000"/>
                </a:solidFill>
              </a:rPr>
              <a:t>condition qui peut varier, mais qui est relativement constante</a:t>
            </a:r>
            <a:r>
              <a:rPr lang="fr-FR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1848-3C15-4D4A-8391-EE0E5938F292}" type="datetime1">
              <a:rPr lang="fr-FR" smtClean="0"/>
              <a:t>22/01/2023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6DA4-C498-4834-8C08-F746D3BC1B7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UEO Bases de l’entraînement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645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1520</Words>
  <Application>Microsoft Macintosh PowerPoint</Application>
  <PresentationFormat>Grand écran</PresentationFormat>
  <Paragraphs>188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Thème Office</vt:lpstr>
      <vt:lpstr>Les Bases scientifiques de l’entraînement: La notion de turn over-surcompensation</vt:lpstr>
      <vt:lpstr>Présentation de l’UEO  Notion de turn-over/surcompensation Application aux qualités physiques Notion de planification de l’entraînement Méthode de travail en relation avec l’analyse d’activité (l’utilisation des banques de données scientifiques) l’Evaluation terminale </vt:lpstr>
      <vt:lpstr>Notion de structure ou de système à développer (à entraîner)</vt:lpstr>
      <vt:lpstr>Notion de stimulus</vt:lpstr>
      <vt:lpstr>L’homéostasie adaptative : Bases conceptuelles de l’entraînement Phase 1</vt:lpstr>
      <vt:lpstr>introduction à l'homéostasie </vt:lpstr>
      <vt:lpstr>Introduction générale</vt:lpstr>
      <vt:lpstr>introduction à l'homéostasie </vt:lpstr>
      <vt:lpstr>introduction à l'homéostasie </vt:lpstr>
      <vt:lpstr>Quatre concepts définissent l’idée d'homéostasie</vt:lpstr>
      <vt:lpstr>L'idée de base de l'homéostasie</vt:lpstr>
      <vt:lpstr>L'importance du stress</vt:lpstr>
      <vt:lpstr>L'importance du stress</vt:lpstr>
      <vt:lpstr>L'importance du stress</vt:lpstr>
      <vt:lpstr>Les différentes formes de stress : ouverture d’une parenthèse sur les concepts applicables</vt:lpstr>
      <vt:lpstr>Hétérostasis</vt:lpstr>
      <vt:lpstr>Allostasis</vt:lpstr>
      <vt:lpstr>L’hormesis</vt:lpstr>
      <vt:lpstr>L’Homéostasie adaptative</vt:lpstr>
      <vt:lpstr>L’Homéostasie adaptative</vt:lpstr>
      <vt:lpstr>L’Homéostasie adaptative</vt:lpstr>
      <vt:lpstr>Stress</vt:lpstr>
      <vt:lpstr>Notion de déstabilisation</vt:lpstr>
      <vt:lpstr>Notion de communication centrale et périphérique</vt:lpstr>
      <vt:lpstr>Notion de processus de réparation reconstruction</vt:lpstr>
      <vt:lpstr>Notion de turnover en fonction du temps</vt:lpstr>
      <vt:lpstr>Notion de surcompensation</vt:lpstr>
      <vt:lpstr>Notions associées</vt:lpstr>
      <vt:lpstr>Les évolutions actuelles</vt:lpstr>
    </vt:vector>
  </TitlesOfParts>
  <Company>CoST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scientifiques de l’entraînement: La notion de turn over-surcompensation</dc:title>
  <dc:creator>philippe germain</dc:creator>
  <cp:lastModifiedBy>PHILIPPE GERMAIN</cp:lastModifiedBy>
  <cp:revision>11</cp:revision>
  <dcterms:created xsi:type="dcterms:W3CDTF">2021-01-17T11:34:44Z</dcterms:created>
  <dcterms:modified xsi:type="dcterms:W3CDTF">2023-01-22T20:30:33Z</dcterms:modified>
</cp:coreProperties>
</file>