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sldIdLst>
    <p:sldId id="256" r:id="rId3"/>
    <p:sldId id="259" r:id="rId4"/>
    <p:sldId id="260" r:id="rId5"/>
    <p:sldId id="262" r:id="rId6"/>
    <p:sldId id="263" r:id="rId7"/>
    <p:sldId id="264" r:id="rId8"/>
    <p:sldId id="268" r:id="rId9"/>
    <p:sldId id="269" r:id="rId10"/>
    <p:sldId id="267" r:id="rId11"/>
    <p:sldId id="266" r:id="rId12"/>
    <p:sldId id="257" r:id="rId13"/>
    <p:sldId id="261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CDE43-7C3D-4C18-9DA1-A62ED1352468}" v="656" dt="2022-05-05T22:09:38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7600" y="4211200"/>
            <a:ext cx="12319600" cy="267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4936200" y="4111956"/>
            <a:ext cx="2319600" cy="19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06000" y="1031000"/>
            <a:ext cx="9980000" cy="21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 b="1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0167" y="4750467"/>
            <a:ext cx="3892000" cy="15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3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820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84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7889400" y="723433"/>
            <a:ext cx="912800" cy="19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3"/>
          <p:cNvSpPr/>
          <p:nvPr/>
        </p:nvSpPr>
        <p:spPr>
          <a:xfrm>
            <a:off x="7889400" y="3800433"/>
            <a:ext cx="912800" cy="19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3"/>
          <p:cNvSpPr/>
          <p:nvPr/>
        </p:nvSpPr>
        <p:spPr>
          <a:xfrm>
            <a:off x="4825267" y="723433"/>
            <a:ext cx="912800" cy="19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3"/>
          <p:cNvSpPr/>
          <p:nvPr/>
        </p:nvSpPr>
        <p:spPr>
          <a:xfrm>
            <a:off x="4830200" y="3800433"/>
            <a:ext cx="912800" cy="19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3"/>
          <p:cNvSpPr/>
          <p:nvPr/>
        </p:nvSpPr>
        <p:spPr>
          <a:xfrm flipH="1">
            <a:off x="-155767" y="-106400"/>
            <a:ext cx="4016400" cy="70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4690333" y="1260033"/>
            <a:ext cx="28036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4690333" y="1782233"/>
            <a:ext cx="28024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4690333" y="2377600"/>
            <a:ext cx="28044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839833" y="2283000"/>
            <a:ext cx="29140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7754133" y="1260033"/>
            <a:ext cx="28008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7754133" y="1782233"/>
            <a:ext cx="2799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7754133" y="2377600"/>
            <a:ext cx="28044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4690333" y="4332167"/>
            <a:ext cx="28028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4690333" y="4848367"/>
            <a:ext cx="2801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4690333" y="5435667"/>
            <a:ext cx="28044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7754133" y="4332167"/>
            <a:ext cx="2800800" cy="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754133" y="4848367"/>
            <a:ext cx="2799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7754133" y="5435667"/>
            <a:ext cx="28044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2684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8331200" y="-106400"/>
            <a:ext cx="3860800" cy="70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 flipH="1">
            <a:off x="2126767" y="67"/>
            <a:ext cx="4322800" cy="68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69329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 flipH="1">
            <a:off x="8438000" y="2283000"/>
            <a:ext cx="29140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 rot="-5402642">
            <a:off x="7033809" y="3133300"/>
            <a:ext cx="520400" cy="19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1655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flipH="1">
            <a:off x="-155767" y="-138300"/>
            <a:ext cx="4016400" cy="713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839833" y="2283000"/>
            <a:ext cx="30192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5832167" y="531867"/>
            <a:ext cx="4735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5832167" y="1124208"/>
            <a:ext cx="47416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5832167" y="4868160"/>
            <a:ext cx="4735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5832167" y="5465601"/>
            <a:ext cx="47416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5832167" y="2699480"/>
            <a:ext cx="4735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6"/>
          </p:nvPr>
        </p:nvSpPr>
        <p:spPr>
          <a:xfrm>
            <a:off x="5832167" y="3291888"/>
            <a:ext cx="47416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8220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2">
  <p:cSld name="Title and bullet point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 flipH="1">
            <a:off x="-155767" y="-106400"/>
            <a:ext cx="4016400" cy="70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4694567" y="449300"/>
            <a:ext cx="6529200" cy="59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45167" y="2283000"/>
            <a:ext cx="26644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74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flipH="1">
            <a:off x="-155767" y="-138300"/>
            <a:ext cx="4016400" cy="713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839833" y="2283000"/>
            <a:ext cx="26332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4682933" y="1022933"/>
            <a:ext cx="3151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2"/>
          </p:nvPr>
        </p:nvSpPr>
        <p:spPr>
          <a:xfrm>
            <a:off x="4682933" y="1615267"/>
            <a:ext cx="31516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3"/>
          </p:nvPr>
        </p:nvSpPr>
        <p:spPr>
          <a:xfrm>
            <a:off x="4682933" y="4610025"/>
            <a:ext cx="3151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4"/>
          </p:nvPr>
        </p:nvSpPr>
        <p:spPr>
          <a:xfrm>
            <a:off x="4682933" y="5206467"/>
            <a:ext cx="31516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5"/>
          </p:nvPr>
        </p:nvSpPr>
        <p:spPr>
          <a:xfrm>
            <a:off x="4682933" y="2823296"/>
            <a:ext cx="3151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6"/>
          </p:nvPr>
        </p:nvSpPr>
        <p:spPr>
          <a:xfrm>
            <a:off x="4682933" y="3419867"/>
            <a:ext cx="31516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7"/>
          </p:nvPr>
        </p:nvSpPr>
        <p:spPr>
          <a:xfrm>
            <a:off x="8308785" y="1022933"/>
            <a:ext cx="3149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8"/>
          </p:nvPr>
        </p:nvSpPr>
        <p:spPr>
          <a:xfrm>
            <a:off x="8307033" y="1615267"/>
            <a:ext cx="31480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9"/>
          </p:nvPr>
        </p:nvSpPr>
        <p:spPr>
          <a:xfrm>
            <a:off x="8307035" y="4610025"/>
            <a:ext cx="3149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13"/>
          </p:nvPr>
        </p:nvSpPr>
        <p:spPr>
          <a:xfrm>
            <a:off x="8307033" y="5206467"/>
            <a:ext cx="31480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4"/>
          </p:nvPr>
        </p:nvSpPr>
        <p:spPr>
          <a:xfrm>
            <a:off x="8308779" y="2823296"/>
            <a:ext cx="3149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5"/>
          </p:nvPr>
        </p:nvSpPr>
        <p:spPr>
          <a:xfrm>
            <a:off x="8308773" y="3419867"/>
            <a:ext cx="31480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4858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flipH="1">
            <a:off x="-155767" y="-138300"/>
            <a:ext cx="4016400" cy="713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839833" y="2283000"/>
            <a:ext cx="25848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4705833" y="1617367"/>
            <a:ext cx="31460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2"/>
          </p:nvPr>
        </p:nvSpPr>
        <p:spPr>
          <a:xfrm>
            <a:off x="4705833" y="2209700"/>
            <a:ext cx="31500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3"/>
          </p:nvPr>
        </p:nvSpPr>
        <p:spPr>
          <a:xfrm>
            <a:off x="4705833" y="4865300"/>
            <a:ext cx="31460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4"/>
          </p:nvPr>
        </p:nvSpPr>
        <p:spPr>
          <a:xfrm>
            <a:off x="4705833" y="5457700"/>
            <a:ext cx="31500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5"/>
          </p:nvPr>
        </p:nvSpPr>
        <p:spPr>
          <a:xfrm>
            <a:off x="8372681" y="1617367"/>
            <a:ext cx="31460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6"/>
          </p:nvPr>
        </p:nvSpPr>
        <p:spPr>
          <a:xfrm>
            <a:off x="8370933" y="2209700"/>
            <a:ext cx="31500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7"/>
          </p:nvPr>
        </p:nvSpPr>
        <p:spPr>
          <a:xfrm>
            <a:off x="8372667" y="4865300"/>
            <a:ext cx="31460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8"/>
          </p:nvPr>
        </p:nvSpPr>
        <p:spPr>
          <a:xfrm>
            <a:off x="8370933" y="5457700"/>
            <a:ext cx="31500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9672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 flipH="1">
            <a:off x="-155767" y="-138300"/>
            <a:ext cx="4016400" cy="713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839833" y="2283033"/>
            <a:ext cx="22932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6857267" y="759867"/>
            <a:ext cx="32092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2"/>
          </p:nvPr>
        </p:nvSpPr>
        <p:spPr>
          <a:xfrm>
            <a:off x="6857267" y="1352208"/>
            <a:ext cx="32132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3"/>
          </p:nvPr>
        </p:nvSpPr>
        <p:spPr>
          <a:xfrm>
            <a:off x="6857267" y="4627325"/>
            <a:ext cx="32092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4"/>
          </p:nvPr>
        </p:nvSpPr>
        <p:spPr>
          <a:xfrm>
            <a:off x="6857267" y="5219733"/>
            <a:ext cx="32132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5"/>
          </p:nvPr>
        </p:nvSpPr>
        <p:spPr>
          <a:xfrm>
            <a:off x="6857267" y="2699480"/>
            <a:ext cx="32092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6"/>
          </p:nvPr>
        </p:nvSpPr>
        <p:spPr>
          <a:xfrm>
            <a:off x="6857267" y="3291855"/>
            <a:ext cx="32132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6222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461400" y="2882167"/>
            <a:ext cx="3498800" cy="10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1461400" y="3998000"/>
            <a:ext cx="34988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-63800" y="-127600"/>
            <a:ext cx="12319600" cy="112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88687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Number and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 hasCustomPrompt="1"/>
          </p:nvPr>
        </p:nvSpPr>
        <p:spPr>
          <a:xfrm>
            <a:off x="4693533" y="896316"/>
            <a:ext cx="4304400" cy="6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693533" y="1565767"/>
            <a:ext cx="4304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2" hasCustomPrompt="1"/>
          </p:nvPr>
        </p:nvSpPr>
        <p:spPr>
          <a:xfrm>
            <a:off x="4693533" y="2854367"/>
            <a:ext cx="4304400" cy="6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3"/>
          </p:nvPr>
        </p:nvSpPr>
        <p:spPr>
          <a:xfrm>
            <a:off x="4693533" y="3519733"/>
            <a:ext cx="4304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4" hasCustomPrompt="1"/>
          </p:nvPr>
        </p:nvSpPr>
        <p:spPr>
          <a:xfrm>
            <a:off x="4693533" y="4813127"/>
            <a:ext cx="4304400" cy="6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5"/>
          </p:nvPr>
        </p:nvSpPr>
        <p:spPr>
          <a:xfrm>
            <a:off x="4693533" y="5473607"/>
            <a:ext cx="43044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-155767" y="-106400"/>
            <a:ext cx="4016400" cy="70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6"/>
          </p:nvPr>
        </p:nvSpPr>
        <p:spPr>
          <a:xfrm>
            <a:off x="839833" y="2283067"/>
            <a:ext cx="28212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397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-155767" y="-106400"/>
            <a:ext cx="4016400" cy="70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487333" y="449300"/>
            <a:ext cx="7065200" cy="59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23323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45167" y="2283000"/>
            <a:ext cx="26644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1970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 rot="10800000" flipH="1">
            <a:off x="-26067" y="3907600"/>
            <a:ext cx="12319600" cy="309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2568200" y="4470565"/>
            <a:ext cx="7055600" cy="9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2568200" y="5264232"/>
            <a:ext cx="70556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1999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4684867" y="1130612"/>
            <a:ext cx="6539200" cy="5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1219170" lvl="1" indent="-4402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○"/>
              <a:defRPr sz="1600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Montserra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2"/>
          </p:nvPr>
        </p:nvSpPr>
        <p:spPr>
          <a:xfrm>
            <a:off x="4684867" y="536200"/>
            <a:ext cx="5872800" cy="4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 flipH="1">
            <a:off x="-155767" y="-138300"/>
            <a:ext cx="4016400" cy="713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11600" y="2575467"/>
            <a:ext cx="3045600" cy="1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502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4684867" y="2638379"/>
            <a:ext cx="6539200" cy="28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1219170" lvl="1" indent="-4402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○"/>
              <a:defRPr sz="1600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Montserra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2"/>
          </p:nvPr>
        </p:nvSpPr>
        <p:spPr>
          <a:xfrm>
            <a:off x="4684867" y="2043967"/>
            <a:ext cx="5872400" cy="4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 flipH="1">
            <a:off x="-155767" y="-138300"/>
            <a:ext cx="4016400" cy="713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811600" y="2575467"/>
            <a:ext cx="3045600" cy="1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9211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29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-155767" y="-106400"/>
            <a:ext cx="4016400" cy="70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39833" y="2283000"/>
            <a:ext cx="29140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836465" y="1249800"/>
            <a:ext cx="34836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832167" y="1842133"/>
            <a:ext cx="3488000" cy="1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5836460" y="3813933"/>
            <a:ext cx="3486800" cy="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6932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832167" y="4406300"/>
            <a:ext cx="3483600" cy="1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185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38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>
            <a:off x="-155767" y="-106400"/>
            <a:ext cx="4016400" cy="70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39833" y="2283000"/>
            <a:ext cx="29140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469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rot="10800000" flipH="1">
            <a:off x="-63800" y="5467367"/>
            <a:ext cx="12319600" cy="160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205267" y="1086700"/>
            <a:ext cx="44600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6205267" y="3485233"/>
            <a:ext cx="5124400" cy="1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-5402319">
            <a:off x="4915532" y="1804633"/>
            <a:ext cx="1186000" cy="19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473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-63800" y="5467367"/>
            <a:ext cx="12319600" cy="160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8"/>
          <p:cNvSpPr/>
          <p:nvPr/>
        </p:nvSpPr>
        <p:spPr>
          <a:xfrm>
            <a:off x="4936100" y="5379333"/>
            <a:ext cx="2319600" cy="19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850800" y="0"/>
            <a:ext cx="8490400" cy="54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666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563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rot="10800000" flipH="1">
            <a:off x="-63800" y="-255200"/>
            <a:ext cx="12319600" cy="315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67000" y="0"/>
            <a:ext cx="6458000" cy="2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667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3822200" y="2903600"/>
            <a:ext cx="4547600" cy="39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9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 flipH="1">
            <a:off x="-155767" y="-106400"/>
            <a:ext cx="4016400" cy="70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839833" y="1955767"/>
            <a:ext cx="2821200" cy="29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12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 flipH="1">
            <a:off x="-155767" y="-138300"/>
            <a:ext cx="4016400" cy="713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839833" y="2283000"/>
            <a:ext cx="29140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 idx="2" hasCustomPrompt="1"/>
          </p:nvPr>
        </p:nvSpPr>
        <p:spPr>
          <a:xfrm>
            <a:off x="4686300" y="2488900"/>
            <a:ext cx="5480000" cy="11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686300" y="3775133"/>
            <a:ext cx="5480000" cy="1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2962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8133" y="593367"/>
            <a:ext cx="1025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8133" y="1536633"/>
            <a:ext cx="10255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93351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22988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si_1IMIfXs?feature=oembed" TargetMode="External"/><Relationship Id="rId4" Type="http://schemas.openxmlformats.org/officeDocument/2006/relationships/hyperlink" Target="https://dede-es6a.herokuapp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D4366-4FAF-1503-F810-AA128B34B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219" y="1439693"/>
            <a:ext cx="8089557" cy="904892"/>
          </a:xfrm>
        </p:spPr>
        <p:txBody>
          <a:bodyPr/>
          <a:lstStyle/>
          <a:p>
            <a:r>
              <a:rPr lang="es-ES" sz="8000"/>
              <a:t>NO VENDO AGUA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9E2A9-0D5B-3DD8-3FB2-7B2159550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079" y="4594825"/>
            <a:ext cx="3563278" cy="823482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s-ES" sz="2400"/>
              <a:t>Juan Mera Menéndez UO277406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1EAA6E5D-FBA6-E126-D2E6-4416D6918D1C}"/>
              </a:ext>
            </a:extLst>
          </p:cNvPr>
          <p:cNvSpPr txBox="1">
            <a:spLocks/>
          </p:cNvSpPr>
          <p:nvPr/>
        </p:nvSpPr>
        <p:spPr>
          <a:xfrm>
            <a:off x="4314357" y="4531938"/>
            <a:ext cx="3563278" cy="8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 Semi Condensed"/>
              <a:buNone/>
              <a:defRPr sz="5333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s-ES" sz="2400"/>
              <a:t>Diego García Quirós UO276688</a:t>
            </a: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0F5B1797-E418-C8C8-0AE1-FE3FB5F8CAAC}"/>
              </a:ext>
            </a:extLst>
          </p:cNvPr>
          <p:cNvSpPr txBox="1">
            <a:spLocks/>
          </p:cNvSpPr>
          <p:nvPr/>
        </p:nvSpPr>
        <p:spPr>
          <a:xfrm>
            <a:off x="7877635" y="4531938"/>
            <a:ext cx="3563277" cy="8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 Semi Condensed"/>
              <a:buNone/>
              <a:defRPr sz="5333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s-ES" sz="2400"/>
              <a:t>David Maldonado Álvarez UO259893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8E732327-7E29-1D25-FD7B-5BCDF39AFD31}"/>
              </a:ext>
            </a:extLst>
          </p:cNvPr>
          <p:cNvSpPr txBox="1">
            <a:spLocks/>
          </p:cNvSpPr>
          <p:nvPr/>
        </p:nvSpPr>
        <p:spPr>
          <a:xfrm>
            <a:off x="1997260" y="5745410"/>
            <a:ext cx="3563278" cy="8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 Semi Condensed"/>
              <a:buNone/>
              <a:defRPr sz="5333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s-ES" sz="2400"/>
              <a:t>Daniel Machado Sánchez UO276257</a:t>
            </a:r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EE5F8E43-0E41-6C52-7D40-EBD9398D315A}"/>
              </a:ext>
            </a:extLst>
          </p:cNvPr>
          <p:cNvSpPr txBox="1">
            <a:spLocks/>
          </p:cNvSpPr>
          <p:nvPr/>
        </p:nvSpPr>
        <p:spPr>
          <a:xfrm>
            <a:off x="6631455" y="5755038"/>
            <a:ext cx="3563277" cy="82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ncode Sans Semi Condensed"/>
              <a:buNone/>
              <a:defRPr sz="5333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ncode Sans Semi Condensed"/>
              <a:buNone/>
              <a:defRPr sz="3733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s-ES" sz="2400"/>
              <a:t>Oscar López González UO269489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6875BE12-338D-1E7E-8691-7CA610CCE3C9}"/>
              </a:ext>
            </a:extLst>
          </p:cNvPr>
          <p:cNvSpPr txBox="1">
            <a:spLocks/>
          </p:cNvSpPr>
          <p:nvPr/>
        </p:nvSpPr>
        <p:spPr>
          <a:xfrm>
            <a:off x="3778899" y="2546254"/>
            <a:ext cx="4634195" cy="59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6667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6667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6667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6667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6667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6667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6667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6667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6667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s-ES" sz="3200"/>
              <a:t>Arquitectura del Software</a:t>
            </a:r>
          </a:p>
        </p:txBody>
      </p:sp>
    </p:spTree>
    <p:extLst>
      <p:ext uri="{BB962C8B-B14F-4D97-AF65-F5344CB8AC3E}">
        <p14:creationId xmlns:p14="http://schemas.microsoft.com/office/powerpoint/2010/main" val="197539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FAE73-1B9E-9B77-6E25-D2BFAA69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55" y="2283000"/>
            <a:ext cx="2914000" cy="2292000"/>
          </a:xfrm>
        </p:spPr>
        <p:txBody>
          <a:bodyPr/>
          <a:lstStyle/>
          <a:p>
            <a:pPr algn="ctr"/>
            <a:r>
              <a:rPr lang="es-ES" sz="3600"/>
              <a:t>TRABAJO EN EQUIPO</a:t>
            </a:r>
          </a:p>
        </p:txBody>
      </p:sp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5D90B1B2-F27B-5709-195D-8EFF34957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180" y="1850929"/>
            <a:ext cx="1867296" cy="1867296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7BD98863-1E10-6B2C-932F-18C4BAC5F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20" y="4411363"/>
            <a:ext cx="1995616" cy="199561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7A563D5-E796-3500-4DAD-7C9726973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347" y="1553725"/>
            <a:ext cx="1932937" cy="513684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5FBCD90-1334-3E31-24E2-4F3360E3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72" y="359238"/>
            <a:ext cx="70008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62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B46F65D-B7F0-D156-58A8-323F20DF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03" y="2282999"/>
            <a:ext cx="2664400" cy="2292000"/>
          </a:xfrm>
        </p:spPr>
        <p:txBody>
          <a:bodyPr/>
          <a:lstStyle/>
          <a:p>
            <a:pPr algn="ctr"/>
            <a:r>
              <a:rPr lang="es-ES" sz="6000"/>
              <a:t>DEMO</a:t>
            </a:r>
            <a:endParaRPr lang="es-ES" sz="5400"/>
          </a:p>
        </p:txBody>
      </p:sp>
      <p:pic>
        <p:nvPicPr>
          <p:cNvPr id="4" name="Elementos multimedia en línea 3" title="Demo - No Vendo Agua">
            <a:hlinkClick r:id="" action="ppaction://media"/>
            <a:extLst>
              <a:ext uri="{FF2B5EF4-FFF2-40B4-BE49-F238E27FC236}">
                <a16:creationId xmlns:a16="http://schemas.microsoft.com/office/drawing/2014/main" id="{778E8E31-77C2-F39E-CBEE-9EBEDA0866B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941899" y="788548"/>
            <a:ext cx="8180313" cy="462187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0DF627D-E816-1165-78BE-44F071892B23}"/>
              </a:ext>
            </a:extLst>
          </p:cNvPr>
          <p:cNvSpPr txBox="1"/>
          <p:nvPr/>
        </p:nvSpPr>
        <p:spPr>
          <a:xfrm>
            <a:off x="4823418" y="5780782"/>
            <a:ext cx="64172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latin typeface="Encode Sans Semi Condensed"/>
                <a:hlinkClick r:id="rId4"/>
              </a:rPr>
              <a:t>https://dede-es6a.herokuapp.com/</a:t>
            </a:r>
            <a:endParaRPr lang="es-ES" sz="3200">
              <a:latin typeface="Encode Sans Semi Condensed"/>
            </a:endParaRPr>
          </a:p>
          <a:p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111425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B33B9AB-B364-CE5D-7746-593D0775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914" y="1293340"/>
            <a:ext cx="3608172" cy="1787611"/>
          </a:xfrm>
        </p:spPr>
        <p:txBody>
          <a:bodyPr wrap="square" anchor="ctr">
            <a:normAutofit fontScale="90000"/>
          </a:bodyPr>
          <a:lstStyle/>
          <a:p>
            <a:r>
              <a:rPr lang="es-ES" sz="15400"/>
              <a:t>FIN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4800F2-09B6-E4A4-510F-7F0F3622AD56}"/>
              </a:ext>
            </a:extLst>
          </p:cNvPr>
          <p:cNvSpPr txBox="1"/>
          <p:nvPr/>
        </p:nvSpPr>
        <p:spPr>
          <a:xfrm>
            <a:off x="5638800" y="308095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6229B4-849E-C1DC-D744-729F5D95FF24}"/>
              </a:ext>
            </a:extLst>
          </p:cNvPr>
          <p:cNvSpPr txBox="1"/>
          <p:nvPr/>
        </p:nvSpPr>
        <p:spPr>
          <a:xfrm>
            <a:off x="3987114" y="2809103"/>
            <a:ext cx="4522572" cy="16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340F1B5D-31F5-FDC5-9CC6-80BE393CB7CC}"/>
              </a:ext>
            </a:extLst>
          </p:cNvPr>
          <p:cNvSpPr txBox="1">
            <a:spLocks/>
          </p:cNvSpPr>
          <p:nvPr/>
        </p:nvSpPr>
        <p:spPr>
          <a:xfrm>
            <a:off x="3834714" y="3492843"/>
            <a:ext cx="4522572" cy="126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10666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64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64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64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64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64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64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64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64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s-ES" sz="15400"/>
              <a:t>¡A BEBER!</a:t>
            </a:r>
          </a:p>
        </p:txBody>
      </p:sp>
    </p:spTree>
    <p:extLst>
      <p:ext uri="{BB962C8B-B14F-4D97-AF65-F5344CB8AC3E}">
        <p14:creationId xmlns:p14="http://schemas.microsoft.com/office/powerpoint/2010/main" val="133477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2B8DA-56CF-8BE3-2312-7844E4AD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654" y="1847894"/>
            <a:ext cx="6760799" cy="3162211"/>
          </a:xfrm>
        </p:spPr>
        <p:txBody>
          <a:bodyPr/>
          <a:lstStyle/>
          <a:p>
            <a:pPr algn="ctr"/>
            <a:r>
              <a:rPr lang="es-ES" sz="6000">
                <a:solidFill>
                  <a:srgbClr val="192E40"/>
                </a:solidFill>
              </a:rPr>
              <a:t>ARQUITECTURAS </a:t>
            </a:r>
            <a:br>
              <a:rPr lang="es-ES" sz="6000">
                <a:solidFill>
                  <a:srgbClr val="192E40"/>
                </a:solidFill>
              </a:rPr>
            </a:br>
            <a:r>
              <a:rPr lang="es-ES" sz="6000">
                <a:solidFill>
                  <a:srgbClr val="192E40"/>
                </a:solidFill>
              </a:rPr>
              <a:t>Y </a:t>
            </a:r>
            <a:br>
              <a:rPr lang="es-ES" sz="6000">
                <a:solidFill>
                  <a:srgbClr val="192E40"/>
                </a:solidFill>
              </a:rPr>
            </a:br>
            <a:r>
              <a:rPr lang="es-ES" sz="6000">
                <a:solidFill>
                  <a:srgbClr val="192E40"/>
                </a:solidFill>
              </a:rPr>
              <a:t>TECNOLOGÍAS</a:t>
            </a:r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A5EA123-435A-F799-4E19-B35D18DA1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66" y="609600"/>
            <a:ext cx="1705232" cy="17052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FF6C223-7DA5-920B-6F70-1E749177A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" y="2926490"/>
            <a:ext cx="3645588" cy="100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C99889AF-B6BA-9507-7B42-F025BFDF9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0" y="4326924"/>
            <a:ext cx="2119184" cy="21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4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3B9A8-43A0-C363-ABD7-772FA6FC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13" y="2283000"/>
            <a:ext cx="3070072" cy="2292000"/>
          </a:xfrm>
        </p:spPr>
        <p:txBody>
          <a:bodyPr/>
          <a:lstStyle/>
          <a:p>
            <a:pPr algn="ctr">
              <a:lnSpc>
                <a:spcPct val="114999"/>
              </a:lnSpc>
            </a:pPr>
            <a:r>
              <a:rPr lang="es-ES" sz="3600"/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AC6708-A06C-8DF7-6042-9CEF94A0551F}"/>
              </a:ext>
            </a:extLst>
          </p:cNvPr>
          <p:cNvSpPr txBox="1"/>
          <p:nvPr/>
        </p:nvSpPr>
        <p:spPr>
          <a:xfrm>
            <a:off x="5000765" y="165600"/>
            <a:ext cx="6993874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>
                <a:latin typeface="Encode Sans Semi Condensed"/>
              </a:rPr>
              <a:t>El sistema emulará un sistema de compra online donde los usuarios finales podrán seleccionar y encargar productos a comprar.</a:t>
            </a:r>
          </a:p>
          <a:p>
            <a:endParaRPr lang="es-ES" sz="1800">
              <a:latin typeface="Encode Sans Semi Condensed"/>
            </a:endParaRPr>
          </a:p>
          <a:p>
            <a:r>
              <a:rPr lang="es-ES" sz="1800">
                <a:latin typeface="Encode Sans Semi Condensed"/>
              </a:rPr>
              <a:t>Una vez que el usuario seleccione los productos a comprar, el sistema calculará los costes de envío consultando la dirección deseada del usuario en su POD y calculando los costes de acuerdo a la distancia del centro de distribución a dicha dirección.</a:t>
            </a:r>
          </a:p>
          <a:p>
            <a:endParaRPr lang="es-ES" sz="1800">
              <a:latin typeface="Encode Sans Semi Condensed"/>
            </a:endParaRPr>
          </a:p>
          <a:p>
            <a:r>
              <a:rPr lang="es-ES" sz="1800">
                <a:latin typeface="Encode Sans Semi Condensed"/>
              </a:rPr>
              <a:t>El sistema mostrará los costes finales de los productos a comprar y una vez que el usuario decida comprarlos, registrará el evento que simulará que la venta ya ha sido realizada y se procederá al envío correspondiente.</a:t>
            </a:r>
          </a:p>
          <a:p>
            <a:pPr marL="285750" indent="-285750">
              <a:buChar char="•"/>
            </a:pPr>
            <a:endParaRPr lang="es-ES" sz="1800">
              <a:latin typeface="Encode Sans Semi Condensed"/>
            </a:endParaRPr>
          </a:p>
          <a:p>
            <a:r>
              <a:rPr lang="es-ES" sz="1800">
                <a:latin typeface="Encode Sans Semi Condensed"/>
              </a:rPr>
              <a:t>El sistema permitirá a los usuarios visualizar los pedidos realizados.</a:t>
            </a:r>
          </a:p>
          <a:p>
            <a:pPr marL="285750" indent="-285750">
              <a:buChar char="•"/>
            </a:pPr>
            <a:endParaRPr lang="es-ES" sz="1800">
              <a:latin typeface="Encode Sans Semi Condensed"/>
            </a:endParaRPr>
          </a:p>
          <a:p>
            <a:pPr marL="285750" indent="-285750">
              <a:buChar char="•"/>
            </a:pPr>
            <a:endParaRPr lang="es-ES" sz="1800">
              <a:latin typeface="Encode Sans Semi Condensed"/>
            </a:endParaRPr>
          </a:p>
          <a:p>
            <a:r>
              <a:rPr lang="es-ES" sz="1800">
                <a:latin typeface="Encode Sans Semi Condensed"/>
              </a:rPr>
              <a:t>La aplicación será implementada utilizando el </a:t>
            </a:r>
            <a:r>
              <a:rPr lang="es-ES" sz="1800" err="1">
                <a:latin typeface="Encode Sans Semi Condensed"/>
              </a:rPr>
              <a:t>framework</a:t>
            </a:r>
            <a:r>
              <a:rPr lang="es-ES" sz="1800">
                <a:latin typeface="Encode Sans Semi Condensed"/>
              </a:rPr>
              <a:t> </a:t>
            </a:r>
            <a:r>
              <a:rPr lang="es-ES" sz="1800" err="1">
                <a:latin typeface="Encode Sans Semi Condensed"/>
              </a:rPr>
              <a:t>React</a:t>
            </a:r>
            <a:r>
              <a:rPr lang="es-ES" sz="1800">
                <a:latin typeface="Encode Sans Semi Condensed"/>
              </a:rPr>
              <a:t> y </a:t>
            </a:r>
            <a:r>
              <a:rPr lang="es-ES" sz="1800" err="1">
                <a:latin typeface="Encode Sans Semi Condensed"/>
              </a:rPr>
              <a:t>Typescript</a:t>
            </a:r>
            <a:r>
              <a:rPr lang="es-ES" sz="1800">
                <a:latin typeface="Encode Sans Semi Condensed"/>
              </a:rPr>
              <a:t>.</a:t>
            </a:r>
          </a:p>
          <a:p>
            <a:endParaRPr lang="es-ES" sz="1800">
              <a:latin typeface="Encode Sans Semi Condensed"/>
            </a:endParaRPr>
          </a:p>
          <a:p>
            <a:endParaRPr lang="es-ES" sz="1800">
              <a:latin typeface="Encode Sans Semi Condensed"/>
            </a:endParaRPr>
          </a:p>
          <a:p>
            <a:r>
              <a:rPr lang="es-ES" sz="1800">
                <a:latin typeface="Encode Sans Semi Condensed"/>
              </a:rPr>
              <a:t>La aplicación debería ser accesible y estar desplegada utilizando un sistema de integración continua.</a:t>
            </a:r>
          </a:p>
        </p:txBody>
      </p:sp>
      <p:pic>
        <p:nvPicPr>
          <p:cNvPr id="4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683DB4E6-C41D-DCD0-4BC1-297665782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652" y="240532"/>
            <a:ext cx="695899" cy="686719"/>
          </a:xfrm>
          <a:prstGeom prst="rect">
            <a:avLst/>
          </a:prstGeom>
        </p:spPr>
      </p:pic>
      <p:pic>
        <p:nvPicPr>
          <p:cNvPr id="5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935038C9-A652-DE72-8E36-7FA59002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651" y="1253288"/>
            <a:ext cx="695899" cy="686719"/>
          </a:xfrm>
          <a:prstGeom prst="rect">
            <a:avLst/>
          </a:prstGeom>
        </p:spPr>
      </p:pic>
      <p:pic>
        <p:nvPicPr>
          <p:cNvPr id="6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9DD99687-735A-FD1C-227E-19BBEAAA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860" y="2587125"/>
            <a:ext cx="695899" cy="686719"/>
          </a:xfrm>
          <a:prstGeom prst="rect">
            <a:avLst/>
          </a:prstGeom>
        </p:spPr>
      </p:pic>
      <p:pic>
        <p:nvPicPr>
          <p:cNvPr id="7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6AED45DC-DA83-CD77-1C4B-97E751895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859" y="3597128"/>
            <a:ext cx="695899" cy="686719"/>
          </a:xfrm>
          <a:prstGeom prst="rect">
            <a:avLst/>
          </a:prstGeom>
        </p:spPr>
      </p:pic>
      <p:pic>
        <p:nvPicPr>
          <p:cNvPr id="8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18105215-3320-1A30-6AA9-B1C0A02E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651" y="4601001"/>
            <a:ext cx="695899" cy="686719"/>
          </a:xfrm>
          <a:prstGeom prst="rect">
            <a:avLst/>
          </a:prstGeom>
        </p:spPr>
      </p:pic>
      <p:pic>
        <p:nvPicPr>
          <p:cNvPr id="9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33115231-C765-1F8F-755C-EC1290D5F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858" y="5604712"/>
            <a:ext cx="695899" cy="6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0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3B9A8-43A0-C363-ABD7-772FA6FC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9635"/>
            <a:ext cx="3680486" cy="1966757"/>
          </a:xfrm>
        </p:spPr>
        <p:txBody>
          <a:bodyPr/>
          <a:lstStyle/>
          <a:p>
            <a:pPr algn="ctr">
              <a:lnSpc>
                <a:spcPct val="114999"/>
              </a:lnSpc>
            </a:pPr>
            <a:r>
              <a:rPr lang="es-ES" sz="3600" dirty="0"/>
              <a:t>CARACTERÍSTICAS OPCIONALES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AC6708-A06C-8DF7-6042-9CEF94A0551F}"/>
              </a:ext>
            </a:extLst>
          </p:cNvPr>
          <p:cNvSpPr txBox="1"/>
          <p:nvPr/>
        </p:nvSpPr>
        <p:spPr>
          <a:xfrm>
            <a:off x="5014579" y="305068"/>
            <a:ext cx="6993874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latin typeface="Encode Sans Semi Condensed"/>
              </a:rPr>
              <a:t>Permitir a un usuario tener más de una dirección de envío en sus </a:t>
            </a:r>
            <a:r>
              <a:rPr lang="es-ES" sz="2000" err="1">
                <a:latin typeface="Encode Sans Semi Condensed"/>
              </a:rPr>
              <a:t>PODs</a:t>
            </a:r>
            <a:r>
              <a:rPr lang="es-ES" sz="2000">
                <a:latin typeface="Encode Sans Semi Condensed"/>
              </a:rPr>
              <a:t>.</a:t>
            </a:r>
          </a:p>
          <a:p>
            <a:endParaRPr lang="es-ES" sz="2000">
              <a:latin typeface="Encode Sans Semi Condensed"/>
            </a:endParaRPr>
          </a:p>
          <a:p>
            <a:r>
              <a:rPr lang="es-ES" sz="2000">
                <a:latin typeface="Encode Sans Semi Condensed"/>
              </a:rPr>
              <a:t>Permitir que algunos usuarios con roles de administrador puedan ver estadísticas de productos solicitados y monitorizar el estado de los pedidos.</a:t>
            </a:r>
          </a:p>
          <a:p>
            <a:endParaRPr lang="es-ES" sz="2000">
              <a:latin typeface="Encode Sans Semi Condensed"/>
            </a:endParaRPr>
          </a:p>
          <a:p>
            <a:r>
              <a:rPr lang="es-ES" sz="2000">
                <a:latin typeface="Encode Sans Semi Condensed"/>
              </a:rPr>
              <a:t>Hacer un seguimiento del proceso de envío.</a:t>
            </a:r>
          </a:p>
          <a:p>
            <a:endParaRPr lang="es-ES" sz="2000">
              <a:latin typeface="Encode Sans Semi Condensed"/>
            </a:endParaRPr>
          </a:p>
          <a:p>
            <a:r>
              <a:rPr lang="es-ES" sz="2000">
                <a:latin typeface="Encode Sans Semi Condensed"/>
              </a:rPr>
              <a:t>Soportar diferentes tipos de actores como clientes, gestores, administradores, etc. que puedan realizar diferentes acciones como gestión de inventario, cambios de precios, catalogación de ítems, etc. </a:t>
            </a:r>
          </a:p>
          <a:p>
            <a:endParaRPr lang="es-ES" sz="2000">
              <a:latin typeface="Encode Sans Semi Condensed"/>
            </a:endParaRPr>
          </a:p>
          <a:p>
            <a:r>
              <a:rPr lang="es-ES" sz="2000">
                <a:latin typeface="Encode Sans Semi Condensed"/>
              </a:rPr>
              <a:t>Añadir puntuaciones y revisiones a los productos o los centros de distribución para que los usuarios puedan dar realimentación sobre su experiencia.</a:t>
            </a:r>
          </a:p>
          <a:p>
            <a:endParaRPr lang="es-ES" sz="2000">
              <a:latin typeface="Encode Sans Semi Condensed"/>
            </a:endParaRPr>
          </a:p>
          <a:p>
            <a:r>
              <a:rPr lang="es-ES" sz="2000">
                <a:latin typeface="Encode Sans Semi Condensed"/>
              </a:rPr>
              <a:t>Permitir al usuario emplear distintos métodos de pago a la hora de realizar un pedido</a:t>
            </a:r>
          </a:p>
        </p:txBody>
      </p:sp>
      <p:pic>
        <p:nvPicPr>
          <p:cNvPr id="4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683DB4E6-C41D-DCD0-4BC1-297665782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652" y="405786"/>
            <a:ext cx="695899" cy="686719"/>
          </a:xfrm>
          <a:prstGeom prst="rect">
            <a:avLst/>
          </a:prstGeom>
        </p:spPr>
      </p:pic>
      <p:pic>
        <p:nvPicPr>
          <p:cNvPr id="5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935038C9-A652-DE72-8E36-7FA59002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651" y="1372685"/>
            <a:ext cx="695899" cy="686719"/>
          </a:xfrm>
          <a:prstGeom prst="rect">
            <a:avLst/>
          </a:prstGeom>
        </p:spPr>
      </p:pic>
      <p:pic>
        <p:nvPicPr>
          <p:cNvPr id="6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9DD99687-735A-FD1C-227E-19BBEAAA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05" y="2331836"/>
            <a:ext cx="695899" cy="686719"/>
          </a:xfrm>
          <a:prstGeom prst="rect">
            <a:avLst/>
          </a:prstGeom>
        </p:spPr>
      </p:pic>
      <p:pic>
        <p:nvPicPr>
          <p:cNvPr id="7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6AED45DC-DA83-CD77-1C4B-97E751895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05" y="3369154"/>
            <a:ext cx="695899" cy="686719"/>
          </a:xfrm>
          <a:prstGeom prst="rect">
            <a:avLst/>
          </a:prstGeom>
        </p:spPr>
      </p:pic>
      <p:pic>
        <p:nvPicPr>
          <p:cNvPr id="8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18105215-3320-1A30-6AA9-B1C0A02E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05" y="4687161"/>
            <a:ext cx="695899" cy="686719"/>
          </a:xfrm>
          <a:prstGeom prst="rect">
            <a:avLst/>
          </a:prstGeom>
        </p:spPr>
      </p:pic>
      <p:pic>
        <p:nvPicPr>
          <p:cNvPr id="10" name="Imagen 4" descr="Forma, Flecha&#10;&#10;Descripción generada automáticamente">
            <a:extLst>
              <a:ext uri="{FF2B5EF4-FFF2-40B4-BE49-F238E27FC236}">
                <a16:creationId xmlns:a16="http://schemas.microsoft.com/office/drawing/2014/main" id="{3E34FA1A-79D8-20ED-5D0D-08D1A59F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05" y="5765495"/>
            <a:ext cx="695899" cy="6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4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5FFA6-F0B1-2454-3B97-87095931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92" y="2283000"/>
            <a:ext cx="2914000" cy="2292000"/>
          </a:xfrm>
        </p:spPr>
        <p:txBody>
          <a:bodyPr/>
          <a:lstStyle/>
          <a:p>
            <a:pPr algn="ctr"/>
            <a:r>
              <a:rPr lang="es-ES" sz="3600"/>
              <a:t>TEST WEBAPP Y RESTAPI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DE6F0F-C6AD-FC5D-9B9C-2519D64EAA70}"/>
              </a:ext>
            </a:extLst>
          </p:cNvPr>
          <p:cNvSpPr txBox="1"/>
          <p:nvPr/>
        </p:nvSpPr>
        <p:spPr>
          <a:xfrm>
            <a:off x="4341341" y="205946"/>
            <a:ext cx="16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atin typeface="Encode Sans Semi Condensed"/>
              </a:rPr>
              <a:t>WEBAPP</a:t>
            </a:r>
            <a:endParaRPr lang="es-ES" sz="1600" b="1" dirty="0">
              <a:latin typeface="Encode Sans Semi Condensed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602FA3-7CD6-D4EB-FBEC-22C2DCC74E70}"/>
              </a:ext>
            </a:extLst>
          </p:cNvPr>
          <p:cNvSpPr txBox="1"/>
          <p:nvPr/>
        </p:nvSpPr>
        <p:spPr>
          <a:xfrm>
            <a:off x="4341340" y="3294219"/>
            <a:ext cx="167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>
                <a:latin typeface="Encode Sans Semi Condensed"/>
              </a:rPr>
              <a:t>RESTAPI</a:t>
            </a:r>
            <a:endParaRPr lang="es-ES" sz="1600" b="1">
              <a:latin typeface="Encode Sans Semi Condense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A2E4C2-9D2F-DC3A-527B-ACAEC66C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73" y="3897917"/>
            <a:ext cx="5801844" cy="25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CA3C6EA-4788-2A5C-DF87-A418CF2B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74" y="747829"/>
            <a:ext cx="5801843" cy="246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85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E8772-45F0-0FFB-FFD7-36078852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95" y="2786846"/>
            <a:ext cx="2224643" cy="1284307"/>
          </a:xfrm>
        </p:spPr>
        <p:txBody>
          <a:bodyPr/>
          <a:lstStyle/>
          <a:p>
            <a:r>
              <a:rPr lang="es-ES" sz="4000"/>
              <a:t>TEST E2E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5328AC-CECB-1B71-56BF-FDDF90B33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91" y="2324035"/>
            <a:ext cx="7484456" cy="22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38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E1134-2D3E-7CC0-7212-882AD65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5" y="2527516"/>
            <a:ext cx="2150502" cy="1802968"/>
          </a:xfrm>
        </p:spPr>
        <p:txBody>
          <a:bodyPr/>
          <a:lstStyle/>
          <a:p>
            <a:pPr algn="ctr"/>
            <a:r>
              <a:rPr lang="es-ES" sz="3600" dirty="0"/>
              <a:t>TEST DE CARGA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D15802-A686-5ACD-AA71-61DE14FC8EFB}"/>
              </a:ext>
            </a:extLst>
          </p:cNvPr>
          <p:cNvSpPr txBox="1"/>
          <p:nvPr/>
        </p:nvSpPr>
        <p:spPr>
          <a:xfrm>
            <a:off x="5256882" y="326833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latin typeface="Encode Sans Semi Condensed"/>
              </a:rPr>
              <a:t>20 USUARIOS</a:t>
            </a:r>
          </a:p>
        </p:txBody>
      </p:sp>
      <p:pic>
        <p:nvPicPr>
          <p:cNvPr id="5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5D0709FA-3743-71A1-1928-C59E67CF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750" y="731622"/>
            <a:ext cx="4138669" cy="2456922"/>
          </a:xfrm>
          <a:prstGeom prst="rect">
            <a:avLst/>
          </a:prstGeom>
        </p:spPr>
      </p:pic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291B97B-A39F-3E50-C5BB-F8C80C034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731" y="2214258"/>
            <a:ext cx="4138669" cy="242948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46395BD-81FF-F8F4-53BF-08D94CD48342}"/>
              </a:ext>
            </a:extLst>
          </p:cNvPr>
          <p:cNvSpPr txBox="1"/>
          <p:nvPr/>
        </p:nvSpPr>
        <p:spPr>
          <a:xfrm>
            <a:off x="9138889" y="1806194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latin typeface="Encode Sans Semi Condensed"/>
              </a:rPr>
              <a:t>100 USUARIOS</a:t>
            </a:r>
          </a:p>
        </p:txBody>
      </p:sp>
      <p:pic>
        <p:nvPicPr>
          <p:cNvPr id="8" name="Imagen 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BE56AD7-E333-4D07-86E9-21408B463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343" y="4160569"/>
            <a:ext cx="4047311" cy="242948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23ECC3B-0629-4776-FC45-0CB3254E46C0}"/>
              </a:ext>
            </a:extLst>
          </p:cNvPr>
          <p:cNvSpPr txBox="1"/>
          <p:nvPr/>
        </p:nvSpPr>
        <p:spPr>
          <a:xfrm>
            <a:off x="5137532" y="3686977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latin typeface="Encode Sans Semi Condensed"/>
              </a:rPr>
              <a:t>200 USUARIOS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ADA55E3-AA85-03C1-4B91-3FFB19932F8B}"/>
              </a:ext>
            </a:extLst>
          </p:cNvPr>
          <p:cNvSpPr txBox="1">
            <a:spLocks/>
          </p:cNvSpPr>
          <p:nvPr/>
        </p:nvSpPr>
        <p:spPr>
          <a:xfrm>
            <a:off x="359362" y="3429000"/>
            <a:ext cx="2990507" cy="180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s-ES" sz="2000" dirty="0"/>
              <a:t>ESCENARIO DE ACCESO</a:t>
            </a:r>
          </a:p>
        </p:txBody>
      </p:sp>
    </p:spTree>
    <p:extLst>
      <p:ext uri="{BB962C8B-B14F-4D97-AF65-F5344CB8AC3E}">
        <p14:creationId xmlns:p14="http://schemas.microsoft.com/office/powerpoint/2010/main" val="95211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E1134-2D3E-7CC0-7212-882AD656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5" y="2527516"/>
            <a:ext cx="2150502" cy="1802968"/>
          </a:xfrm>
        </p:spPr>
        <p:txBody>
          <a:bodyPr/>
          <a:lstStyle/>
          <a:p>
            <a:pPr algn="ctr"/>
            <a:r>
              <a:rPr lang="es-ES" sz="3600" dirty="0"/>
              <a:t>TEST DE CARGA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D15802-A686-5ACD-AA71-61DE14FC8EFB}"/>
              </a:ext>
            </a:extLst>
          </p:cNvPr>
          <p:cNvSpPr txBox="1"/>
          <p:nvPr/>
        </p:nvSpPr>
        <p:spPr>
          <a:xfrm>
            <a:off x="5467967" y="326833"/>
            <a:ext cx="12560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latin typeface="Encode Sans Semi Condensed"/>
              </a:rPr>
              <a:t>20 USUARIOS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6395BD-81FF-F8F4-53BF-08D94CD48342}"/>
              </a:ext>
            </a:extLst>
          </p:cNvPr>
          <p:cNvSpPr txBox="1"/>
          <p:nvPr/>
        </p:nvSpPr>
        <p:spPr>
          <a:xfrm>
            <a:off x="9284317" y="1834086"/>
            <a:ext cx="12459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latin typeface="Encode Sans Semi Condensed"/>
              </a:rPr>
              <a:t>50 USUARIOS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23ECC3B-0629-4776-FC45-0CB3254E46C0}"/>
              </a:ext>
            </a:extLst>
          </p:cNvPr>
          <p:cNvSpPr txBox="1"/>
          <p:nvPr/>
        </p:nvSpPr>
        <p:spPr>
          <a:xfrm>
            <a:off x="5467967" y="382443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latin typeface="Encode Sans Semi Condensed"/>
              </a:rPr>
              <a:t>100 USUARIOS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ADA55E3-AA85-03C1-4B91-3FFB19932F8B}"/>
              </a:ext>
            </a:extLst>
          </p:cNvPr>
          <p:cNvSpPr txBox="1">
            <a:spLocks/>
          </p:cNvSpPr>
          <p:nvPr/>
        </p:nvSpPr>
        <p:spPr>
          <a:xfrm>
            <a:off x="359362" y="3978327"/>
            <a:ext cx="2990507" cy="9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ctr"/>
            <a:r>
              <a:rPr lang="es-ES" sz="2000" dirty="0"/>
              <a:t>ESCENARIO DE REALIZAR UN PEDIDO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D4841F0-ADA2-2FB6-90CE-9838B519B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343" y="634610"/>
            <a:ext cx="4047311" cy="239895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8F642D1-B830-CA82-524C-490368D5E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661" y="2150476"/>
            <a:ext cx="4047311" cy="241958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20FE7C0-DEF6-0E79-10CC-BEC6DFA27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343" y="4132216"/>
            <a:ext cx="4141503" cy="24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2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A1B3DD6-86FE-0A6B-EB84-EB577367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23" y="2283000"/>
            <a:ext cx="2664400" cy="2292000"/>
          </a:xfrm>
        </p:spPr>
        <p:txBody>
          <a:bodyPr/>
          <a:lstStyle/>
          <a:p>
            <a:pPr algn="ctr"/>
            <a:r>
              <a:rPr lang="es-ES" sz="3600" dirty="0"/>
              <a:t>ATRIBUTOS DE CALIDAD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624B1A-AAD4-42D9-BFB2-83398F1F6B57}"/>
              </a:ext>
            </a:extLst>
          </p:cNvPr>
          <p:cNvSpPr txBox="1"/>
          <p:nvPr/>
        </p:nvSpPr>
        <p:spPr>
          <a:xfrm>
            <a:off x="4735902" y="247116"/>
            <a:ext cx="208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atin typeface="Encode Sans Semi Condensed"/>
              </a:rPr>
              <a:t>USABILIDAD</a:t>
            </a:r>
            <a:endParaRPr lang="es-ES" sz="1600" b="1" dirty="0">
              <a:latin typeface="Encode Sans Semi Condensed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86980E-F834-CFE6-3880-FB7308771187}"/>
              </a:ext>
            </a:extLst>
          </p:cNvPr>
          <p:cNvSpPr txBox="1"/>
          <p:nvPr/>
        </p:nvSpPr>
        <p:spPr>
          <a:xfrm>
            <a:off x="8668925" y="205946"/>
            <a:ext cx="270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atin typeface="Encode Sans Semi Condensed"/>
              </a:rPr>
              <a:t>DISPONIBILIDAD</a:t>
            </a:r>
            <a:endParaRPr lang="es-ES" sz="1600" b="1" dirty="0">
              <a:latin typeface="Encode Sans Semi Condensed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133E53-91BD-3CB1-6D8F-210E21F707EC}"/>
              </a:ext>
            </a:extLst>
          </p:cNvPr>
          <p:cNvSpPr txBox="1"/>
          <p:nvPr/>
        </p:nvSpPr>
        <p:spPr>
          <a:xfrm>
            <a:off x="4735902" y="3204560"/>
            <a:ext cx="270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atin typeface="Encode Sans Semi Condensed"/>
              </a:rPr>
              <a:t>SEGURIDAD</a:t>
            </a:r>
            <a:endParaRPr lang="es-ES" sz="1600" b="1" dirty="0">
              <a:latin typeface="Encode Sans Semi Condensed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406627-F4C2-FE41-A0BB-30D00FC93B90}"/>
              </a:ext>
            </a:extLst>
          </p:cNvPr>
          <p:cNvSpPr txBox="1"/>
          <p:nvPr/>
        </p:nvSpPr>
        <p:spPr>
          <a:xfrm>
            <a:off x="8668922" y="3195752"/>
            <a:ext cx="270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atin typeface="Encode Sans Semi Condensed"/>
              </a:rPr>
              <a:t>TESTEABILIDAD</a:t>
            </a:r>
            <a:endParaRPr lang="es-ES" sz="1600" b="1" dirty="0">
              <a:latin typeface="Encode Sans Semi Condensed"/>
            </a:endParaRPr>
          </a:p>
        </p:txBody>
      </p:sp>
      <p:pic>
        <p:nvPicPr>
          <p:cNvPr id="11" name="Imagen 10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165693D2-546B-7267-702C-6D7F3B838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73" y="4147868"/>
            <a:ext cx="2245743" cy="224574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0A80892-B68B-4B6A-EE57-AABA86A27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69" y="585628"/>
            <a:ext cx="3054553" cy="2511253"/>
          </a:xfrm>
          <a:prstGeom prst="rect">
            <a:avLst/>
          </a:prstGeom>
        </p:spPr>
      </p:pic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332EC3DB-75A3-3AB8-3E2B-FA66B4AD9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641" y="667611"/>
            <a:ext cx="2511254" cy="2511254"/>
          </a:xfrm>
          <a:prstGeom prst="rect">
            <a:avLst/>
          </a:prstGeom>
        </p:spPr>
      </p:pic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56AB55CF-2DE5-0C2D-3D4A-1460A6328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191" y="4147868"/>
            <a:ext cx="2406153" cy="22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99576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Annual Report by Slidesgo</Template>
  <TotalTime>169</TotalTime>
  <Words>350</Words>
  <Application>Microsoft Office PowerPoint</Application>
  <PresentationFormat>Panorámica</PresentationFormat>
  <Paragraphs>58</Paragraphs>
  <Slides>12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Encode Sans Semi Condensed</vt:lpstr>
      <vt:lpstr>Montserrat</vt:lpstr>
      <vt:lpstr>Proxima Nova</vt:lpstr>
      <vt:lpstr>Proxima Nova Semibold</vt:lpstr>
      <vt:lpstr>Modern Annual Report by Slidesgo</vt:lpstr>
      <vt:lpstr>Slidesgo Final Pages</vt:lpstr>
      <vt:lpstr>NO VENDO AGUA</vt:lpstr>
      <vt:lpstr>ARQUITECTURAS  Y  TECNOLOGÍAS</vt:lpstr>
      <vt:lpstr>REQUISITOS FUNCIONALES</vt:lpstr>
      <vt:lpstr>CARACTERÍSTICAS OPCIONALES</vt:lpstr>
      <vt:lpstr>TEST WEBAPP Y RESTAPI</vt:lpstr>
      <vt:lpstr>TEST E2E</vt:lpstr>
      <vt:lpstr>TEST DE CARGA</vt:lpstr>
      <vt:lpstr>TEST DE CARGA</vt:lpstr>
      <vt:lpstr>ATRIBUTOS DE CALIDAD</vt:lpstr>
      <vt:lpstr>TRABAJO EN EQUIPO</vt:lpstr>
      <vt:lpstr>DEMO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Machado Sánchez</dc:creator>
  <cp:lastModifiedBy>Daniel Machado Sánchez</cp:lastModifiedBy>
  <cp:revision>2</cp:revision>
  <dcterms:created xsi:type="dcterms:W3CDTF">2022-05-03T16:17:38Z</dcterms:created>
  <dcterms:modified xsi:type="dcterms:W3CDTF">2022-05-05T22:10:07Z</dcterms:modified>
</cp:coreProperties>
</file>