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58" r:id="rId4"/>
    <p:sldId id="261" r:id="rId5"/>
    <p:sldId id="259" r:id="rId6"/>
    <p:sldId id="263" r:id="rId7"/>
    <p:sldId id="260" r:id="rId8"/>
    <p:sldId id="264" r:id="rId9"/>
    <p:sldId id="265" r:id="rId10"/>
    <p:sldId id="266" r:id="rId11"/>
    <p:sldId id="274" r:id="rId12"/>
    <p:sldId id="268" r:id="rId13"/>
    <p:sldId id="275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0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82" autoAdjust="0"/>
  </p:normalViewPr>
  <p:slideViewPr>
    <p:cSldViewPr>
      <p:cViewPr>
        <p:scale>
          <a:sx n="87" d="100"/>
          <a:sy n="87" d="100"/>
        </p:scale>
        <p:origin x="-570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4F1F1-3911-4F95-B81C-3CAABBB679BF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F59C-CEE0-431F-8014-CA90A528A3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8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Solución al sistema que tenemos que modelar. Diagrama Contextual. Se aprecian </a:t>
            </a:r>
            <a:r>
              <a:rPr lang="es-ES" dirty="0" smtClean="0"/>
              <a:t>los principales</a:t>
            </a:r>
            <a:r>
              <a:rPr lang="es-ES" baseline="0" dirty="0" smtClean="0"/>
              <a:t> </a:t>
            </a:r>
            <a:r>
              <a:rPr lang="es-ES" baseline="0" dirty="0" smtClean="0"/>
              <a:t>casos de </a:t>
            </a:r>
            <a:r>
              <a:rPr lang="es-ES" baseline="0" dirty="0" smtClean="0"/>
              <a:t>uso. </a:t>
            </a:r>
            <a:endParaRPr lang="es-ES" baseline="0" dirty="0" smtClean="0"/>
          </a:p>
          <a:p>
            <a:r>
              <a:rPr lang="es-ES" baseline="0" dirty="0" smtClean="0"/>
              <a:t>Los </a:t>
            </a:r>
            <a:r>
              <a:rPr lang="es-ES" baseline="0" dirty="0" err="1" smtClean="0"/>
              <a:t>stakeholders</a:t>
            </a:r>
            <a:r>
              <a:rPr lang="es-ES" baseline="0" dirty="0" smtClean="0"/>
              <a:t> </a:t>
            </a:r>
            <a:r>
              <a:rPr lang="es-ES" baseline="0" dirty="0" smtClean="0"/>
              <a:t>son: cliente online, cliente taquilla, </a:t>
            </a:r>
            <a:r>
              <a:rPr lang="es-ES" baseline="0" dirty="0" err="1" smtClean="0"/>
              <a:t>admin</a:t>
            </a:r>
            <a:r>
              <a:rPr lang="es-ES" baseline="0" dirty="0" smtClean="0"/>
              <a:t>… </a:t>
            </a:r>
            <a:r>
              <a:rPr lang="es-ES" baseline="0" dirty="0" smtClean="0"/>
              <a:t>los que aquí aparecen mas los desarrolladores y el dueño del cine que es quien pone el dinero. Sistema centralizado contra una misma base de datos.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71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esta</a:t>
            </a:r>
            <a:r>
              <a:rPr lang="es-ES" baseline="0" dirty="0" smtClean="0"/>
              <a:t> pantalla </a:t>
            </a:r>
            <a:r>
              <a:rPr lang="es-ES" dirty="0" smtClean="0"/>
              <a:t>se</a:t>
            </a:r>
            <a:r>
              <a:rPr lang="es-ES" baseline="0" dirty="0" smtClean="0"/>
              <a:t> </a:t>
            </a:r>
            <a:r>
              <a:rPr lang="es-ES" baseline="0" dirty="0" smtClean="0"/>
              <a:t>muestra la pasarela de </a:t>
            </a:r>
            <a:r>
              <a:rPr lang="es-ES" baseline="0" dirty="0" smtClean="0"/>
              <a:t>pago, basta </a:t>
            </a:r>
            <a:r>
              <a:rPr lang="es-ES" baseline="0" dirty="0" smtClean="0"/>
              <a:t>con darle a </a:t>
            </a:r>
            <a:r>
              <a:rPr lang="es-ES" baseline="0" dirty="0" smtClean="0"/>
              <a:t>confirmar para </a:t>
            </a:r>
            <a:r>
              <a:rPr lang="es-ES" baseline="0" dirty="0" smtClean="0"/>
              <a:t>finalizar la compra.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844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Por ahora el código </a:t>
            </a:r>
            <a:r>
              <a:rPr lang="es-ES_tradnl" dirty="0" err="1" smtClean="0"/>
              <a:t>qr</a:t>
            </a:r>
            <a:r>
              <a:rPr lang="es-ES_tradnl" dirty="0" smtClean="0"/>
              <a:t> muestra</a:t>
            </a:r>
            <a:r>
              <a:rPr lang="es-ES_tradnl" baseline="0" dirty="0" smtClean="0"/>
              <a:t> la misma información que las entradas, pero fácilmente se podría implementar que mostrara la sinopsis, el </a:t>
            </a:r>
            <a:r>
              <a:rPr lang="es-ES_tradnl" baseline="0" dirty="0" err="1" smtClean="0"/>
              <a:t>trailer</a:t>
            </a:r>
            <a:r>
              <a:rPr lang="es-ES_tradnl" baseline="0" dirty="0" smtClean="0"/>
              <a:t> de la </a:t>
            </a:r>
            <a:r>
              <a:rPr lang="es-ES_tradnl" baseline="0" dirty="0" err="1" smtClean="0"/>
              <a:t>pelicula</a:t>
            </a:r>
            <a:r>
              <a:rPr lang="es-ES_tradnl" baseline="0" dirty="0" smtClean="0"/>
              <a:t>, enlaces a críticas en la prensa o comentarios del director y sus </a:t>
            </a:r>
            <a:r>
              <a:rPr lang="es-ES_tradnl" baseline="0" dirty="0" smtClean="0"/>
              <a:t>protagonistas.</a:t>
            </a:r>
          </a:p>
          <a:p>
            <a:r>
              <a:rPr lang="es-ES_tradnl" baseline="0" dirty="0" smtClean="0"/>
              <a:t>Las entradas son imágenes que </a:t>
            </a:r>
            <a:r>
              <a:rPr lang="es-ES_tradnl" baseline="0" dirty="0" err="1" smtClean="0"/>
              <a:t>podran</a:t>
            </a:r>
            <a:r>
              <a:rPr lang="es-ES_tradnl" baseline="0" dirty="0" smtClean="0"/>
              <a:t> descargarse para poder imprimirlas en cualquier momento.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192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 entre la</a:t>
            </a:r>
            <a:r>
              <a:rPr lang="es-ES" baseline="0" dirty="0" smtClean="0"/>
              <a:t> gran cantidad de </a:t>
            </a:r>
            <a:r>
              <a:rPr lang="es-ES" baseline="0" dirty="0" err="1" smtClean="0"/>
              <a:t>tecnologia</a:t>
            </a:r>
            <a:r>
              <a:rPr lang="es-ES" baseline="0" dirty="0" smtClean="0"/>
              <a:t> disponibles, nos decantamos finalmente por Play Framework, ya que se trata de una </a:t>
            </a:r>
            <a:r>
              <a:rPr lang="es-ES" baseline="0" dirty="0" err="1" smtClean="0"/>
              <a:t>tecnologia</a:t>
            </a:r>
            <a:r>
              <a:rPr lang="es-ES" baseline="0" dirty="0" smtClean="0"/>
              <a:t> vanguardista que integra los </a:t>
            </a:r>
            <a:r>
              <a:rPr lang="es-ES" baseline="0" dirty="0" err="1" smtClean="0"/>
              <a:t>ultimos</a:t>
            </a:r>
            <a:r>
              <a:rPr lang="es-ES" baseline="0" dirty="0" smtClean="0"/>
              <a:t> avances, que cuenta con </a:t>
            </a:r>
            <a:r>
              <a:rPr lang="es-ES" baseline="0" dirty="0" err="1" smtClean="0"/>
              <a:t>implantacion</a:t>
            </a:r>
            <a:r>
              <a:rPr lang="es-ES" baseline="0" dirty="0" smtClean="0"/>
              <a:t> en el sector y que permite acortar plazos de entrega. Gozando </a:t>
            </a:r>
            <a:r>
              <a:rPr lang="es-ES" baseline="0" dirty="0" err="1" smtClean="0"/>
              <a:t>ademas</a:t>
            </a:r>
            <a:r>
              <a:rPr lang="es-ES" baseline="0" dirty="0" smtClean="0"/>
              <a:t> de muy buena </a:t>
            </a:r>
            <a:r>
              <a:rPr lang="es-ES" baseline="0" dirty="0" err="1" smtClean="0"/>
              <a:t>integracion</a:t>
            </a:r>
            <a:r>
              <a:rPr lang="es-ES" baseline="0" dirty="0" smtClean="0"/>
              <a:t> con otras </a:t>
            </a:r>
            <a:r>
              <a:rPr lang="es-ES" baseline="0" dirty="0" err="1" smtClean="0"/>
              <a:t>tecnologias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 una</a:t>
            </a:r>
            <a:r>
              <a:rPr lang="es-ES" baseline="0" dirty="0" smtClean="0"/>
              <a:t> API de </a:t>
            </a:r>
            <a:r>
              <a:rPr lang="es-ES" baseline="0" dirty="0" err="1" smtClean="0"/>
              <a:t>codigo</a:t>
            </a:r>
            <a:r>
              <a:rPr lang="es-ES" baseline="0" dirty="0" smtClean="0"/>
              <a:t> abierto desarrollada por </a:t>
            </a:r>
            <a:r>
              <a:rPr lang="es-ES" baseline="0" dirty="0" err="1" smtClean="0"/>
              <a:t>Twitter</a:t>
            </a:r>
            <a:r>
              <a:rPr lang="es-ES" baseline="0" dirty="0" smtClean="0"/>
              <a:t> que proporciona estilo mediante CSS y comportamiento </a:t>
            </a:r>
            <a:r>
              <a:rPr lang="es-ES" baseline="0" dirty="0" err="1" smtClean="0"/>
              <a:t>apoyandose</a:t>
            </a:r>
            <a:r>
              <a:rPr lang="es-ES" baseline="0" dirty="0" smtClean="0"/>
              <a:t> en </a:t>
            </a:r>
            <a:r>
              <a:rPr lang="es-ES" baseline="0" dirty="0" err="1" smtClean="0"/>
              <a:t>jQuery</a:t>
            </a:r>
            <a:r>
              <a:rPr lang="es-ES" baseline="0" dirty="0" smtClean="0"/>
              <a:t> a las aplicaciones web.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636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Para aplicar la </a:t>
            </a:r>
            <a:r>
              <a:rPr lang="es-ES" dirty="0" err="1" smtClean="0"/>
              <a:t>metodologia</a:t>
            </a:r>
            <a:r>
              <a:rPr lang="es-ES" dirty="0" smtClean="0"/>
              <a:t> BDD, se realizan las pruebas con </a:t>
            </a:r>
            <a:r>
              <a:rPr lang="es-ES" dirty="0" err="1" smtClean="0"/>
              <a:t>jBehave</a:t>
            </a:r>
            <a:r>
              <a:rPr lang="es-ES" dirty="0" smtClean="0"/>
              <a:t>, </a:t>
            </a:r>
            <a:r>
              <a:rPr lang="es-ES" dirty="0" err="1" smtClean="0"/>
              <a:t>framework</a:t>
            </a:r>
            <a:r>
              <a:rPr lang="es-ES" baseline="0" dirty="0" smtClean="0"/>
              <a:t> de pruebas en java para realizar pruebas sobre historias de usuario.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46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Todas</a:t>
            </a:r>
            <a:r>
              <a:rPr lang="es-ES" baseline="0" dirty="0" smtClean="0"/>
              <a:t> las </a:t>
            </a:r>
            <a:r>
              <a:rPr lang="es-ES" baseline="0" dirty="0" err="1" smtClean="0"/>
              <a:t>tecnologias</a:t>
            </a:r>
            <a:r>
              <a:rPr lang="es-ES" baseline="0" dirty="0" smtClean="0"/>
              <a:t> que utilizamos soportan grandes cargas de trabajo concurrente, ofrecen un gran rendimiento. Toda la interfaz es accesible desde cualquier dispositivo proporcionando al cliente la facilidad de comprar la entrada en </a:t>
            </a:r>
            <a:r>
              <a:rPr lang="es-ES" baseline="0" dirty="0" err="1" smtClean="0"/>
              <a:t>culaquier</a:t>
            </a:r>
            <a:r>
              <a:rPr lang="es-ES" baseline="0" dirty="0" smtClean="0"/>
              <a:t> momento. Las interfaces </a:t>
            </a:r>
            <a:r>
              <a:rPr lang="es-ES" baseline="0" dirty="0" err="1" smtClean="0"/>
              <a:t>estan</a:t>
            </a:r>
            <a:r>
              <a:rPr lang="es-ES" baseline="0" dirty="0" smtClean="0"/>
              <a:t> pensadas de forma que sean intuitivas y facilitan la </a:t>
            </a:r>
            <a:r>
              <a:rPr lang="es-ES" baseline="0" dirty="0" err="1" smtClean="0"/>
              <a:t>navegacion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Las aplicaciones web permiten que se pueda usar la aplicación en cualquier lugar, con </a:t>
            </a:r>
            <a:r>
              <a:rPr lang="es-ES" baseline="0" smtClean="0"/>
              <a:t>cualquier dispositivo y, </a:t>
            </a:r>
            <a:r>
              <a:rPr lang="es-ES" baseline="0" dirty="0" smtClean="0"/>
              <a:t>acompañado de la disponibilidad 24/7, en </a:t>
            </a:r>
            <a:r>
              <a:rPr lang="es-ES" baseline="0" smtClean="0"/>
              <a:t>cualquier momento.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12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Distinguimos tres sistemas bien identificados,</a:t>
            </a:r>
            <a:r>
              <a:rPr lang="es-ES" baseline="0" dirty="0" smtClean="0"/>
              <a:t> desde la interfaz de usuario nos comunicamos con dos de ellos: gestor de reservas y gestor del cine y tenemos un tercero que es la base de datos que se comunica con estos (es el modulo de persistencia de nuestro sistema). A continuación vamos a detallar cada sistema por separado.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50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el sistema de </a:t>
            </a:r>
            <a:r>
              <a:rPr lang="es-ES" dirty="0" err="1" smtClean="0"/>
              <a:t>gestion</a:t>
            </a:r>
            <a:r>
              <a:rPr lang="es-ES" dirty="0" smtClean="0"/>
              <a:t> de </a:t>
            </a:r>
            <a:r>
              <a:rPr lang="es-ES" dirty="0" smtClean="0"/>
              <a:t>reservas</a:t>
            </a:r>
            <a:r>
              <a:rPr lang="es-ES" baseline="0" dirty="0" smtClean="0"/>
              <a:t>. Podemos </a:t>
            </a:r>
            <a:r>
              <a:rPr lang="es-ES" baseline="0" dirty="0" smtClean="0"/>
              <a:t>solicitar </a:t>
            </a:r>
            <a:r>
              <a:rPr lang="es-ES" baseline="0" dirty="0" err="1" smtClean="0"/>
              <a:t>informacion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traves</a:t>
            </a:r>
            <a:r>
              <a:rPr lang="es-ES" baseline="0" dirty="0" smtClean="0"/>
              <a:t> del </a:t>
            </a:r>
            <a:r>
              <a:rPr lang="es-ES" baseline="0" dirty="0" err="1" smtClean="0"/>
              <a:t>info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requester</a:t>
            </a:r>
            <a:r>
              <a:rPr lang="es-ES" baseline="0" dirty="0" smtClean="0"/>
              <a:t>. El </a:t>
            </a:r>
            <a:r>
              <a:rPr lang="es-ES" baseline="0" dirty="0" err="1" smtClean="0"/>
              <a:t>register</a:t>
            </a:r>
            <a:r>
              <a:rPr lang="es-ES" baseline="0" dirty="0" smtClean="0"/>
              <a:t> control nos permite validar los formularios de registro y protegernos (</a:t>
            </a:r>
            <a:r>
              <a:rPr lang="es-ES" baseline="0" dirty="0" err="1" smtClean="0"/>
              <a:t>sql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injection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xss</a:t>
            </a:r>
            <a:r>
              <a:rPr lang="es-ES" baseline="0" dirty="0" smtClean="0"/>
              <a:t>). </a:t>
            </a:r>
            <a:r>
              <a:rPr lang="es-ES" baseline="0" dirty="0" err="1" smtClean="0"/>
              <a:t>Pay</a:t>
            </a:r>
            <a:r>
              <a:rPr lang="es-ES" baseline="0" dirty="0" smtClean="0"/>
              <a:t> control manda una señal al sistema de base de datos para bloquear las entradas que se van a comprar y implementa la pasarela de pago a utilizar que manda una señal para confirmar la compra de las entradas. En caso de cancelar se manda una señal que desbloque las entradas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La información que se recupera puede utilizarla el generador de recomendaciones para sugerir una película al usuario que inició sesión.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77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datawork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 es el componente donde</a:t>
            </a:r>
            <a:r>
              <a:rPr lang="es-ES" baseline="0" dirty="0" smtClean="0"/>
              <a:t> se permite al </a:t>
            </a:r>
            <a:r>
              <a:rPr lang="es-ES" baseline="0" dirty="0" err="1" smtClean="0"/>
              <a:t>admin</a:t>
            </a:r>
            <a:r>
              <a:rPr lang="es-ES" baseline="0" dirty="0" smtClean="0"/>
              <a:t> modificar la </a:t>
            </a:r>
            <a:r>
              <a:rPr lang="es-ES" baseline="0" dirty="0" err="1" smtClean="0"/>
              <a:t>informacion</a:t>
            </a:r>
            <a:r>
              <a:rPr lang="es-ES" baseline="0" dirty="0" smtClean="0"/>
              <a:t> sobre sesiones, </a:t>
            </a:r>
            <a:r>
              <a:rPr lang="es-ES" baseline="0" dirty="0" err="1" smtClean="0"/>
              <a:t>peliculas</a:t>
            </a:r>
            <a:r>
              <a:rPr lang="es-ES" baseline="0" dirty="0" smtClean="0"/>
              <a:t>, salas, precios. El </a:t>
            </a:r>
            <a:r>
              <a:rPr lang="es-ES" baseline="0" dirty="0" err="1" smtClean="0"/>
              <a:t>ticketdesign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process</a:t>
            </a:r>
            <a:r>
              <a:rPr lang="es-ES" baseline="0" dirty="0" smtClean="0"/>
              <a:t> te permite diseñar el </a:t>
            </a:r>
            <a:r>
              <a:rPr lang="es-ES" baseline="0" dirty="0" smtClean="0"/>
              <a:t>ticket.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21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Sistema destino</a:t>
            </a:r>
            <a:r>
              <a:rPr lang="es-ES" baseline="0" dirty="0" smtClean="0"/>
              <a:t> de todas las peticiones que envía el resto de sistemas</a:t>
            </a:r>
            <a:r>
              <a:rPr lang="es-ES" dirty="0" smtClean="0"/>
              <a:t>. El componente</a:t>
            </a:r>
            <a:r>
              <a:rPr lang="es-ES" baseline="0" dirty="0" smtClean="0"/>
              <a:t> que bloquea las reservas es quien manda el aviso de confirmar  cancelar las reservas en la base de datos. </a:t>
            </a:r>
            <a:r>
              <a:rPr lang="es-ES" baseline="0" dirty="0" err="1" smtClean="0"/>
              <a:t>MySQL</a:t>
            </a:r>
            <a:r>
              <a:rPr lang="es-ES" baseline="0" dirty="0" smtClean="0"/>
              <a:t> </a:t>
            </a:r>
            <a:r>
              <a:rPr lang="es-ES" baseline="0" dirty="0" smtClean="0"/>
              <a:t>(gratuito).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71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Esta</a:t>
            </a:r>
            <a:r>
              <a:rPr lang="es-ES" baseline="0" dirty="0" smtClean="0"/>
              <a:t> es la pantalla principal de la interfaz de usuario, se muestran todas las </a:t>
            </a:r>
            <a:r>
              <a:rPr lang="es-ES" baseline="0" dirty="0" err="1" smtClean="0"/>
              <a:t>peliculas</a:t>
            </a:r>
            <a:r>
              <a:rPr lang="es-ES" baseline="0" dirty="0" smtClean="0"/>
              <a:t> que hay en la cartelera. </a:t>
            </a:r>
            <a:endParaRPr lang="es-ES" baseline="0" dirty="0" smtClean="0"/>
          </a:p>
          <a:p>
            <a:r>
              <a:rPr lang="es-ES" baseline="0" dirty="0" smtClean="0"/>
              <a:t>Se ofrecen las películas en mosaico para que el usuario no tenga la necesidad de realizar </a:t>
            </a:r>
            <a:r>
              <a:rPr lang="es-ES" baseline="0" dirty="0" err="1" smtClean="0"/>
              <a:t>scroll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La interfaz es intuitiva, con el mismo estilo que las páginas actuales.</a:t>
            </a:r>
          </a:p>
          <a:p>
            <a:r>
              <a:rPr lang="es-ES" baseline="0" dirty="0" smtClean="0"/>
              <a:t>Te </a:t>
            </a:r>
            <a:r>
              <a:rPr lang="es-ES" baseline="0" dirty="0" smtClean="0"/>
              <a:t>puedes </a:t>
            </a:r>
            <a:r>
              <a:rPr lang="es-ES" baseline="0" dirty="0" err="1" smtClean="0"/>
              <a:t>loguear</a:t>
            </a:r>
            <a:r>
              <a:rPr lang="es-ES" baseline="0" dirty="0" smtClean="0"/>
              <a:t> o registrar y si pinchas en una </a:t>
            </a:r>
            <a:r>
              <a:rPr lang="es-ES" baseline="0" dirty="0" err="1" smtClean="0"/>
              <a:t>pelicula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pasarias</a:t>
            </a:r>
            <a:r>
              <a:rPr lang="es-ES" baseline="0" dirty="0" smtClean="0"/>
              <a:t> a la siguiente pantalla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4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Aquí vemos la ficha de la </a:t>
            </a:r>
            <a:r>
              <a:rPr lang="es-ES" dirty="0" err="1" smtClean="0"/>
              <a:t>pelicula</a:t>
            </a:r>
            <a:r>
              <a:rPr lang="es-ES" dirty="0" smtClean="0"/>
              <a:t> con todos sus datos y un </a:t>
            </a:r>
            <a:r>
              <a:rPr lang="es-ES" dirty="0" err="1" smtClean="0"/>
              <a:t>boton</a:t>
            </a:r>
            <a:r>
              <a:rPr lang="es-ES" dirty="0" smtClean="0"/>
              <a:t> para pasar</a:t>
            </a:r>
            <a:r>
              <a:rPr lang="es-ES" baseline="0" dirty="0" smtClean="0"/>
              <a:t> a una pantalla donde se muestran todas </a:t>
            </a:r>
            <a:r>
              <a:rPr lang="es-ES" baseline="0" dirty="0" err="1" smtClean="0"/>
              <a:t>peliculas</a:t>
            </a:r>
            <a:r>
              <a:rPr lang="es-ES" baseline="0" dirty="0" smtClean="0"/>
              <a:t> con sus sesiones para comprar entradas</a:t>
            </a:r>
            <a:r>
              <a:rPr lang="es-ES" dirty="0" smtClean="0"/>
              <a:t>. (estrategia comercial, te dirige a la </a:t>
            </a:r>
            <a:r>
              <a:rPr lang="es-ES" dirty="0" err="1" smtClean="0"/>
              <a:t>pelicula</a:t>
            </a:r>
            <a:r>
              <a:rPr lang="es-ES" dirty="0" smtClean="0"/>
              <a:t> que has</a:t>
            </a:r>
            <a:r>
              <a:rPr lang="es-ES" baseline="0" dirty="0" smtClean="0"/>
              <a:t> seleccionado mostrando </a:t>
            </a:r>
            <a:r>
              <a:rPr lang="es-ES" baseline="0" dirty="0" err="1" smtClean="0"/>
              <a:t>tambien</a:t>
            </a:r>
            <a:r>
              <a:rPr lang="es-ES" baseline="0" dirty="0" smtClean="0"/>
              <a:t> las </a:t>
            </a:r>
            <a:r>
              <a:rPr lang="es-ES" baseline="0" dirty="0" err="1" smtClean="0"/>
              <a:t>demas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03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esta</a:t>
            </a:r>
            <a:r>
              <a:rPr lang="es-ES" baseline="0" dirty="0" smtClean="0"/>
              <a:t> pantalla se muestran las diferentes sesiones con los horarios correspondientes. Cuando pinchas en un horario te lleva a la selector de butacas.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765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Aquí </a:t>
            </a:r>
            <a:r>
              <a:rPr lang="es-ES" dirty="0" err="1" smtClean="0"/>
              <a:t>seleccionarias</a:t>
            </a:r>
            <a:r>
              <a:rPr lang="es-ES" dirty="0" smtClean="0"/>
              <a:t> las butacas para las que quieres comprar las</a:t>
            </a:r>
            <a:r>
              <a:rPr lang="es-ES" baseline="0" dirty="0" smtClean="0"/>
              <a:t> entradas. </a:t>
            </a:r>
            <a:r>
              <a:rPr lang="es-ES" baseline="0" dirty="0" smtClean="0"/>
              <a:t>Dispone de una leyenda y se cambia el color verde por el azul claro para los usuarios que sufren de daltonismo.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F59C-CEE0-431F-8014-CA90A528A38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09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‹Nº›</a:t>
            </a:fld>
            <a:r>
              <a:rPr lang="es-ES" dirty="0" smtClean="0"/>
              <a:t> de 18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78220-C0D9-49D7-B5EA-7374E63262D0}" type="datetimeFigureOut">
              <a:rPr lang="es-ES" smtClean="0"/>
              <a:t>09/05/2013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9830A5-987D-4C8C-93F2-3F26FA647DDA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Entrecine</a:t>
            </a:r>
            <a:r>
              <a:rPr lang="es-ES" dirty="0" smtClean="0"/>
              <a:t> 5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Alonso Palacio, Álvaro</a:t>
            </a:r>
          </a:p>
          <a:p>
            <a:r>
              <a:rPr lang="es-ES" dirty="0" smtClean="0"/>
              <a:t>Arenas García, Omar</a:t>
            </a:r>
          </a:p>
          <a:p>
            <a:r>
              <a:rPr lang="es-ES" dirty="0" err="1" smtClean="0"/>
              <a:t>Baragaño</a:t>
            </a:r>
            <a:r>
              <a:rPr lang="es-ES" dirty="0" smtClean="0"/>
              <a:t> Fernández, Aitor</a:t>
            </a:r>
          </a:p>
          <a:p>
            <a:r>
              <a:rPr lang="es-ES" dirty="0" smtClean="0"/>
              <a:t>Castro Suárez, Abel</a:t>
            </a:r>
          </a:p>
          <a:p>
            <a:r>
              <a:rPr lang="es-ES" dirty="0" err="1" smtClean="0"/>
              <a:t>Erausquín</a:t>
            </a:r>
            <a:r>
              <a:rPr lang="es-ES" dirty="0" smtClean="0"/>
              <a:t> Rodríguez, Juan José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41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Sesiones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1772816"/>
            <a:ext cx="9145016" cy="5271864"/>
          </a:xfr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10</a:t>
            </a:fld>
            <a:r>
              <a:rPr lang="es-ES" dirty="0" smtClean="0"/>
              <a:t> de </a:t>
            </a: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082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Selección de butacas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981"/>
            <a:ext cx="9144000" cy="508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11</a:t>
            </a:fld>
            <a:r>
              <a:rPr lang="es-ES" dirty="0" smtClean="0"/>
              <a:t> de 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7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Pasarela de pago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7" y="1844824"/>
            <a:ext cx="9145887" cy="4921553"/>
          </a:xfr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12</a:t>
            </a:fld>
            <a:r>
              <a:rPr lang="es-ES" dirty="0" smtClean="0"/>
              <a:t> de </a:t>
            </a: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0303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Imprimir entradas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5095295"/>
          </a:xfr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13</a:t>
            </a:fld>
            <a:r>
              <a:rPr lang="es-ES" dirty="0" smtClean="0"/>
              <a:t> de </a:t>
            </a: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6091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_tradnl" dirty="0" smtClean="0"/>
              <a:t>Play Framework</a:t>
            </a:r>
            <a:endParaRPr lang="es-ES" dirty="0"/>
          </a:p>
        </p:txBody>
      </p:sp>
      <p:pic>
        <p:nvPicPr>
          <p:cNvPr id="2050" name="Picture 2" descr="C:\Users\Administrador\Desktop\Sin títu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050"/>
            <a:ext cx="91440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b="1" smtClean="0">
                <a:solidFill>
                  <a:schemeClr val="tx1"/>
                </a:solidFill>
              </a:rPr>
              <a:pPr/>
              <a:t>14</a:t>
            </a:fld>
            <a:r>
              <a:rPr lang="es-ES" b="1" dirty="0" smtClean="0">
                <a:solidFill>
                  <a:schemeClr val="tx1"/>
                </a:solidFill>
              </a:rPr>
              <a:t> de </a:t>
            </a:r>
            <a:r>
              <a:rPr lang="es-ES" b="1" dirty="0"/>
              <a:t>18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Twitter</a:t>
            </a:r>
            <a:r>
              <a:rPr lang="es-ES_tradnl" dirty="0" smtClean="0"/>
              <a:t> </a:t>
            </a:r>
            <a:r>
              <a:rPr lang="es-ES_tradnl" dirty="0" err="1" smtClean="0"/>
              <a:t>Bootstrap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58" y="2209100"/>
            <a:ext cx="9185317" cy="46489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b="1" smtClean="0">
                <a:solidFill>
                  <a:schemeClr val="bg1"/>
                </a:solidFill>
              </a:rPr>
              <a:pPr/>
              <a:t>15</a:t>
            </a:fld>
            <a:r>
              <a:rPr lang="es-ES" b="1" dirty="0" smtClean="0">
                <a:solidFill>
                  <a:schemeClr val="bg1"/>
                </a:solidFill>
              </a:rPr>
              <a:t> de 18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Pruebas e historias de usuario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J</a:t>
            </a:r>
            <a:r>
              <a:rPr lang="es-ES_tradnl" dirty="0" err="1"/>
              <a:t>B</a:t>
            </a:r>
            <a:r>
              <a:rPr lang="es-ES_tradnl" dirty="0" err="1" smtClean="0"/>
              <a:t>ehave</a:t>
            </a:r>
            <a:endParaRPr lang="es-ES_tradnl" dirty="0" smtClean="0"/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err="1" smtClean="0"/>
              <a:t>Stories</a:t>
            </a:r>
            <a:endParaRPr lang="es-ES_tradnl" dirty="0" smtClean="0"/>
          </a:p>
          <a:p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" y="5121189"/>
            <a:ext cx="2249530" cy="79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121189"/>
            <a:ext cx="6102217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87" y="2780928"/>
            <a:ext cx="6576223" cy="1629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2" y="2708920"/>
            <a:ext cx="2159726" cy="1224136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16</a:t>
            </a:fld>
            <a:r>
              <a:rPr lang="es-ES" dirty="0" smtClean="0"/>
              <a:t> de </a:t>
            </a: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600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34397"/>
            <a:ext cx="8229600" cy="4389120"/>
          </a:xfrm>
        </p:spPr>
        <p:txBody>
          <a:bodyPr/>
          <a:lstStyle/>
          <a:p>
            <a:r>
              <a:rPr lang="es-ES" dirty="0" smtClean="0"/>
              <a:t>El sistema cumple con los requisitos iniciales</a:t>
            </a:r>
          </a:p>
          <a:p>
            <a:r>
              <a:rPr lang="es-ES" dirty="0" smtClean="0"/>
              <a:t>Buen diseño del sistema</a:t>
            </a:r>
          </a:p>
          <a:p>
            <a:pPr lvl="1"/>
            <a:r>
              <a:rPr lang="es-ES" dirty="0" smtClean="0"/>
              <a:t>Cambios mínimos con los requisitos ampliados</a:t>
            </a:r>
          </a:p>
          <a:p>
            <a:r>
              <a:rPr lang="es-ES" dirty="0" smtClean="0"/>
              <a:t>Aplicaciones Web -&gt; Accesibilidad</a:t>
            </a:r>
          </a:p>
          <a:p>
            <a:r>
              <a:rPr lang="es-ES" dirty="0" smtClean="0"/>
              <a:t>Interfaces intuitivas -&gt; Usabilidad</a:t>
            </a:r>
          </a:p>
          <a:p>
            <a:r>
              <a:rPr lang="es-ES" dirty="0" smtClean="0"/>
              <a:t>Sistema concurrente</a:t>
            </a:r>
            <a:endParaRPr lang="es-E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17</a:t>
            </a:fld>
            <a:r>
              <a:rPr lang="es-ES" dirty="0" smtClean="0"/>
              <a:t> de </a:t>
            </a: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254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6000" dirty="0" smtClean="0"/>
              <a:t>Gracias por su atención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5441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Dominio del sistema</a:t>
            </a:r>
          </a:p>
          <a:p>
            <a:r>
              <a:rPr lang="es-ES" dirty="0" smtClean="0"/>
              <a:t>Arquitectura</a:t>
            </a:r>
          </a:p>
          <a:p>
            <a:pPr lvl="1"/>
            <a:r>
              <a:rPr lang="es-ES" dirty="0" smtClean="0"/>
              <a:t>Arquitectura global</a:t>
            </a:r>
          </a:p>
          <a:p>
            <a:pPr lvl="1"/>
            <a:r>
              <a:rPr lang="es-ES" dirty="0" smtClean="0"/>
              <a:t>Sistema de Gestión de Reservas</a:t>
            </a:r>
          </a:p>
          <a:p>
            <a:pPr lvl="1"/>
            <a:r>
              <a:rPr lang="es-ES" dirty="0" smtClean="0"/>
              <a:t>Sistema de Gestión de Cine</a:t>
            </a:r>
          </a:p>
          <a:p>
            <a:pPr lvl="1"/>
            <a:r>
              <a:rPr lang="es-ES" dirty="0" smtClean="0"/>
              <a:t>Sistema de Gestión de Base de Datos</a:t>
            </a:r>
          </a:p>
          <a:p>
            <a:r>
              <a:rPr lang="es-ES" dirty="0" smtClean="0"/>
              <a:t>Tecnología</a:t>
            </a:r>
          </a:p>
          <a:p>
            <a:pPr lvl="1"/>
            <a:r>
              <a:rPr lang="es-ES" dirty="0" smtClean="0"/>
              <a:t>Caso de uso: comprar entradas</a:t>
            </a:r>
          </a:p>
          <a:p>
            <a:pPr lvl="1"/>
            <a:r>
              <a:rPr lang="es-ES" dirty="0" smtClean="0"/>
              <a:t>Ejemplo de historia de usuario</a:t>
            </a:r>
          </a:p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2</a:t>
            </a:fld>
            <a:r>
              <a:rPr lang="es-ES" dirty="0" smtClean="0"/>
              <a:t> de 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5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Dominio del sistema</a:t>
            </a:r>
            <a:endParaRPr lang="es-ES" dirty="0"/>
          </a:p>
        </p:txBody>
      </p:sp>
      <p:pic>
        <p:nvPicPr>
          <p:cNvPr id="22" name="Picture 5" descr="http://preview.turbosquid.com/Preview/Content_2009_07_15__10_21_07/01.jpg0ce25244-5b09-4f9b-be38-3597b37c29b2Lar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87" y="3614868"/>
            <a:ext cx="800815" cy="80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9" y="1998418"/>
            <a:ext cx="684076" cy="6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krizdabz.lv/wp-content/uploads/2012/03/cloud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744" y="2083003"/>
            <a:ext cx="702627" cy="52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Disco magnético"/>
          <p:cNvSpPr/>
          <p:nvPr/>
        </p:nvSpPr>
        <p:spPr>
          <a:xfrm>
            <a:off x="7288750" y="3308423"/>
            <a:ext cx="1008112" cy="126114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Base de datos</a:t>
            </a:r>
            <a:endParaRPr lang="es-ES" sz="1400" dirty="0">
              <a:solidFill>
                <a:schemeClr val="tx1"/>
              </a:solidFill>
            </a:endParaRPr>
          </a:p>
        </p:txBody>
      </p:sp>
      <p:pic>
        <p:nvPicPr>
          <p:cNvPr id="28" name="Picture 9" descr="C:\Users\Administrador\AppData\Local\Microsoft\Windows\Temporary Internet Files\Content.IE5\O1LHMPXK\MC90019986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89" y="3594624"/>
            <a:ext cx="845914" cy="71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 descr="http://www.aperfectworld.org/clipart/Home_Family/father_so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6" y="3637462"/>
            <a:ext cx="521384" cy="75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670" y="2696775"/>
            <a:ext cx="133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Cliente online</a:t>
            </a:r>
            <a:endParaRPr lang="es-ES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85437" y="4415682"/>
            <a:ext cx="1653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Cliente en taquilla</a:t>
            </a:r>
            <a:endParaRPr lang="es-E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408287" y="4415683"/>
            <a:ext cx="88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</a:t>
            </a:r>
            <a:r>
              <a:rPr lang="es-ES" sz="1400" dirty="0" smtClean="0"/>
              <a:t>aquilla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600049" y="2612191"/>
            <a:ext cx="83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Internet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206523" y="3286847"/>
            <a:ext cx="85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Servidor</a:t>
            </a:r>
            <a:endParaRPr lang="es-ES" sz="1400" dirty="0"/>
          </a:p>
        </p:txBody>
      </p:sp>
      <p:cxnSp>
        <p:nvCxnSpPr>
          <p:cNvPr id="35" name="34 Conector recto de flecha"/>
          <p:cNvCxnSpPr>
            <a:stCxn id="23" idx="3"/>
            <a:endCxn id="24" idx="1"/>
          </p:cNvCxnSpPr>
          <p:nvPr/>
        </p:nvCxnSpPr>
        <p:spPr>
          <a:xfrm>
            <a:off x="1372835" y="2347597"/>
            <a:ext cx="129390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40" idx="2"/>
            <a:endCxn id="28" idx="0"/>
          </p:cNvCxnSpPr>
          <p:nvPr/>
        </p:nvCxnSpPr>
        <p:spPr>
          <a:xfrm>
            <a:off x="4792196" y="2696775"/>
            <a:ext cx="10550" cy="897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29" idx="3"/>
            <a:endCxn id="22" idx="1"/>
          </p:cNvCxnSpPr>
          <p:nvPr/>
        </p:nvCxnSpPr>
        <p:spPr>
          <a:xfrm flipV="1">
            <a:off x="1291490" y="4015276"/>
            <a:ext cx="111679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22" idx="3"/>
          </p:cNvCxnSpPr>
          <p:nvPr/>
        </p:nvCxnSpPr>
        <p:spPr>
          <a:xfrm flipV="1">
            <a:off x="3209102" y="2596679"/>
            <a:ext cx="1287417" cy="1418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28" idx="3"/>
            <a:endCxn id="27" idx="2"/>
          </p:cNvCxnSpPr>
          <p:nvPr/>
        </p:nvCxnSpPr>
        <p:spPr>
          <a:xfrm flipV="1">
            <a:off x="5225703" y="3938997"/>
            <a:ext cx="2063047" cy="11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Picture 2" descr="http://cdn1.iconfinder.com/data/icons/VistaICO_Toolbar-Icons/256/Web-pa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969" y="1898322"/>
            <a:ext cx="798453" cy="79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40 Conector recto de flecha"/>
          <p:cNvCxnSpPr>
            <a:stCxn id="24" idx="3"/>
          </p:cNvCxnSpPr>
          <p:nvPr/>
        </p:nvCxnSpPr>
        <p:spPr>
          <a:xfrm>
            <a:off x="3369371" y="2347597"/>
            <a:ext cx="1127147" cy="1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059389" y="2195594"/>
            <a:ext cx="1561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Web de Entrecine</a:t>
            </a:r>
            <a:endParaRPr lang="es-ES" sz="1400" dirty="0"/>
          </a:p>
        </p:txBody>
      </p:sp>
      <p:cxnSp>
        <p:nvCxnSpPr>
          <p:cNvPr id="44" name="43 Conector recto de flecha"/>
          <p:cNvCxnSpPr>
            <a:stCxn id="47" idx="0"/>
            <a:endCxn id="28" idx="2"/>
          </p:cNvCxnSpPr>
          <p:nvPr/>
        </p:nvCxnSpPr>
        <p:spPr>
          <a:xfrm flipH="1" flipV="1">
            <a:off x="4802746" y="4305589"/>
            <a:ext cx="14618" cy="1283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5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02" y="5508122"/>
            <a:ext cx="806538" cy="76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CuadroTexto"/>
          <p:cNvSpPr txBox="1"/>
          <p:nvPr/>
        </p:nvSpPr>
        <p:spPr>
          <a:xfrm>
            <a:off x="6696906" y="6271470"/>
            <a:ext cx="1359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Administrador</a:t>
            </a:r>
            <a:endParaRPr lang="es-ES" sz="1400" dirty="0"/>
          </a:p>
        </p:txBody>
      </p:sp>
      <p:pic>
        <p:nvPicPr>
          <p:cNvPr id="47" name="Picture 7" descr="http://www.uiparade.com/wp-content/uploads/2012/01/lino-icon-set-ui-desig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49" y="5588781"/>
            <a:ext cx="1238029" cy="6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47 Conector recto de flecha"/>
          <p:cNvCxnSpPr>
            <a:stCxn id="22" idx="3"/>
          </p:cNvCxnSpPr>
          <p:nvPr/>
        </p:nvCxnSpPr>
        <p:spPr>
          <a:xfrm>
            <a:off x="3209102" y="4015276"/>
            <a:ext cx="989247" cy="1573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5" idx="1"/>
            <a:endCxn id="47" idx="3"/>
          </p:cNvCxnSpPr>
          <p:nvPr/>
        </p:nvCxnSpPr>
        <p:spPr>
          <a:xfrm flipH="1">
            <a:off x="5436378" y="5890873"/>
            <a:ext cx="1460924" cy="15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3973036" y="6271469"/>
            <a:ext cx="18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Aplicación de gestión</a:t>
            </a:r>
            <a:endParaRPr lang="es-ES" sz="14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736424" y="6308093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Oficina</a:t>
            </a:r>
            <a:endParaRPr lang="es-ES" sz="1400" dirty="0"/>
          </a:p>
        </p:txBody>
      </p:sp>
      <p:pic>
        <p:nvPicPr>
          <p:cNvPr id="94" name="Picture 2" descr="C:\Users\Administrador\AppData\Local\Microsoft\Windows\Temporary Internet Files\Content.IE5\1B09AXB4\MC900438089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0" y="5528631"/>
            <a:ext cx="912812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94 Conector recto de flecha"/>
          <p:cNvCxnSpPr>
            <a:stCxn id="94" idx="3"/>
            <a:endCxn id="47" idx="1"/>
          </p:cNvCxnSpPr>
          <p:nvPr/>
        </p:nvCxnSpPr>
        <p:spPr>
          <a:xfrm flipV="1">
            <a:off x="1601572" y="5905997"/>
            <a:ext cx="2596777" cy="12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3</a:t>
            </a:fld>
            <a:r>
              <a:rPr lang="es-ES" dirty="0" smtClean="0"/>
              <a:t> de 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97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global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83568" y="2348880"/>
            <a:ext cx="1626871" cy="1656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DataBase</a:t>
            </a:r>
            <a:endParaRPr lang="es-ES" dirty="0" smtClean="0"/>
          </a:p>
          <a:p>
            <a:pPr algn="ctr"/>
            <a:r>
              <a:rPr lang="es-ES" dirty="0" smtClean="0"/>
              <a:t>Management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283968" y="2348880"/>
            <a:ext cx="1626871" cy="1656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Reserves</a:t>
            </a:r>
          </a:p>
          <a:p>
            <a:pPr algn="ctr"/>
            <a:r>
              <a:rPr lang="es-ES" dirty="0" smtClean="0"/>
              <a:t>Management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283967" y="4721270"/>
            <a:ext cx="1626871" cy="1656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Cinema</a:t>
            </a:r>
          </a:p>
          <a:p>
            <a:pPr algn="ctr"/>
            <a:r>
              <a:rPr lang="es-ES" dirty="0" smtClean="0"/>
              <a:t>Management</a:t>
            </a:r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>
            <a:off x="2310439" y="2683876"/>
            <a:ext cx="1973528" cy="2880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derecha"/>
          <p:cNvSpPr/>
          <p:nvPr/>
        </p:nvSpPr>
        <p:spPr>
          <a:xfrm rot="10800000">
            <a:off x="2310440" y="3427543"/>
            <a:ext cx="1973528" cy="2880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541120" y="23488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información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771061" y="3698807"/>
            <a:ext cx="10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petición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373608" y="2351662"/>
            <a:ext cx="104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solicitar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360198" y="3698807"/>
            <a:ext cx="11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comprar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305545" y="5048033"/>
            <a:ext cx="1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gestionar</a:t>
            </a:r>
            <a:endParaRPr lang="es-ES" dirty="0"/>
          </a:p>
        </p:txBody>
      </p:sp>
      <p:sp>
        <p:nvSpPr>
          <p:cNvPr id="25" name="24 Flecha doblada"/>
          <p:cNvSpPr/>
          <p:nvPr/>
        </p:nvSpPr>
        <p:spPr>
          <a:xfrm rot="16200000">
            <a:off x="1912987" y="3322400"/>
            <a:ext cx="1688315" cy="3053646"/>
          </a:xfrm>
          <a:prstGeom prst="bentArrow">
            <a:avLst>
              <a:gd name="adj1" fmla="val 10661"/>
              <a:gd name="adj2" fmla="val 10357"/>
              <a:gd name="adj3" fmla="val 12672"/>
              <a:gd name="adj4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541120" y="5056913"/>
            <a:ext cx="8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CRUD</a:t>
            </a:r>
            <a:endParaRPr lang="es-ES" dirty="0"/>
          </a:p>
        </p:txBody>
      </p:sp>
      <p:sp>
        <p:nvSpPr>
          <p:cNvPr id="3" name="2 Flecha izquierda y derecha"/>
          <p:cNvSpPr/>
          <p:nvPr/>
        </p:nvSpPr>
        <p:spPr>
          <a:xfrm>
            <a:off x="5909131" y="2720994"/>
            <a:ext cx="1973529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izquierda y derecha"/>
          <p:cNvSpPr/>
          <p:nvPr/>
        </p:nvSpPr>
        <p:spPr>
          <a:xfrm>
            <a:off x="5931725" y="3427544"/>
            <a:ext cx="1973529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Flecha izquierda y derecha"/>
          <p:cNvSpPr/>
          <p:nvPr/>
        </p:nvSpPr>
        <p:spPr>
          <a:xfrm>
            <a:off x="5913076" y="5426245"/>
            <a:ext cx="1973529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8006019" y="2420888"/>
            <a:ext cx="677108" cy="381642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s-ES" sz="3200" b="1" dirty="0" smtClean="0"/>
              <a:t>Interfaz de usuario</a:t>
            </a:r>
            <a:endParaRPr lang="es-ES" sz="3200" b="1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4</a:t>
            </a:fld>
            <a:r>
              <a:rPr lang="es-ES" dirty="0" smtClean="0"/>
              <a:t> de 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7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Gestión de Reservas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82880" y="2027160"/>
            <a:ext cx="2130928" cy="20162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180000" rtlCol="0" anchor="t" anchorCtr="0"/>
          <a:lstStyle/>
          <a:p>
            <a:pPr algn="ctr"/>
            <a:r>
              <a:rPr lang="es-ES" sz="1400" dirty="0" err="1" smtClean="0"/>
              <a:t>Info</a:t>
            </a:r>
            <a:r>
              <a:rPr lang="es-ES" sz="1400" dirty="0"/>
              <a:t> </a:t>
            </a:r>
            <a:r>
              <a:rPr lang="es-ES" sz="1400" dirty="0" err="1" smtClean="0"/>
              <a:t>Requester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4985871" y="2535721"/>
            <a:ext cx="1597111" cy="13499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Recomendation</a:t>
            </a:r>
            <a:endParaRPr lang="es-ES" sz="1400" dirty="0"/>
          </a:p>
          <a:p>
            <a:pPr algn="ctr"/>
            <a:r>
              <a:rPr lang="es-ES" sz="1400" dirty="0" err="1" smtClean="0"/>
              <a:t>Generator</a:t>
            </a:r>
            <a:endParaRPr lang="es-E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3759838" y="4252992"/>
            <a:ext cx="1194823" cy="8278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Register</a:t>
            </a:r>
            <a:endParaRPr lang="es-ES" sz="1400" dirty="0"/>
          </a:p>
          <a:p>
            <a:pPr algn="ctr"/>
            <a:r>
              <a:rPr lang="es-ES" sz="1400" dirty="0" smtClean="0"/>
              <a:t>Control</a:t>
            </a:r>
            <a:endParaRPr lang="es-ES" sz="1400" dirty="0"/>
          </a:p>
        </p:txBody>
      </p:sp>
      <p:sp>
        <p:nvSpPr>
          <p:cNvPr id="21" name="20 Rectángulo"/>
          <p:cNvSpPr/>
          <p:nvPr/>
        </p:nvSpPr>
        <p:spPr>
          <a:xfrm>
            <a:off x="2728394" y="5265476"/>
            <a:ext cx="1023006" cy="11262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Pay</a:t>
            </a:r>
            <a:endParaRPr lang="es-ES" sz="1400" dirty="0"/>
          </a:p>
          <a:p>
            <a:pPr algn="ctr"/>
            <a:r>
              <a:rPr lang="es-ES" sz="1400" dirty="0" smtClean="0"/>
              <a:t>Control</a:t>
            </a:r>
            <a:endParaRPr lang="es-ES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968538" y="2196622"/>
            <a:ext cx="10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solicitar</a:t>
            </a:r>
            <a:endParaRPr lang="es-ES" dirty="0"/>
          </a:p>
        </p:txBody>
      </p:sp>
      <p:sp>
        <p:nvSpPr>
          <p:cNvPr id="23" name="22 Flecha izquierda y derecha"/>
          <p:cNvSpPr/>
          <p:nvPr/>
        </p:nvSpPr>
        <p:spPr>
          <a:xfrm>
            <a:off x="6833560" y="2562640"/>
            <a:ext cx="1278069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Flecha derecha"/>
          <p:cNvSpPr/>
          <p:nvPr/>
        </p:nvSpPr>
        <p:spPr>
          <a:xfrm>
            <a:off x="6833560" y="3356992"/>
            <a:ext cx="1278069" cy="2880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6833560" y="3645024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recomendar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8313185" y="2381288"/>
            <a:ext cx="677108" cy="401043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s-ES" sz="3200" b="1" dirty="0" smtClean="0"/>
              <a:t>Interfaz de usuario</a:t>
            </a:r>
            <a:endParaRPr lang="es-ES" sz="3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075253" y="4804028"/>
            <a:ext cx="103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registrar</a:t>
            </a:r>
            <a:endParaRPr lang="es-ES" dirty="0"/>
          </a:p>
        </p:txBody>
      </p:sp>
      <p:sp>
        <p:nvSpPr>
          <p:cNvPr id="30" name="29 Flecha izquierda y derecha"/>
          <p:cNvSpPr/>
          <p:nvPr/>
        </p:nvSpPr>
        <p:spPr>
          <a:xfrm>
            <a:off x="4954661" y="4525889"/>
            <a:ext cx="3156968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4716015" y="6019080"/>
            <a:ext cx="211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comprar entrada</a:t>
            </a:r>
            <a:endParaRPr lang="es-ES" dirty="0"/>
          </a:p>
        </p:txBody>
      </p:sp>
      <p:sp>
        <p:nvSpPr>
          <p:cNvPr id="32" name="31 Flecha izquierda y derecha"/>
          <p:cNvSpPr/>
          <p:nvPr/>
        </p:nvSpPr>
        <p:spPr>
          <a:xfrm>
            <a:off x="3758562" y="5733529"/>
            <a:ext cx="4353067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179511" y="2027160"/>
            <a:ext cx="1169551" cy="43612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3200" b="1" dirty="0" smtClean="0"/>
              <a:t>Sistema de Gestión de Base de Datos</a:t>
            </a:r>
            <a:endParaRPr lang="es-ES" sz="32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55776" y="2166256"/>
            <a:ext cx="10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petición</a:t>
            </a:r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 rot="10800000">
            <a:off x="1622387" y="2535588"/>
            <a:ext cx="3060491" cy="2880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Flecha derecha"/>
          <p:cNvSpPr/>
          <p:nvPr/>
        </p:nvSpPr>
        <p:spPr>
          <a:xfrm>
            <a:off x="1622389" y="3356992"/>
            <a:ext cx="3060491" cy="2880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>
            <a:off x="2303747" y="301273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información</a:t>
            </a:r>
            <a:endParaRPr lang="es-ES" dirty="0"/>
          </a:p>
        </p:txBody>
      </p:sp>
      <p:sp>
        <p:nvSpPr>
          <p:cNvPr id="39" name="38 Flecha izquierda y derecha"/>
          <p:cNvSpPr/>
          <p:nvPr/>
        </p:nvSpPr>
        <p:spPr>
          <a:xfrm>
            <a:off x="1622389" y="4508041"/>
            <a:ext cx="2136173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CuadroTexto"/>
          <p:cNvSpPr txBox="1"/>
          <p:nvPr/>
        </p:nvSpPr>
        <p:spPr>
          <a:xfrm>
            <a:off x="1855366" y="4138709"/>
            <a:ext cx="171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dar alta usuario</a:t>
            </a:r>
            <a:endParaRPr lang="es-ES" dirty="0"/>
          </a:p>
        </p:txBody>
      </p:sp>
      <p:sp>
        <p:nvSpPr>
          <p:cNvPr id="41" name="40 Flecha izquierda y derecha"/>
          <p:cNvSpPr/>
          <p:nvPr/>
        </p:nvSpPr>
        <p:spPr>
          <a:xfrm>
            <a:off x="1674710" y="5445497"/>
            <a:ext cx="1037424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Flecha izquierda y derecha"/>
          <p:cNvSpPr/>
          <p:nvPr/>
        </p:nvSpPr>
        <p:spPr>
          <a:xfrm>
            <a:off x="1690970" y="6019080"/>
            <a:ext cx="1037424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CuadroTexto"/>
          <p:cNvSpPr txBox="1"/>
          <p:nvPr/>
        </p:nvSpPr>
        <p:spPr>
          <a:xfrm>
            <a:off x="1674710" y="50698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bloquear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1706039" y="628584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reservar</a:t>
            </a:r>
            <a:endParaRPr lang="es-E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5</a:t>
            </a:fld>
            <a:r>
              <a:rPr lang="es-ES" dirty="0" smtClean="0"/>
              <a:t> de </a:t>
            </a: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7524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887" y="476672"/>
            <a:ext cx="8229600" cy="1143000"/>
          </a:xfrm>
        </p:spPr>
        <p:txBody>
          <a:bodyPr/>
          <a:lstStyle/>
          <a:p>
            <a:r>
              <a:rPr lang="es-ES" dirty="0" smtClean="0"/>
              <a:t>Sistema de Gestión de Cine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476961" y="2459663"/>
            <a:ext cx="1626871" cy="1656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DataWork</a:t>
            </a:r>
            <a:endParaRPr lang="es-ES" dirty="0" smtClean="0"/>
          </a:p>
          <a:p>
            <a:pPr algn="ctr"/>
            <a:r>
              <a:rPr lang="es-ES" dirty="0" err="1" smtClean="0"/>
              <a:t>Process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476960" y="4576373"/>
            <a:ext cx="1626871" cy="1656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TicketDesign</a:t>
            </a:r>
            <a:endParaRPr lang="es-ES" dirty="0" smtClean="0"/>
          </a:p>
          <a:p>
            <a:pPr algn="ctr"/>
            <a:r>
              <a:rPr lang="es-ES" dirty="0" err="1" smtClean="0"/>
              <a:t>Process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252123" y="4883246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diseñar ticket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006613" y="4883246"/>
            <a:ext cx="238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cargar/guardar diseño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956681" y="2722338"/>
            <a:ext cx="252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cargar/guardar datos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584919" y="2791175"/>
            <a:ext cx="82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CRUD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67544" y="1844824"/>
            <a:ext cx="1169551" cy="47525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3200" b="1" dirty="0" smtClean="0"/>
              <a:t>Sistema de Gestión de Base de Datos</a:t>
            </a:r>
          </a:p>
        </p:txBody>
      </p:sp>
      <p:sp>
        <p:nvSpPr>
          <p:cNvPr id="14" name="13 Flecha izquierda y derecha"/>
          <p:cNvSpPr/>
          <p:nvPr/>
        </p:nvSpPr>
        <p:spPr>
          <a:xfrm>
            <a:off x="1880911" y="3143739"/>
            <a:ext cx="2603572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izquierda y derecha"/>
          <p:cNvSpPr/>
          <p:nvPr/>
        </p:nvSpPr>
        <p:spPr>
          <a:xfrm>
            <a:off x="6103831" y="5240970"/>
            <a:ext cx="1931421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izquierda y derecha"/>
          <p:cNvSpPr/>
          <p:nvPr/>
        </p:nvSpPr>
        <p:spPr>
          <a:xfrm>
            <a:off x="6103832" y="3160507"/>
            <a:ext cx="1931420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izquierda y derecha"/>
          <p:cNvSpPr/>
          <p:nvPr/>
        </p:nvSpPr>
        <p:spPr>
          <a:xfrm>
            <a:off x="1880911" y="5241698"/>
            <a:ext cx="2603572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8084518" y="2420888"/>
            <a:ext cx="677108" cy="381642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s-ES" sz="3200" b="1" dirty="0" smtClean="0"/>
              <a:t>Interfaz de usuario</a:t>
            </a:r>
            <a:endParaRPr lang="es-ES" sz="3200" b="1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6</a:t>
            </a:fld>
            <a:r>
              <a:rPr lang="es-ES" dirty="0" smtClean="0"/>
              <a:t> de </a:t>
            </a: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444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300" dirty="0" smtClean="0"/>
              <a:t>Sistema de Gestión de Base de Datos</a:t>
            </a:r>
            <a:endParaRPr lang="es-ES" sz="43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843180" y="1902500"/>
            <a:ext cx="923330" cy="47668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s-ES" sz="2400" b="1" dirty="0" smtClean="0"/>
              <a:t>Sistema de Gestión de Reservas</a:t>
            </a:r>
          </a:p>
          <a:p>
            <a:pPr algn="ctr"/>
            <a:r>
              <a:rPr lang="es-ES" sz="2400" b="1" dirty="0" smtClean="0"/>
              <a:t>Sistema de Gestión de Cine</a:t>
            </a:r>
            <a:endParaRPr lang="es-ES" sz="2400" b="1" dirty="0"/>
          </a:p>
        </p:txBody>
      </p:sp>
      <p:sp>
        <p:nvSpPr>
          <p:cNvPr id="35" name="34 Rectángulo"/>
          <p:cNvSpPr/>
          <p:nvPr/>
        </p:nvSpPr>
        <p:spPr>
          <a:xfrm>
            <a:off x="755576" y="2132856"/>
            <a:ext cx="1728192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Reserves</a:t>
            </a:r>
          </a:p>
          <a:p>
            <a:pPr algn="ctr"/>
            <a:r>
              <a:rPr lang="es-ES" sz="1600" dirty="0" err="1" smtClean="0"/>
              <a:t>Locker</a:t>
            </a:r>
            <a:endParaRPr lang="es-ES" sz="1600" dirty="0"/>
          </a:p>
        </p:txBody>
      </p:sp>
      <p:sp>
        <p:nvSpPr>
          <p:cNvPr id="45" name="44 Rectángulo"/>
          <p:cNvSpPr/>
          <p:nvPr/>
        </p:nvSpPr>
        <p:spPr>
          <a:xfrm>
            <a:off x="755576" y="3933056"/>
            <a:ext cx="1728192" cy="25202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Data Base</a:t>
            </a:r>
            <a:endParaRPr lang="es-ES" sz="16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4927001" y="3685673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petición</a:t>
            </a:r>
            <a:endParaRPr lang="es-ES" sz="1600" dirty="0"/>
          </a:p>
        </p:txBody>
      </p:sp>
      <p:sp>
        <p:nvSpPr>
          <p:cNvPr id="47" name="46 Flecha derecha"/>
          <p:cNvSpPr/>
          <p:nvPr/>
        </p:nvSpPr>
        <p:spPr>
          <a:xfrm rot="10800000">
            <a:off x="2483766" y="3995050"/>
            <a:ext cx="5328594" cy="2880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Flecha derecha"/>
          <p:cNvSpPr/>
          <p:nvPr/>
        </p:nvSpPr>
        <p:spPr>
          <a:xfrm>
            <a:off x="2483768" y="6057292"/>
            <a:ext cx="5329685" cy="2880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CuadroTexto"/>
          <p:cNvSpPr txBox="1"/>
          <p:nvPr/>
        </p:nvSpPr>
        <p:spPr>
          <a:xfrm>
            <a:off x="4779814" y="5839138"/>
            <a:ext cx="127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información</a:t>
            </a:r>
            <a:endParaRPr lang="es-ES" sz="16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494952" y="1948190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bloquear entrada</a:t>
            </a:r>
            <a:endParaRPr lang="es-ES" dirty="0"/>
          </a:p>
        </p:txBody>
      </p:sp>
      <p:sp>
        <p:nvSpPr>
          <p:cNvPr id="52" name="51 Flecha izquierda y derecha"/>
          <p:cNvSpPr/>
          <p:nvPr/>
        </p:nvSpPr>
        <p:spPr>
          <a:xfrm>
            <a:off x="2501480" y="2271832"/>
            <a:ext cx="5310880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Flecha arriba y abajo"/>
          <p:cNvSpPr/>
          <p:nvPr/>
        </p:nvSpPr>
        <p:spPr>
          <a:xfrm>
            <a:off x="980311" y="2780928"/>
            <a:ext cx="288032" cy="1152128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Flecha arriba y abajo"/>
          <p:cNvSpPr/>
          <p:nvPr/>
        </p:nvSpPr>
        <p:spPr>
          <a:xfrm>
            <a:off x="1960446" y="2780928"/>
            <a:ext cx="288032" cy="1152128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CuadroTexto"/>
          <p:cNvSpPr txBox="1"/>
          <p:nvPr/>
        </p:nvSpPr>
        <p:spPr>
          <a:xfrm>
            <a:off x="4640863" y="4230743"/>
            <a:ext cx="162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dar alta usuario</a:t>
            </a:r>
            <a:endParaRPr lang="es-ES" sz="1600" dirty="0"/>
          </a:p>
        </p:txBody>
      </p:sp>
      <p:sp>
        <p:nvSpPr>
          <p:cNvPr id="56" name="55 Flecha izquierda y derecha"/>
          <p:cNvSpPr/>
          <p:nvPr/>
        </p:nvSpPr>
        <p:spPr>
          <a:xfrm>
            <a:off x="2501481" y="4518105"/>
            <a:ext cx="5310880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CuadroTexto"/>
          <p:cNvSpPr txBox="1"/>
          <p:nvPr/>
        </p:nvSpPr>
        <p:spPr>
          <a:xfrm>
            <a:off x="595285" y="2869453"/>
            <a:ext cx="430887" cy="9664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600" dirty="0" smtClean="0"/>
              <a:t>confirmar</a:t>
            </a:r>
            <a:endParaRPr lang="es-ES" sz="16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2198100" y="2935364"/>
            <a:ext cx="430887" cy="90049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s-ES" sz="1600" dirty="0" smtClean="0"/>
              <a:t>cancelar</a:t>
            </a:r>
            <a:endParaRPr lang="es-ES" sz="1600" dirty="0"/>
          </a:p>
        </p:txBody>
      </p:sp>
      <p:sp>
        <p:nvSpPr>
          <p:cNvPr id="18" name="17 Flecha izquierda y derecha"/>
          <p:cNvSpPr/>
          <p:nvPr/>
        </p:nvSpPr>
        <p:spPr>
          <a:xfrm>
            <a:off x="2482676" y="5049180"/>
            <a:ext cx="5310880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izquierda y derecha"/>
          <p:cNvSpPr/>
          <p:nvPr/>
        </p:nvSpPr>
        <p:spPr>
          <a:xfrm>
            <a:off x="2501480" y="5579013"/>
            <a:ext cx="5310880" cy="2880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4494953" y="4800921"/>
            <a:ext cx="202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cargar/guardar datos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427984" y="5291875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cargar/guardar diseño</a:t>
            </a:r>
            <a:endParaRPr lang="es-ES" sz="1600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7</a:t>
            </a:fld>
            <a:r>
              <a:rPr lang="es-ES" dirty="0" smtClean="0"/>
              <a:t> de </a:t>
            </a: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813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Nuestro prototipo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6" y="2173230"/>
            <a:ext cx="9152413" cy="4352114"/>
          </a:xfr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8</a:t>
            </a:fld>
            <a:r>
              <a:rPr lang="es-ES" dirty="0" smtClean="0"/>
              <a:t> de </a:t>
            </a: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797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Ficha película</a:t>
            </a:r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163"/>
            <a:ext cx="9144000" cy="5022229"/>
          </a:xfr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E9830A5-987D-4C8C-93F2-3F26FA647DDA}" type="slidenum">
              <a:rPr lang="es-ES" smtClean="0"/>
              <a:pPr/>
              <a:t>9</a:t>
            </a:fld>
            <a:r>
              <a:rPr lang="es-ES" dirty="0" smtClean="0"/>
              <a:t> de </a:t>
            </a: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0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362</TotalTime>
  <Words>1054</Words>
  <Application>Microsoft Office PowerPoint</Application>
  <PresentationFormat>Presentación en pantalla (4:3)</PresentationFormat>
  <Paragraphs>162</Paragraphs>
  <Slides>18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Flujo</vt:lpstr>
      <vt:lpstr>Entrecine 5</vt:lpstr>
      <vt:lpstr>Índice</vt:lpstr>
      <vt:lpstr>Dominio del sistema</vt:lpstr>
      <vt:lpstr>Arquitectura global</vt:lpstr>
      <vt:lpstr>Sistema de Gestión de Reservas</vt:lpstr>
      <vt:lpstr>Sistema de Gestión de Cine</vt:lpstr>
      <vt:lpstr>Sistema de Gestión de Base de Datos</vt:lpstr>
      <vt:lpstr>Nuestro prototipo</vt:lpstr>
      <vt:lpstr>Ficha película</vt:lpstr>
      <vt:lpstr>Sesiones</vt:lpstr>
      <vt:lpstr>Selección de butacas</vt:lpstr>
      <vt:lpstr>Pasarela de pago</vt:lpstr>
      <vt:lpstr>Imprimir entradas</vt:lpstr>
      <vt:lpstr>Play Framework</vt:lpstr>
      <vt:lpstr>Twitter Bootstrap</vt:lpstr>
      <vt:lpstr>Pruebas e historias de usuario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Entrecine 5</dc:title>
  <dc:creator>Omar Arenas Garcia</dc:creator>
  <cp:lastModifiedBy>Omar</cp:lastModifiedBy>
  <cp:revision>50</cp:revision>
  <dcterms:created xsi:type="dcterms:W3CDTF">2013-05-07T07:01:41Z</dcterms:created>
  <dcterms:modified xsi:type="dcterms:W3CDTF">2013-05-09T14:31:49Z</dcterms:modified>
</cp:coreProperties>
</file>