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8" r:id="rId2"/>
  </p:sldMasterIdLst>
  <p:notesMasterIdLst>
    <p:notesMasterId r:id="rId24"/>
  </p:notesMasterIdLst>
  <p:handoutMasterIdLst>
    <p:handoutMasterId r:id="rId25"/>
  </p:handoutMasterIdLst>
  <p:sldIdLst>
    <p:sldId id="257" r:id="rId3"/>
    <p:sldId id="281" r:id="rId4"/>
    <p:sldId id="280" r:id="rId5"/>
    <p:sldId id="272" r:id="rId6"/>
    <p:sldId id="261" r:id="rId7"/>
    <p:sldId id="275" r:id="rId8"/>
    <p:sldId id="277" r:id="rId9"/>
    <p:sldId id="276" r:id="rId10"/>
    <p:sldId id="279" r:id="rId11"/>
    <p:sldId id="282" r:id="rId12"/>
    <p:sldId id="284" r:id="rId13"/>
    <p:sldId id="285" r:id="rId14"/>
    <p:sldId id="283" r:id="rId15"/>
    <p:sldId id="286" r:id="rId16"/>
    <p:sldId id="287" r:id="rId17"/>
    <p:sldId id="288" r:id="rId18"/>
    <p:sldId id="273" r:id="rId19"/>
    <p:sldId id="262" r:id="rId20"/>
    <p:sldId id="263" r:id="rId21"/>
    <p:sldId id="271" r:id="rId22"/>
    <p:sldId id="265"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1D7756F-A866-43A8-A83E-242B919C41DB}">
          <p14:sldIdLst>
            <p14:sldId id="257"/>
            <p14:sldId id="281"/>
            <p14:sldId id="280"/>
            <p14:sldId id="272"/>
            <p14:sldId id="261"/>
            <p14:sldId id="275"/>
            <p14:sldId id="277"/>
            <p14:sldId id="276"/>
            <p14:sldId id="279"/>
            <p14:sldId id="282"/>
            <p14:sldId id="284"/>
            <p14:sldId id="285"/>
            <p14:sldId id="283"/>
            <p14:sldId id="286"/>
            <p14:sldId id="287"/>
            <p14:sldId id="288"/>
            <p14:sldId id="273"/>
            <p14:sldId id="262"/>
            <p14:sldId id="263"/>
            <p14:sldId id="271"/>
            <p14:sldId id="265"/>
          </p14:sldIdLst>
        </p14:section>
      </p14:sectionLst>
    </p:ext>
    <p:ext uri="{EFAFB233-063F-42B5-8137-9DF3F51BA10A}">
      <p15:sldGuideLst xmlns:p15="http://schemas.microsoft.com/office/powerpoint/2012/main" xmlns="">
        <p15:guide id="1" orient="horz" pos="2160">
          <p15:clr>
            <a:srgbClr val="A4A3A4"/>
          </p15:clr>
        </p15:guide>
        <p15:guide id="2" orient="horz" pos="1072">
          <p15:clr>
            <a:srgbClr val="A4A3A4"/>
          </p15:clr>
        </p15:guide>
        <p15:guide id="3" orient="horz" pos="3888">
          <p15:clr>
            <a:srgbClr val="A4A3A4"/>
          </p15:clr>
        </p15:guide>
        <p15:guide id="4" orient="horz" pos="368">
          <p15:clr>
            <a:srgbClr val="A4A3A4"/>
          </p15:clr>
        </p15:guide>
        <p15:guide id="5" pos="3839">
          <p15:clr>
            <a:srgbClr val="A4A3A4"/>
          </p15:clr>
        </p15:guide>
        <p15:guide id="6" pos="768">
          <p15:clr>
            <a:srgbClr val="A4A3A4"/>
          </p15:clr>
        </p15:guide>
        <p15:guide id="7" pos="729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86355" autoAdjust="0"/>
  </p:normalViewPr>
  <p:slideViewPr>
    <p:cSldViewPr>
      <p:cViewPr varScale="1">
        <p:scale>
          <a:sx n="100" d="100"/>
          <a:sy n="100" d="100"/>
        </p:scale>
        <p:origin x="-1080" y="-102"/>
      </p:cViewPr>
      <p:guideLst>
        <p:guide orient="horz" pos="2160"/>
        <p:guide orient="horz" pos="1072"/>
        <p:guide orient="horz" pos="3888"/>
        <p:guide orient="horz" pos="368"/>
        <p:guide pos="3839"/>
        <p:guide pos="768"/>
        <p:guide pos="7294"/>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s-ES"/>
              <a:t>10/05/2015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s-ES"/>
              <a:t>10/05/2015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t>The</a:t>
            </a:r>
            <a:r>
              <a:rPr lang="es-ES" dirty="0" smtClean="0"/>
              <a:t> </a:t>
            </a:r>
            <a:r>
              <a:rPr lang="es-ES" dirty="0" err="1" smtClean="0"/>
              <a:t>objective</a:t>
            </a:r>
            <a:r>
              <a:rPr lang="es-ES" baseline="0" dirty="0" smtClean="0"/>
              <a:t> of </a:t>
            </a:r>
            <a:r>
              <a:rPr lang="es-ES" baseline="0" dirty="0" err="1" smtClean="0"/>
              <a:t>this</a:t>
            </a:r>
            <a:r>
              <a:rPr lang="es-ES" baseline="0" dirty="0" smtClean="0"/>
              <a:t> Project </a:t>
            </a:r>
            <a:r>
              <a:rPr lang="es-ES" baseline="0" dirty="0" err="1" smtClean="0"/>
              <a:t>it’s</a:t>
            </a:r>
            <a:r>
              <a:rPr lang="es-ES" baseline="0" dirty="0" smtClean="0"/>
              <a:t> to </a:t>
            </a:r>
            <a:r>
              <a:rPr lang="es-ES" baseline="0" dirty="0" err="1" smtClean="0"/>
              <a:t>make</a:t>
            </a:r>
            <a:r>
              <a:rPr lang="es-ES" baseline="0" dirty="0" smtClean="0"/>
              <a:t> a </a:t>
            </a:r>
            <a:r>
              <a:rPr lang="es-ES" baseline="0" dirty="0" err="1" smtClean="0"/>
              <a:t>program</a:t>
            </a:r>
            <a:r>
              <a:rPr lang="es-ES" baseline="0" dirty="0" smtClean="0"/>
              <a:t> </a:t>
            </a:r>
            <a:r>
              <a:rPr lang="es-ES" baseline="0" dirty="0" err="1" smtClean="0"/>
              <a:t>that</a:t>
            </a:r>
            <a:r>
              <a:rPr lang="es-ES" baseline="0" dirty="0" smtClean="0"/>
              <a:t> has </a:t>
            </a:r>
            <a:r>
              <a:rPr lang="es-ES" baseline="0" dirty="0" err="1" smtClean="0"/>
              <a:t>two</a:t>
            </a:r>
            <a:r>
              <a:rPr lang="es-ES" baseline="0" dirty="0" smtClean="0"/>
              <a:t> </a:t>
            </a:r>
            <a:r>
              <a:rPr lang="es-ES" baseline="0" dirty="0" err="1" smtClean="0"/>
              <a:t>utilities</a:t>
            </a:r>
            <a:r>
              <a:rPr lang="es-ES" baseline="0" dirty="0" smtClean="0"/>
              <a:t>, to be </a:t>
            </a:r>
            <a:r>
              <a:rPr lang="es-ES" baseline="0" dirty="0" err="1" smtClean="0"/>
              <a:t>able</a:t>
            </a:r>
            <a:r>
              <a:rPr lang="es-ES" baseline="0" dirty="0" smtClean="0"/>
              <a:t> to </a:t>
            </a:r>
            <a:r>
              <a:rPr lang="es-ES" baseline="0" dirty="0" err="1" smtClean="0"/>
              <a:t>play</a:t>
            </a:r>
            <a:r>
              <a:rPr lang="es-ES" baseline="0" dirty="0" smtClean="0"/>
              <a:t>  </a:t>
            </a:r>
            <a:r>
              <a:rPr lang="es-ES" baseline="0" dirty="0" err="1" smtClean="0"/>
              <a:t>the</a:t>
            </a:r>
            <a:r>
              <a:rPr lang="es-ES" baseline="0" dirty="0" smtClean="0"/>
              <a:t> trivial </a:t>
            </a:r>
            <a:r>
              <a:rPr lang="es-ES" baseline="0" dirty="0" err="1" smtClean="0"/>
              <a:t>game</a:t>
            </a:r>
            <a:r>
              <a:rPr lang="es-ES" baseline="0" dirty="0" smtClean="0"/>
              <a:t>, and as </a:t>
            </a:r>
            <a:r>
              <a:rPr lang="es-ES" baseline="0" dirty="0" err="1" smtClean="0"/>
              <a:t>the</a:t>
            </a:r>
            <a:r>
              <a:rPr lang="es-ES" baseline="0" dirty="0" smtClean="0"/>
              <a:t> </a:t>
            </a:r>
            <a:r>
              <a:rPr lang="es-ES" baseline="0" dirty="0" err="1" smtClean="0"/>
              <a:t>admin</a:t>
            </a:r>
            <a:r>
              <a:rPr lang="es-ES" baseline="0" dirty="0" smtClean="0"/>
              <a:t> to </a:t>
            </a:r>
            <a:r>
              <a:rPr lang="es-ES" baseline="0" dirty="0" err="1" smtClean="0"/>
              <a:t>get</a:t>
            </a:r>
            <a:r>
              <a:rPr lang="es-ES" baseline="0" dirty="0" smtClean="0"/>
              <a:t> </a:t>
            </a:r>
            <a:r>
              <a:rPr lang="es-ES" baseline="0" dirty="0" err="1" smtClean="0"/>
              <a:t>information</a:t>
            </a:r>
            <a:r>
              <a:rPr lang="es-ES" baseline="0" dirty="0" smtClean="0"/>
              <a:t> </a:t>
            </a:r>
            <a:r>
              <a:rPr lang="es-ES" baseline="0" dirty="0" err="1" smtClean="0"/>
              <a:t>about</a:t>
            </a:r>
            <a:r>
              <a:rPr lang="es-ES" baseline="0" dirty="0" smtClean="0"/>
              <a:t> </a:t>
            </a:r>
            <a:r>
              <a:rPr lang="es-ES" baseline="0" dirty="0" err="1" smtClean="0"/>
              <a:t>the</a:t>
            </a:r>
            <a:r>
              <a:rPr lang="es-ES" baseline="0" dirty="0" smtClean="0"/>
              <a:t> </a:t>
            </a:r>
            <a:r>
              <a:rPr lang="es-ES" baseline="0" dirty="0" err="1" smtClean="0"/>
              <a:t>users</a:t>
            </a:r>
            <a:r>
              <a:rPr lang="es-ES" baseline="0" dirty="0" smtClean="0"/>
              <a:t> and </a:t>
            </a:r>
            <a:r>
              <a:rPr lang="es-ES" baseline="0" dirty="0" err="1" smtClean="0"/>
              <a:t>the</a:t>
            </a:r>
            <a:r>
              <a:rPr lang="es-ES" baseline="0" dirty="0" smtClean="0"/>
              <a:t> </a:t>
            </a:r>
            <a:r>
              <a:rPr lang="es-ES" baseline="0" dirty="0" err="1" smtClean="0"/>
              <a:t>games</a:t>
            </a:r>
            <a:r>
              <a:rPr lang="es-ES" baseline="0" dirty="0" smtClean="0"/>
              <a:t> </a:t>
            </a:r>
            <a:r>
              <a:rPr lang="es-ES" baseline="0" dirty="0" err="1" smtClean="0"/>
              <a:t>that</a:t>
            </a:r>
            <a:r>
              <a:rPr lang="es-ES" baseline="0" dirty="0" smtClean="0"/>
              <a:t> </a:t>
            </a:r>
            <a:r>
              <a:rPr lang="es-ES" baseline="0" dirty="0" err="1" smtClean="0"/>
              <a:t>they</a:t>
            </a:r>
            <a:r>
              <a:rPr lang="es-ES" baseline="0" dirty="0" smtClean="0"/>
              <a:t> </a:t>
            </a:r>
            <a:r>
              <a:rPr lang="es-ES" baseline="0" dirty="0" err="1" smtClean="0"/>
              <a:t>play</a:t>
            </a:r>
            <a:r>
              <a:rPr lang="es-ES" baseline="0" dirty="0" smtClean="0"/>
              <a:t>. </a:t>
            </a:r>
            <a:r>
              <a:rPr lang="es-ES" baseline="0" dirty="0" err="1" smtClean="0"/>
              <a:t>This</a:t>
            </a:r>
            <a:r>
              <a:rPr lang="es-ES" baseline="0" dirty="0" smtClean="0"/>
              <a:t> </a:t>
            </a:r>
            <a:r>
              <a:rPr lang="es-ES" baseline="0" dirty="0" err="1" smtClean="0"/>
              <a:t>functionality</a:t>
            </a:r>
            <a:r>
              <a:rPr lang="es-ES" baseline="0" dirty="0" smtClean="0"/>
              <a:t> </a:t>
            </a:r>
            <a:r>
              <a:rPr lang="es-ES" baseline="0" dirty="0" err="1" smtClean="0"/>
              <a:t>it’s</a:t>
            </a:r>
            <a:r>
              <a:rPr lang="es-ES" baseline="0" dirty="0" smtClean="0"/>
              <a:t> </a:t>
            </a:r>
            <a:r>
              <a:rPr lang="es-ES" baseline="0" dirty="0" err="1" smtClean="0"/>
              <a:t>going</a:t>
            </a:r>
            <a:r>
              <a:rPr lang="es-ES" baseline="0" dirty="0" smtClean="0"/>
              <a:t> to be </a:t>
            </a:r>
            <a:r>
              <a:rPr lang="es-ES" baseline="0" dirty="0" err="1" smtClean="0"/>
              <a:t>the</a:t>
            </a:r>
            <a:r>
              <a:rPr lang="es-ES" baseline="0" dirty="0" smtClean="0"/>
              <a:t> </a:t>
            </a:r>
            <a:r>
              <a:rPr lang="es-ES" baseline="0" dirty="0" err="1" smtClean="0"/>
              <a:t>same</a:t>
            </a:r>
            <a:r>
              <a:rPr lang="es-ES" baseline="0" dirty="0" smtClean="0"/>
              <a:t> </a:t>
            </a:r>
            <a:r>
              <a:rPr lang="es-ES" baseline="0" dirty="0" err="1" smtClean="0"/>
              <a:t>for</a:t>
            </a:r>
            <a:r>
              <a:rPr lang="es-ES" baseline="0" dirty="0" smtClean="0"/>
              <a:t> </a:t>
            </a:r>
            <a:r>
              <a:rPr lang="es-ES" baseline="0" dirty="0" err="1" smtClean="0"/>
              <a:t>the</a:t>
            </a:r>
            <a:r>
              <a:rPr lang="es-ES" baseline="0" dirty="0" smtClean="0"/>
              <a:t> </a:t>
            </a:r>
            <a:r>
              <a:rPr lang="es-ES" baseline="0" dirty="0" err="1" smtClean="0"/>
              <a:t>two</a:t>
            </a:r>
            <a:r>
              <a:rPr lang="es-ES" baseline="0" dirty="0" smtClean="0"/>
              <a:t> </a:t>
            </a:r>
            <a:r>
              <a:rPr lang="es-ES" baseline="0" dirty="0" err="1" smtClean="0"/>
              <a:t>main</a:t>
            </a:r>
            <a:r>
              <a:rPr lang="es-ES" baseline="0" dirty="0" smtClean="0"/>
              <a:t> </a:t>
            </a:r>
            <a:r>
              <a:rPr lang="es-ES" baseline="0" dirty="0" err="1" smtClean="0"/>
              <a:t>applications</a:t>
            </a:r>
            <a:r>
              <a:rPr lang="es-ES" baseline="0" dirty="0" smtClean="0"/>
              <a:t> </a:t>
            </a:r>
            <a:r>
              <a:rPr lang="es-ES" baseline="0" dirty="0" err="1" smtClean="0"/>
              <a:t>the</a:t>
            </a:r>
            <a:r>
              <a:rPr lang="es-ES" baseline="0" dirty="0" smtClean="0"/>
              <a:t> desktop </a:t>
            </a:r>
            <a:r>
              <a:rPr lang="es-ES" baseline="0" dirty="0" err="1" smtClean="0"/>
              <a:t>one</a:t>
            </a:r>
            <a:r>
              <a:rPr lang="es-ES" baseline="0" dirty="0" smtClean="0"/>
              <a:t> and </a:t>
            </a:r>
            <a:r>
              <a:rPr lang="es-ES" baseline="0" dirty="0" err="1" smtClean="0"/>
              <a:t>the</a:t>
            </a:r>
            <a:r>
              <a:rPr lang="es-ES" baseline="0" dirty="0" smtClean="0"/>
              <a:t> web. </a:t>
            </a:r>
            <a:r>
              <a:rPr lang="es-ES" baseline="0" dirty="0" err="1" smtClean="0"/>
              <a:t>There’s</a:t>
            </a:r>
            <a:r>
              <a:rPr lang="es-ES" baseline="0" dirty="0" smtClean="0"/>
              <a:t> </a:t>
            </a:r>
            <a:r>
              <a:rPr lang="es-ES" baseline="0" dirty="0" err="1" smtClean="0"/>
              <a:t>going</a:t>
            </a:r>
            <a:r>
              <a:rPr lang="es-ES" baseline="0" dirty="0" smtClean="0"/>
              <a:t> to be </a:t>
            </a:r>
            <a:r>
              <a:rPr lang="es-ES" baseline="0" dirty="0" err="1" smtClean="0"/>
              <a:t>suport</a:t>
            </a:r>
            <a:r>
              <a:rPr lang="es-ES" baseline="0" dirty="0" smtClean="0"/>
              <a:t> of a </a:t>
            </a:r>
            <a:r>
              <a:rPr lang="es-ES" baseline="0" dirty="0" err="1" smtClean="0"/>
              <a:t>DataBase</a:t>
            </a:r>
            <a:r>
              <a:rPr lang="es-ES" baseline="0" dirty="0" smtClean="0"/>
              <a:t> to </a:t>
            </a:r>
            <a:r>
              <a:rPr lang="es-ES" baseline="0" dirty="0" err="1" smtClean="0"/>
              <a:t>perform</a:t>
            </a:r>
            <a:r>
              <a:rPr lang="es-ES" baseline="0" dirty="0" smtClean="0"/>
              <a:t> </a:t>
            </a:r>
            <a:r>
              <a:rPr lang="es-ES" baseline="0" dirty="0" err="1" smtClean="0"/>
              <a:t>all</a:t>
            </a:r>
            <a:r>
              <a:rPr lang="es-ES" baseline="0" dirty="0" smtClean="0"/>
              <a:t> </a:t>
            </a:r>
            <a:r>
              <a:rPr lang="es-ES" baseline="0" dirty="0" err="1" smtClean="0"/>
              <a:t>the</a:t>
            </a:r>
            <a:r>
              <a:rPr lang="es-ES" baseline="0" dirty="0" smtClean="0"/>
              <a:t> </a:t>
            </a:r>
            <a:r>
              <a:rPr lang="es-ES" baseline="0" dirty="0" err="1" smtClean="0"/>
              <a:t>necesary</a:t>
            </a:r>
            <a:r>
              <a:rPr lang="es-ES" baseline="0" dirty="0" smtClean="0"/>
              <a:t> </a:t>
            </a:r>
            <a:r>
              <a:rPr lang="es-ES" baseline="0" dirty="0" err="1" smtClean="0"/>
              <a:t>persistence</a:t>
            </a:r>
            <a:r>
              <a:rPr lang="es-ES" baseline="0" dirty="0" smtClean="0"/>
              <a:t>. </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2</a:t>
            </a:fld>
            <a:endParaRPr lang="es-ES"/>
          </a:p>
        </p:txBody>
      </p:sp>
    </p:spTree>
    <p:extLst>
      <p:ext uri="{BB962C8B-B14F-4D97-AF65-F5344CB8AC3E}">
        <p14:creationId xmlns:p14="http://schemas.microsoft.com/office/powerpoint/2010/main" val="2208709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t>Parser</a:t>
            </a:r>
            <a:r>
              <a:rPr lang="es-ES" dirty="0" smtClean="0"/>
              <a:t> lo</a:t>
            </a:r>
            <a:r>
              <a:rPr lang="es-ES" baseline="0" dirty="0" smtClean="0"/>
              <a:t> lleva a cabo </a:t>
            </a:r>
            <a:r>
              <a:rPr lang="es-ES" baseline="0" dirty="0" err="1" smtClean="0"/>
              <a:t>parser</a:t>
            </a:r>
            <a:r>
              <a:rPr lang="es-ES" baseline="0" dirty="0" smtClean="0"/>
              <a:t>, pero </a:t>
            </a:r>
            <a:r>
              <a:rPr lang="es-ES" baseline="0" dirty="0" err="1" smtClean="0"/>
              <a:t>Processing</a:t>
            </a:r>
            <a:r>
              <a:rPr lang="es-ES" baseline="0" dirty="0" smtClean="0"/>
              <a:t> y </a:t>
            </a:r>
            <a:r>
              <a:rPr lang="es-ES" baseline="0" dirty="0" err="1" smtClean="0"/>
              <a:t>Persist</a:t>
            </a:r>
            <a:r>
              <a:rPr lang="es-ES" baseline="0" dirty="0" smtClean="0"/>
              <a:t> lo lleva a cabo DB </a:t>
            </a:r>
            <a:r>
              <a:rPr lang="es-ES" baseline="0" dirty="0" err="1" smtClean="0"/>
              <a:t>Writter</a:t>
            </a:r>
            <a:r>
              <a:rPr lang="es-ES" baseline="0" dirty="0" smtClean="0"/>
              <a:t>, que recibe una colección de preguntas y cambia su formato para subirlas a la base de datos. </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6</a:t>
            </a:fld>
            <a:endParaRPr lang="es-ES"/>
          </a:p>
        </p:txBody>
      </p:sp>
    </p:spTree>
    <p:extLst>
      <p:ext uri="{BB962C8B-B14F-4D97-AF65-F5344CB8AC3E}">
        <p14:creationId xmlns:p14="http://schemas.microsoft.com/office/powerpoint/2010/main" val="206183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Input </a:t>
            </a:r>
            <a:r>
              <a:rPr lang="es-ES" dirty="0" err="1" smtClean="0"/>
              <a:t>commands</a:t>
            </a:r>
            <a:r>
              <a:rPr lang="es-ES" dirty="0" smtClean="0"/>
              <a:t> </a:t>
            </a:r>
            <a:r>
              <a:rPr lang="es-ES" dirty="0" err="1" smtClean="0"/>
              <a:t>make</a:t>
            </a:r>
            <a:r>
              <a:rPr lang="es-ES" dirty="0" smtClean="0"/>
              <a:t> </a:t>
            </a:r>
            <a:r>
              <a:rPr lang="es-ES" dirty="0" err="1" smtClean="0"/>
              <a:t>it</a:t>
            </a:r>
            <a:r>
              <a:rPr lang="es-ES" dirty="0" smtClean="0"/>
              <a:t> </a:t>
            </a:r>
            <a:r>
              <a:rPr lang="es-ES" dirty="0" err="1" smtClean="0"/>
              <a:t>easy</a:t>
            </a:r>
            <a:r>
              <a:rPr lang="es-ES" dirty="0" smtClean="0"/>
              <a:t> and</a:t>
            </a:r>
            <a:r>
              <a:rPr lang="es-ES" baseline="0" dirty="0" smtClean="0"/>
              <a:t> </a:t>
            </a:r>
            <a:r>
              <a:rPr lang="es-ES" baseline="0" dirty="0" err="1" smtClean="0"/>
              <a:t>fast</a:t>
            </a:r>
            <a:r>
              <a:rPr lang="es-ES" baseline="0" dirty="0" smtClean="0"/>
              <a:t> to use, </a:t>
            </a:r>
            <a:r>
              <a:rPr lang="es-ES" baseline="0" dirty="0" err="1" smtClean="0"/>
              <a:t>the</a:t>
            </a:r>
            <a:r>
              <a:rPr lang="es-ES" baseline="0" dirty="0" smtClean="0"/>
              <a:t> </a:t>
            </a:r>
            <a:r>
              <a:rPr lang="es-ES" baseline="0" dirty="0" err="1" smtClean="0"/>
              <a:t>process</a:t>
            </a:r>
            <a:r>
              <a:rPr lang="es-ES" baseline="0" dirty="0" smtClean="0"/>
              <a:t> </a:t>
            </a:r>
            <a:r>
              <a:rPr lang="es-ES" baseline="0" dirty="0" err="1" smtClean="0"/>
              <a:t>could</a:t>
            </a:r>
            <a:r>
              <a:rPr lang="es-ES" baseline="0" dirty="0" smtClean="0"/>
              <a:t> be </a:t>
            </a:r>
            <a:r>
              <a:rPr lang="es-ES" baseline="0" dirty="0" err="1" smtClean="0"/>
              <a:t>automated</a:t>
            </a:r>
            <a:r>
              <a:rPr lang="es-ES" baseline="0" dirty="0" smtClean="0"/>
              <a:t> and </a:t>
            </a:r>
            <a:r>
              <a:rPr lang="es-ES" baseline="0" dirty="0" err="1" smtClean="0"/>
              <a:t>doesn’t</a:t>
            </a:r>
            <a:r>
              <a:rPr lang="es-ES" baseline="0" dirty="0" smtClean="0"/>
              <a:t> </a:t>
            </a:r>
            <a:r>
              <a:rPr lang="es-ES" baseline="0" dirty="0" err="1" smtClean="0"/>
              <a:t>require</a:t>
            </a:r>
            <a:r>
              <a:rPr lang="es-ES" baseline="0" dirty="0" smtClean="0"/>
              <a:t> </a:t>
            </a:r>
            <a:r>
              <a:rPr lang="es-ES" baseline="0" dirty="0" err="1" smtClean="0"/>
              <a:t>the</a:t>
            </a:r>
            <a:r>
              <a:rPr lang="es-ES" baseline="0" dirty="0" smtClean="0"/>
              <a:t> </a:t>
            </a:r>
            <a:r>
              <a:rPr lang="es-ES" baseline="0" dirty="0" err="1" smtClean="0"/>
              <a:t>user</a:t>
            </a:r>
            <a:r>
              <a:rPr lang="es-ES" baseline="0" dirty="0" smtClean="0"/>
              <a:t> to </a:t>
            </a:r>
            <a:r>
              <a:rPr lang="es-ES" baseline="0" dirty="0" err="1" smtClean="0"/>
              <a:t>learn</a:t>
            </a:r>
            <a:r>
              <a:rPr lang="es-ES" baseline="0" dirty="0" smtClean="0"/>
              <a:t> </a:t>
            </a:r>
            <a:r>
              <a:rPr lang="es-ES" baseline="0" dirty="0" err="1" smtClean="0"/>
              <a:t>much</a:t>
            </a:r>
            <a:r>
              <a:rPr lang="es-ES" baseline="0" dirty="0" smtClean="0"/>
              <a:t> </a:t>
            </a:r>
            <a:r>
              <a:rPr lang="es-ES" baseline="0" dirty="0" err="1" smtClean="0"/>
              <a:t>before</a:t>
            </a:r>
            <a:r>
              <a:rPr lang="es-ES" baseline="0" dirty="0" smtClean="0"/>
              <a:t> </a:t>
            </a:r>
            <a:r>
              <a:rPr lang="es-ES" baseline="0" dirty="0" err="1" smtClean="0"/>
              <a:t>being</a:t>
            </a:r>
            <a:r>
              <a:rPr lang="es-ES" baseline="0" dirty="0" smtClean="0"/>
              <a:t> </a:t>
            </a:r>
            <a:r>
              <a:rPr lang="es-ES" baseline="0" dirty="0" err="1" smtClean="0"/>
              <a:t>able</a:t>
            </a:r>
            <a:r>
              <a:rPr lang="es-ES" baseline="0" dirty="0" smtClean="0"/>
              <a:t> to </a:t>
            </a:r>
            <a:r>
              <a:rPr lang="es-ES" baseline="0" dirty="0" err="1" smtClean="0"/>
              <a:t>work</a:t>
            </a:r>
            <a:r>
              <a:rPr lang="es-ES" baseline="0" dirty="0" smtClean="0"/>
              <a:t> </a:t>
            </a:r>
            <a:r>
              <a:rPr lang="es-ES" baseline="0" dirty="0" err="1" smtClean="0"/>
              <a:t>with</a:t>
            </a:r>
            <a:r>
              <a:rPr lang="es-ES" baseline="0" dirty="0" smtClean="0"/>
              <a:t> </a:t>
            </a:r>
            <a:r>
              <a:rPr lang="es-ES" baseline="0" dirty="0" err="1" smtClean="0"/>
              <a:t>it</a:t>
            </a:r>
            <a:r>
              <a:rPr lang="es-ES" baseline="0" dirty="0" smtClean="0"/>
              <a:t>.</a:t>
            </a:r>
          </a:p>
        </p:txBody>
      </p:sp>
      <p:sp>
        <p:nvSpPr>
          <p:cNvPr id="4" name="3 Marcador de número de diapositiva"/>
          <p:cNvSpPr>
            <a:spLocks noGrp="1"/>
          </p:cNvSpPr>
          <p:nvPr>
            <p:ph type="sldNum" sz="quarter" idx="10"/>
          </p:nvPr>
        </p:nvSpPr>
        <p:spPr/>
        <p:txBody>
          <a:bodyPr/>
          <a:lstStyle/>
          <a:p>
            <a:fld id="{3EBA5BD7-F043-4D1B-AA17-CD412FC534DE}" type="slidenum">
              <a:rPr lang="es-ES" smtClean="0"/>
              <a:t>7</a:t>
            </a:fld>
            <a:endParaRPr lang="es-ES"/>
          </a:p>
        </p:txBody>
      </p:sp>
    </p:spTree>
    <p:extLst>
      <p:ext uri="{BB962C8B-B14F-4D97-AF65-F5344CB8AC3E}">
        <p14:creationId xmlns:p14="http://schemas.microsoft.com/office/powerpoint/2010/main" val="486887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t>Parser</a:t>
            </a:r>
            <a:r>
              <a:rPr lang="es-ES" dirty="0" smtClean="0"/>
              <a:t> lo</a:t>
            </a:r>
            <a:r>
              <a:rPr lang="es-ES" baseline="0" dirty="0" smtClean="0"/>
              <a:t> lleva a cabo </a:t>
            </a:r>
            <a:r>
              <a:rPr lang="es-ES" baseline="0" dirty="0" err="1" smtClean="0"/>
              <a:t>parser</a:t>
            </a:r>
            <a:r>
              <a:rPr lang="es-ES" baseline="0" dirty="0" smtClean="0"/>
              <a:t>, pero </a:t>
            </a:r>
            <a:r>
              <a:rPr lang="es-ES" baseline="0" dirty="0" err="1" smtClean="0"/>
              <a:t>Processing</a:t>
            </a:r>
            <a:r>
              <a:rPr lang="es-ES" baseline="0" dirty="0" smtClean="0"/>
              <a:t> y </a:t>
            </a:r>
            <a:r>
              <a:rPr lang="es-ES" baseline="0" dirty="0" err="1" smtClean="0"/>
              <a:t>Persist</a:t>
            </a:r>
            <a:r>
              <a:rPr lang="es-ES" baseline="0" dirty="0" smtClean="0"/>
              <a:t> lo lleva a cabo DB </a:t>
            </a:r>
            <a:r>
              <a:rPr lang="es-ES" baseline="0" dirty="0" err="1" smtClean="0"/>
              <a:t>Writter</a:t>
            </a:r>
            <a:r>
              <a:rPr lang="es-ES" baseline="0" dirty="0" smtClean="0"/>
              <a:t>, que recibe una colección de preguntas y cambia su formato para subirlas a la base de datos. </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8</a:t>
            </a:fld>
            <a:endParaRPr lang="es-ES"/>
          </a:p>
        </p:txBody>
      </p:sp>
    </p:spTree>
    <p:extLst>
      <p:ext uri="{BB962C8B-B14F-4D97-AF65-F5344CB8AC3E}">
        <p14:creationId xmlns:p14="http://schemas.microsoft.com/office/powerpoint/2010/main" val="3314713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Explain: This</a:t>
            </a:r>
            <a:r>
              <a:rPr lang="en-GB" baseline="0" noProof="0" dirty="0" smtClean="0"/>
              <a:t> second deliverable its a desktop application to play Trivial. The principal restrictions are that the users have to be registered to play and the admin has access to all the statistics of the games and users.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11</a:t>
            </a:fld>
            <a:endParaRPr lang="es-ES"/>
          </a:p>
        </p:txBody>
      </p:sp>
    </p:spTree>
    <p:extLst>
      <p:ext uri="{BB962C8B-B14F-4D97-AF65-F5344CB8AC3E}">
        <p14:creationId xmlns:p14="http://schemas.microsoft.com/office/powerpoint/2010/main" val="318401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In this deliverable we fulfil the approach of a MVC. There are three main different parts. </a:t>
            </a:r>
          </a:p>
          <a:p>
            <a:r>
              <a:rPr lang="en-US" dirty="0" smtClean="0"/>
              <a:t>The model that contains the business logic and the records the status. It's independent from the status and the different views. </a:t>
            </a:r>
          </a:p>
          <a:p>
            <a:r>
              <a:rPr lang="en-US" dirty="0" smtClean="0"/>
              <a:t>The controller which is </a:t>
            </a:r>
            <a:r>
              <a:rPr lang="en-US" dirty="0" err="1" smtClean="0"/>
              <a:t>encharge</a:t>
            </a:r>
            <a:r>
              <a:rPr lang="en-US" dirty="0" smtClean="0"/>
              <a:t> of processing the events of the players and the proper actions. </a:t>
            </a:r>
          </a:p>
          <a:p>
            <a:r>
              <a:rPr lang="en-US" dirty="0" smtClean="0"/>
              <a:t>And the last one the views that are showing the contents of the model. </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12</a:t>
            </a:fld>
            <a:endParaRPr lang="es-ES"/>
          </a:p>
        </p:txBody>
      </p:sp>
    </p:spTree>
    <p:extLst>
      <p:ext uri="{BB962C8B-B14F-4D97-AF65-F5344CB8AC3E}">
        <p14:creationId xmlns:p14="http://schemas.microsoft.com/office/powerpoint/2010/main" val="332245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In </a:t>
            </a:r>
            <a:r>
              <a:rPr lang="es-ES" dirty="0" err="1" smtClean="0"/>
              <a:t>our</a:t>
            </a:r>
            <a:r>
              <a:rPr lang="es-ES" dirty="0" smtClean="0"/>
              <a:t> case, </a:t>
            </a:r>
            <a:r>
              <a:rPr lang="es-ES" dirty="0" err="1" smtClean="0"/>
              <a:t>this</a:t>
            </a:r>
            <a:r>
              <a:rPr lang="es-ES" baseline="0" dirty="0" smtClean="0"/>
              <a:t> </a:t>
            </a:r>
            <a:r>
              <a:rPr lang="es-ES" baseline="0" dirty="0" err="1" smtClean="0"/>
              <a:t>is</a:t>
            </a:r>
            <a:r>
              <a:rPr lang="es-ES" baseline="0" dirty="0" smtClean="0"/>
              <a:t> </a:t>
            </a:r>
            <a:r>
              <a:rPr lang="es-ES" baseline="0" dirty="0" err="1" smtClean="0"/>
              <a:t>the</a:t>
            </a:r>
            <a:r>
              <a:rPr lang="es-ES" baseline="0" dirty="0" smtClean="0"/>
              <a:t> </a:t>
            </a:r>
            <a:r>
              <a:rPr lang="es-ES" baseline="0" dirty="0" err="1" smtClean="0"/>
              <a:t>application</a:t>
            </a:r>
            <a:r>
              <a:rPr lang="es-ES" baseline="0" dirty="0" smtClean="0"/>
              <a:t> of </a:t>
            </a:r>
            <a:r>
              <a:rPr lang="es-ES" baseline="0" dirty="0" err="1" smtClean="0"/>
              <a:t>the</a:t>
            </a:r>
            <a:r>
              <a:rPr lang="es-ES" baseline="0" dirty="0" smtClean="0"/>
              <a:t> MVC. </a:t>
            </a:r>
            <a:r>
              <a:rPr lang="es-ES" baseline="0" dirty="0" err="1" smtClean="0"/>
              <a:t>We</a:t>
            </a:r>
            <a:r>
              <a:rPr lang="es-ES" baseline="0" dirty="0" smtClean="0"/>
              <a:t> </a:t>
            </a:r>
            <a:r>
              <a:rPr lang="es-ES" baseline="0" dirty="0" err="1" smtClean="0"/>
              <a:t>have</a:t>
            </a:r>
            <a:r>
              <a:rPr lang="es-ES" baseline="0" dirty="0" smtClean="0"/>
              <a:t> </a:t>
            </a:r>
            <a:r>
              <a:rPr lang="es-ES" baseline="0" dirty="0" err="1" smtClean="0"/>
              <a:t>there</a:t>
            </a:r>
            <a:r>
              <a:rPr lang="es-ES" baseline="0" dirty="0" smtClean="0"/>
              <a:t> </a:t>
            </a:r>
            <a:r>
              <a:rPr lang="es-ES" baseline="0" dirty="0" err="1" smtClean="0"/>
              <a:t>diferenciated</a:t>
            </a:r>
            <a:r>
              <a:rPr lang="es-ES" baseline="0" dirty="0" smtClean="0"/>
              <a:t> modules. </a:t>
            </a:r>
            <a:r>
              <a:rPr lang="es-ES" baseline="0" dirty="0" err="1" smtClean="0"/>
              <a:t>The</a:t>
            </a:r>
            <a:r>
              <a:rPr lang="es-ES" baseline="0" dirty="0" smtClean="0"/>
              <a:t> </a:t>
            </a:r>
            <a:r>
              <a:rPr lang="es-ES" baseline="0" dirty="0" err="1" smtClean="0"/>
              <a:t>Persistence</a:t>
            </a:r>
            <a:r>
              <a:rPr lang="es-ES" baseline="0" dirty="0" smtClean="0"/>
              <a:t> </a:t>
            </a:r>
            <a:r>
              <a:rPr lang="es-ES" baseline="0" dirty="0" err="1" smtClean="0"/>
              <a:t>with</a:t>
            </a:r>
            <a:r>
              <a:rPr lang="es-ES" baseline="0" dirty="0" smtClean="0"/>
              <a:t> </a:t>
            </a:r>
            <a:r>
              <a:rPr lang="es-ES" baseline="0" dirty="0" err="1" smtClean="0"/>
              <a:t>the</a:t>
            </a:r>
            <a:r>
              <a:rPr lang="es-ES" baseline="0" dirty="0" smtClean="0"/>
              <a:t> </a:t>
            </a:r>
            <a:r>
              <a:rPr lang="es-ES" baseline="0" dirty="0" err="1" smtClean="0"/>
              <a:t>coneccions</a:t>
            </a:r>
            <a:r>
              <a:rPr lang="es-ES" baseline="0" dirty="0" smtClean="0"/>
              <a:t> </a:t>
            </a:r>
            <a:r>
              <a:rPr lang="es-ES" baseline="0" smtClean="0"/>
              <a:t>to </a:t>
            </a:r>
            <a:r>
              <a:rPr lang="es-ES" baseline="0" smtClean="0"/>
              <a:t>Mongo </a:t>
            </a:r>
            <a:r>
              <a:rPr lang="es-ES" baseline="0" dirty="0" smtClean="0"/>
              <a:t>DB, </a:t>
            </a:r>
            <a:r>
              <a:rPr lang="es-ES" baseline="0" dirty="0" err="1" smtClean="0"/>
              <a:t>here</a:t>
            </a:r>
            <a:r>
              <a:rPr lang="es-ES" baseline="0" dirty="0" smtClean="0"/>
              <a:t> </a:t>
            </a:r>
            <a:r>
              <a:rPr lang="es-ES" baseline="0" dirty="0" err="1" smtClean="0"/>
              <a:t>it’s</a:t>
            </a:r>
            <a:r>
              <a:rPr lang="es-ES" baseline="0" dirty="0" smtClean="0"/>
              <a:t> </a:t>
            </a:r>
            <a:r>
              <a:rPr lang="es-ES" baseline="0" dirty="0" err="1" smtClean="0"/>
              <a:t>also</a:t>
            </a:r>
            <a:r>
              <a:rPr lang="es-ES" baseline="0" dirty="0" smtClean="0"/>
              <a:t> </a:t>
            </a:r>
            <a:r>
              <a:rPr lang="es-ES" baseline="0" dirty="0" err="1" smtClean="0"/>
              <a:t>included</a:t>
            </a:r>
            <a:r>
              <a:rPr lang="es-ES" baseline="0" dirty="0" smtClean="0"/>
              <a:t> </a:t>
            </a:r>
            <a:r>
              <a:rPr lang="es-ES" baseline="0" dirty="0" err="1" smtClean="0"/>
              <a:t>the</a:t>
            </a:r>
            <a:r>
              <a:rPr lang="es-ES" baseline="0" dirty="0" smtClean="0"/>
              <a:t> </a:t>
            </a:r>
            <a:r>
              <a:rPr lang="es-ES" baseline="0" dirty="0" err="1" smtClean="0"/>
              <a:t>first</a:t>
            </a:r>
            <a:r>
              <a:rPr lang="es-ES" baseline="0" dirty="0" smtClean="0"/>
              <a:t> </a:t>
            </a:r>
            <a:r>
              <a:rPr lang="es-ES" baseline="0" dirty="0" err="1" smtClean="0"/>
              <a:t>deriverable</a:t>
            </a:r>
            <a:r>
              <a:rPr lang="es-ES" baseline="0" dirty="0" smtClean="0"/>
              <a:t>. </a:t>
            </a:r>
            <a:r>
              <a:rPr lang="es-ES" baseline="0" dirty="0" err="1" smtClean="0"/>
              <a:t>The</a:t>
            </a:r>
            <a:r>
              <a:rPr lang="es-ES" baseline="0" dirty="0" smtClean="0"/>
              <a:t> </a:t>
            </a:r>
            <a:r>
              <a:rPr lang="es-ES" baseline="0" dirty="0" err="1" smtClean="0"/>
              <a:t>bussines</a:t>
            </a:r>
            <a:r>
              <a:rPr lang="es-ES" baseline="0" dirty="0" smtClean="0"/>
              <a:t> </a:t>
            </a:r>
            <a:r>
              <a:rPr lang="es-ES" baseline="0" dirty="0" err="1" smtClean="0"/>
              <a:t>logic</a:t>
            </a:r>
            <a:r>
              <a:rPr lang="es-ES" baseline="0" dirty="0" smtClean="0"/>
              <a:t> </a:t>
            </a:r>
            <a:r>
              <a:rPr lang="es-ES" baseline="0" dirty="0" err="1" smtClean="0"/>
              <a:t>that</a:t>
            </a:r>
            <a:r>
              <a:rPr lang="es-ES" baseline="0" dirty="0" smtClean="0"/>
              <a:t> </a:t>
            </a:r>
            <a:r>
              <a:rPr lang="es-ES" baseline="0" dirty="0" err="1" smtClean="0"/>
              <a:t>it’s</a:t>
            </a:r>
            <a:r>
              <a:rPr lang="es-ES" baseline="0" dirty="0" smtClean="0"/>
              <a:t> </a:t>
            </a:r>
            <a:r>
              <a:rPr lang="es-ES" baseline="0" dirty="0" err="1" smtClean="0"/>
              <a:t>the</a:t>
            </a:r>
            <a:r>
              <a:rPr lang="es-ES" baseline="0" dirty="0" smtClean="0"/>
              <a:t> </a:t>
            </a:r>
            <a:r>
              <a:rPr lang="es-ES" baseline="0" dirty="0" err="1" smtClean="0"/>
              <a:t>Model</a:t>
            </a:r>
            <a:r>
              <a:rPr lang="es-ES" baseline="0" dirty="0" smtClean="0"/>
              <a:t> </a:t>
            </a:r>
            <a:r>
              <a:rPr lang="es-ES" baseline="0" dirty="0" err="1" smtClean="0"/>
              <a:t>package</a:t>
            </a:r>
            <a:r>
              <a:rPr lang="es-ES" baseline="0" dirty="0" smtClean="0"/>
              <a:t> and </a:t>
            </a:r>
            <a:r>
              <a:rPr lang="es-ES" baseline="0" dirty="0" err="1" smtClean="0"/>
              <a:t>the</a:t>
            </a:r>
            <a:r>
              <a:rPr lang="es-ES" baseline="0" dirty="0" smtClean="0"/>
              <a:t> </a:t>
            </a:r>
            <a:r>
              <a:rPr lang="es-ES" baseline="0" dirty="0" err="1" smtClean="0"/>
              <a:t>Views</a:t>
            </a:r>
            <a:r>
              <a:rPr lang="es-ES" baseline="0" dirty="0" smtClean="0"/>
              <a:t> </a:t>
            </a:r>
            <a:r>
              <a:rPr lang="es-ES" baseline="0" dirty="0" err="1" smtClean="0"/>
              <a:t>that</a:t>
            </a:r>
            <a:r>
              <a:rPr lang="es-ES" baseline="0" dirty="0" smtClean="0"/>
              <a:t> are </a:t>
            </a:r>
            <a:r>
              <a:rPr lang="es-ES" baseline="0" dirty="0" err="1" smtClean="0"/>
              <a:t>on</a:t>
            </a:r>
            <a:r>
              <a:rPr lang="es-ES" baseline="0" dirty="0" smtClean="0"/>
              <a:t> </a:t>
            </a:r>
            <a:r>
              <a:rPr lang="es-ES" baseline="0" dirty="0" err="1" smtClean="0"/>
              <a:t>the</a:t>
            </a:r>
            <a:r>
              <a:rPr lang="es-ES" baseline="0" dirty="0" smtClean="0"/>
              <a:t> </a:t>
            </a:r>
            <a:r>
              <a:rPr lang="es-ES" baseline="0" dirty="0" err="1" smtClean="0"/>
              <a:t>gui</a:t>
            </a:r>
            <a:r>
              <a:rPr lang="es-ES" baseline="0" dirty="0" smtClean="0"/>
              <a:t> </a:t>
            </a:r>
            <a:r>
              <a:rPr lang="es-ES" baseline="0" dirty="0" err="1" smtClean="0"/>
              <a:t>package</a:t>
            </a:r>
            <a:r>
              <a:rPr lang="es-ES" baseline="0" dirty="0" smtClean="0"/>
              <a:t>. </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13</a:t>
            </a:fld>
            <a:endParaRPr lang="es-ES"/>
          </a:p>
        </p:txBody>
      </p:sp>
    </p:spTree>
    <p:extLst>
      <p:ext uri="{BB962C8B-B14F-4D97-AF65-F5344CB8AC3E}">
        <p14:creationId xmlns:p14="http://schemas.microsoft.com/office/powerpoint/2010/main" val="233785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The</a:t>
            </a:r>
            <a:r>
              <a:rPr lang="es-ES" baseline="0" dirty="0" smtClean="0"/>
              <a:t> </a:t>
            </a:r>
            <a:r>
              <a:rPr lang="es-ES" baseline="0" dirty="0" err="1" smtClean="0"/>
              <a:t>application’s</a:t>
            </a:r>
            <a:r>
              <a:rPr lang="es-ES" baseline="0" dirty="0" smtClean="0"/>
              <a:t> interface </a:t>
            </a:r>
            <a:r>
              <a:rPr lang="es-ES" baseline="0" dirty="0" err="1" smtClean="0"/>
              <a:t>is</a:t>
            </a:r>
            <a:r>
              <a:rPr lang="es-ES" baseline="0" dirty="0" smtClean="0"/>
              <a:t> similar to </a:t>
            </a:r>
            <a:r>
              <a:rPr lang="es-ES" baseline="0" dirty="0" err="1" smtClean="0"/>
              <a:t>the</a:t>
            </a:r>
            <a:r>
              <a:rPr lang="es-ES" baseline="0" dirty="0" smtClean="0"/>
              <a:t> </a:t>
            </a:r>
            <a:r>
              <a:rPr lang="es-ES" baseline="0" dirty="0" err="1" smtClean="0"/>
              <a:t>classic</a:t>
            </a:r>
            <a:r>
              <a:rPr lang="es-ES" baseline="0" dirty="0" smtClean="0"/>
              <a:t> </a:t>
            </a:r>
            <a:r>
              <a:rPr lang="es-ES" baseline="0" dirty="0" err="1" smtClean="0"/>
              <a:t>game</a:t>
            </a:r>
            <a:r>
              <a:rPr lang="es-ES" baseline="0" dirty="0" smtClean="0"/>
              <a:t>, </a:t>
            </a:r>
            <a:r>
              <a:rPr lang="es-ES" baseline="0" dirty="0" err="1" smtClean="0"/>
              <a:t>making</a:t>
            </a:r>
            <a:r>
              <a:rPr lang="es-ES" baseline="0" dirty="0" smtClean="0"/>
              <a:t> </a:t>
            </a:r>
            <a:r>
              <a:rPr lang="es-ES" baseline="0" dirty="0" err="1" smtClean="0"/>
              <a:t>it</a:t>
            </a:r>
            <a:r>
              <a:rPr lang="es-ES" baseline="0" dirty="0" smtClean="0"/>
              <a:t> </a:t>
            </a:r>
            <a:r>
              <a:rPr lang="es-ES" baseline="0" dirty="0" err="1" smtClean="0"/>
              <a:t>easy</a:t>
            </a:r>
            <a:r>
              <a:rPr lang="es-ES" baseline="0" dirty="0" smtClean="0"/>
              <a:t> to </a:t>
            </a:r>
            <a:r>
              <a:rPr lang="es-ES" baseline="0" dirty="0" err="1" smtClean="0"/>
              <a:t>adapt</a:t>
            </a:r>
            <a:r>
              <a:rPr lang="es-ES" baseline="0" dirty="0" smtClean="0"/>
              <a:t> to. </a:t>
            </a:r>
            <a:r>
              <a:rPr lang="es-ES" baseline="0" dirty="0" err="1" smtClean="0"/>
              <a:t>The</a:t>
            </a:r>
            <a:r>
              <a:rPr lang="es-ES" baseline="0" dirty="0" smtClean="0"/>
              <a:t> </a:t>
            </a:r>
            <a:r>
              <a:rPr lang="es-ES" baseline="0" dirty="0" err="1" smtClean="0"/>
              <a:t>user</a:t>
            </a:r>
            <a:r>
              <a:rPr lang="es-ES" baseline="0" dirty="0" smtClean="0"/>
              <a:t> can </a:t>
            </a:r>
            <a:r>
              <a:rPr lang="es-ES" baseline="0" dirty="0" err="1" smtClean="0"/>
              <a:t>change</a:t>
            </a:r>
            <a:r>
              <a:rPr lang="es-ES" baseline="0" dirty="0" smtClean="0"/>
              <a:t> </a:t>
            </a:r>
            <a:r>
              <a:rPr lang="es-ES" baseline="0" dirty="0" err="1" smtClean="0"/>
              <a:t>the</a:t>
            </a:r>
            <a:r>
              <a:rPr lang="es-ES" baseline="0" dirty="0" smtClean="0"/>
              <a:t> look of </a:t>
            </a:r>
            <a:r>
              <a:rPr lang="es-ES" baseline="0" dirty="0" err="1" smtClean="0"/>
              <a:t>the</a:t>
            </a:r>
            <a:r>
              <a:rPr lang="es-ES" baseline="0" dirty="0" smtClean="0"/>
              <a:t> </a:t>
            </a:r>
            <a:r>
              <a:rPr lang="es-ES" baseline="0" dirty="0" err="1" smtClean="0"/>
              <a:t>application</a:t>
            </a:r>
            <a:r>
              <a:rPr lang="es-ES" baseline="0" dirty="0" smtClean="0"/>
              <a:t> </a:t>
            </a:r>
            <a:r>
              <a:rPr lang="es-ES" baseline="0" dirty="0" err="1" smtClean="0"/>
              <a:t>while</a:t>
            </a:r>
            <a:r>
              <a:rPr lang="es-ES" baseline="0" dirty="0" smtClean="0"/>
              <a:t> </a:t>
            </a:r>
            <a:r>
              <a:rPr lang="es-ES" baseline="0" dirty="0" err="1" smtClean="0"/>
              <a:t>it’s</a:t>
            </a:r>
            <a:r>
              <a:rPr lang="es-ES" baseline="0" dirty="0" smtClean="0"/>
              <a:t> </a:t>
            </a:r>
            <a:r>
              <a:rPr lang="es-ES" baseline="0" dirty="0" err="1" smtClean="0"/>
              <a:t>running</a:t>
            </a:r>
            <a:r>
              <a:rPr lang="es-ES" baseline="0" dirty="0" smtClean="0"/>
              <a:t>, </a:t>
            </a:r>
            <a:r>
              <a:rPr lang="es-ES" baseline="0" dirty="0" err="1" smtClean="0"/>
              <a:t>for</a:t>
            </a:r>
            <a:r>
              <a:rPr lang="es-ES" baseline="0" dirty="0" smtClean="0"/>
              <a:t> </a:t>
            </a:r>
            <a:r>
              <a:rPr lang="es-ES" baseline="0" dirty="0" err="1" smtClean="0"/>
              <a:t>now</a:t>
            </a:r>
            <a:r>
              <a:rPr lang="es-ES" baseline="0" dirty="0" smtClean="0"/>
              <a:t> </a:t>
            </a:r>
            <a:r>
              <a:rPr lang="es-ES" baseline="0" dirty="0" err="1" smtClean="0"/>
              <a:t>colors</a:t>
            </a:r>
            <a:r>
              <a:rPr lang="es-ES" baseline="0" dirty="0" smtClean="0"/>
              <a:t> can be </a:t>
            </a:r>
            <a:r>
              <a:rPr lang="es-ES" baseline="0" dirty="0" err="1" smtClean="0"/>
              <a:t>changed</a:t>
            </a:r>
            <a:r>
              <a:rPr lang="es-ES" baseline="0" dirty="0" smtClean="0"/>
              <a:t>.</a:t>
            </a:r>
            <a:endParaRPr lang="es-ES" dirty="0"/>
          </a:p>
        </p:txBody>
      </p:sp>
      <p:sp>
        <p:nvSpPr>
          <p:cNvPr id="4" name="3 Marcador de número de diapositiva"/>
          <p:cNvSpPr>
            <a:spLocks noGrp="1"/>
          </p:cNvSpPr>
          <p:nvPr>
            <p:ph type="sldNum" sz="quarter" idx="10"/>
          </p:nvPr>
        </p:nvSpPr>
        <p:spPr/>
        <p:txBody>
          <a:bodyPr/>
          <a:lstStyle/>
          <a:p>
            <a:fld id="{3EBA5BD7-F043-4D1B-AA17-CD412FC534DE}" type="slidenum">
              <a:rPr lang="es-ES" smtClean="0"/>
              <a:t>14</a:t>
            </a:fld>
            <a:endParaRPr lang="es-ES"/>
          </a:p>
        </p:txBody>
      </p:sp>
    </p:spTree>
    <p:extLst>
      <p:ext uri="{BB962C8B-B14F-4D97-AF65-F5344CB8AC3E}">
        <p14:creationId xmlns:p14="http://schemas.microsoft.com/office/powerpoint/2010/main" val="13380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15</a:t>
            </a:fld>
            <a:endParaRPr lang="es-ES"/>
          </a:p>
        </p:txBody>
      </p:sp>
    </p:spTree>
    <p:extLst>
      <p:ext uri="{BB962C8B-B14F-4D97-AF65-F5344CB8AC3E}">
        <p14:creationId xmlns:p14="http://schemas.microsoft.com/office/powerpoint/2010/main" val="158591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222535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0DFD029-FB74-4578-B929-F66AA97659CA}" type="datetimeFigureOut">
              <a:rPr lang="es-ES" smtClean="0"/>
              <a:pPr/>
              <a:t>10/05/2015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8039214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FD029-FB74-4578-B929-F66AA97659CA}" type="datetimeFigureOut">
              <a:rPr lang="es-ES" smtClean="0"/>
              <a:pPr/>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6681636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FD029-FB74-4578-B929-F66AA97659CA}" type="datetimeFigureOut">
              <a:rPr lang="es-ES" smtClean="0"/>
              <a:pPr/>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52037040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FD029-FB74-4578-B929-F66AA97659CA}" type="datetimeFigureOut">
              <a:rPr lang="es-ES" smtClean="0"/>
              <a:pPr/>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11403331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DFD029-FB74-4578-B929-F66AA97659CA}" type="datetimeFigureOut">
              <a:rPr lang="es-ES" smtClean="0"/>
              <a:pPr/>
              <a:t>10/05/2015</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2381542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DFD029-FB74-4578-B929-F66AA97659CA}" type="datetimeFigureOut">
              <a:rPr lang="es-ES" smtClean="0"/>
              <a:pPr/>
              <a:t>10/05/2015</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8823441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138660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6660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328360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141708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s-ES" smtClean="0"/>
              <a:t>10/05/2015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130940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s-ES" smtClean="0"/>
              <a:t>10/05/2015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300110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280952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159222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294185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0DFD029-FB74-4578-B929-F66AA97659CA}" type="datetimeFigureOut">
              <a:rPr lang="es-ES" smtClean="0"/>
              <a:t>10/05/2015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348397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DFD029-FB74-4578-B929-F66AA97659CA}" type="datetimeFigureOut">
              <a:rPr lang="es-ES" smtClean="0"/>
              <a:pPr/>
              <a:t>10/05/2015</a:t>
            </a:fld>
            <a:endParaRPr lang="es-E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C014DD1E-5D91-48A3-AD6D-45FBA980D106}" type="slidenum">
              <a:rPr lang="es-ES" smtClean="0"/>
              <a:pPr/>
              <a:t>‹Nº›</a:t>
            </a:fld>
            <a:endParaRPr lang="es-ES"/>
          </a:p>
        </p:txBody>
      </p:sp>
    </p:spTree>
    <p:extLst>
      <p:ext uri="{BB962C8B-B14F-4D97-AF65-F5344CB8AC3E}">
        <p14:creationId xmlns:p14="http://schemas.microsoft.com/office/powerpoint/2010/main" val="421325882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1216152">
              <a:lnSpc>
                <a:spcPct val="90000"/>
              </a:lnSpc>
              <a:spcBef>
                <a:spcPts val="0"/>
              </a:spcBef>
              <a:buNone/>
            </a:pPr>
            <a:r>
              <a:rPr lang="es-ES_tradnl" sz="5400" dirty="0" smtClean="0">
                <a:solidFill>
                  <a:schemeClr val="tx1"/>
                </a:solidFill>
                <a:latin typeface="Calibri"/>
              </a:rPr>
              <a:t>Software </a:t>
            </a:r>
            <a:r>
              <a:rPr lang="en-GB" sz="5400" dirty="0" smtClean="0">
                <a:solidFill>
                  <a:schemeClr val="tx1"/>
                </a:solidFill>
                <a:latin typeface="Calibri"/>
              </a:rPr>
              <a:t>Architecture</a:t>
            </a:r>
            <a:endParaRPr lang="en-GB" sz="5400" b="0" i="0" dirty="0">
              <a:solidFill>
                <a:schemeClr val="tx1"/>
              </a:solidFill>
              <a:latin typeface="Calibri"/>
            </a:endParaRPr>
          </a:p>
        </p:txBody>
      </p:sp>
      <p:sp>
        <p:nvSpPr>
          <p:cNvPr id="5" name="Subtitle 4"/>
          <p:cNvSpPr>
            <a:spLocks noGrp="1"/>
          </p:cNvSpPr>
          <p:nvPr>
            <p:ph type="subTitle" idx="1"/>
          </p:nvPr>
        </p:nvSpPr>
        <p:spPr/>
        <p:txBody>
          <a:bodyPr/>
          <a:lstStyle/>
          <a:p>
            <a:pPr>
              <a:spcBef>
                <a:spcPts val="0"/>
              </a:spcBef>
            </a:pPr>
            <a:r>
              <a:rPr lang="es-ES_tradnl" sz="2800" dirty="0">
                <a:solidFill>
                  <a:schemeClr val="tx1"/>
                </a:solidFill>
                <a:latin typeface="Calibri"/>
              </a:rPr>
              <a:t>Trivial </a:t>
            </a:r>
            <a:r>
              <a:rPr lang="es-ES_tradnl" sz="2800" dirty="0" smtClean="0">
                <a:solidFill>
                  <a:schemeClr val="tx1"/>
                </a:solidFill>
                <a:latin typeface="Calibri"/>
              </a:rPr>
              <a:t>i1b</a:t>
            </a:r>
            <a:endParaRPr lang="es-ES_tradnl" sz="2800" b="0" i="0" spc="200" baseline="0" dirty="0">
              <a:solidFill>
                <a:srgbClr val="009999"/>
              </a:solidFill>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474" y="4777380"/>
            <a:ext cx="2913621" cy="1671047"/>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9692286" cy="3329581"/>
          </a:xfrm>
        </p:spPr>
        <p:txBody>
          <a:bodyPr/>
          <a:lstStyle/>
          <a:p>
            <a:pPr algn="l" defTabSz="1216152">
              <a:lnSpc>
                <a:spcPct val="90000"/>
              </a:lnSpc>
              <a:spcBef>
                <a:spcPts val="0"/>
              </a:spcBef>
              <a:buNone/>
            </a:pPr>
            <a:r>
              <a:rPr lang="en-GB" sz="5400" dirty="0" smtClean="0">
                <a:solidFill>
                  <a:schemeClr val="tx1"/>
                </a:solidFill>
                <a:latin typeface="Calibri"/>
              </a:rPr>
              <a:t>Second Deliverable :</a:t>
            </a:r>
            <a:br>
              <a:rPr lang="en-GB" sz="5400" dirty="0" smtClean="0">
                <a:solidFill>
                  <a:schemeClr val="tx1"/>
                </a:solidFill>
                <a:latin typeface="Calibri"/>
              </a:rPr>
            </a:br>
            <a:r>
              <a:rPr lang="en-GB" sz="8000" dirty="0" smtClean="0">
                <a:solidFill>
                  <a:schemeClr val="tx1"/>
                </a:solidFill>
                <a:latin typeface="Calibri"/>
              </a:rPr>
              <a:t>DESKTOP APPLICATION</a:t>
            </a:r>
            <a:endParaRPr lang="en-GB" sz="8000" b="0" i="0" dirty="0">
              <a:solidFill>
                <a:schemeClr val="tx1"/>
              </a:solidFill>
              <a:latin typeface="Calibri"/>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474" y="4777380"/>
            <a:ext cx="2913621" cy="1671047"/>
          </a:xfrm>
          <a:prstGeom prst="rect">
            <a:avLst/>
          </a:prstGeom>
        </p:spPr>
      </p:pic>
      <p:sp>
        <p:nvSpPr>
          <p:cNvPr id="7" name="Subtitle 4"/>
          <p:cNvSpPr>
            <a:spLocks noGrp="1"/>
          </p:cNvSpPr>
          <p:nvPr>
            <p:ph type="subTitle" idx="1"/>
          </p:nvPr>
        </p:nvSpPr>
        <p:spPr>
          <a:xfrm>
            <a:off x="88931" y="6186513"/>
            <a:ext cx="2131446" cy="523828"/>
          </a:xfrm>
        </p:spPr>
        <p:txBody>
          <a:bodyPr/>
          <a:lstStyle/>
          <a:p>
            <a:pPr>
              <a:spcBef>
                <a:spcPts val="0"/>
              </a:spcBef>
            </a:pPr>
            <a:r>
              <a:rPr lang="es-ES_tradnl" sz="2800" dirty="0">
                <a:solidFill>
                  <a:schemeClr val="tx1"/>
                </a:solidFill>
                <a:latin typeface="Calibri"/>
              </a:rPr>
              <a:t>Trivial </a:t>
            </a:r>
            <a:r>
              <a:rPr lang="es-ES_tradnl" sz="2800" dirty="0" smtClean="0">
                <a:solidFill>
                  <a:schemeClr val="tx1"/>
                </a:solidFill>
                <a:latin typeface="Calibri"/>
              </a:rPr>
              <a:t>i1b</a:t>
            </a:r>
            <a:endParaRPr lang="es-ES_tradnl" sz="2800" b="0" i="0" spc="200" baseline="0" dirty="0">
              <a:solidFill>
                <a:srgbClr val="009999"/>
              </a:solidFill>
            </a:endParaRPr>
          </a:p>
        </p:txBody>
      </p:sp>
    </p:spTree>
    <p:extLst>
      <p:ext uri="{BB962C8B-B14F-4D97-AF65-F5344CB8AC3E}">
        <p14:creationId xmlns:p14="http://schemas.microsoft.com/office/powerpoint/2010/main" val="392150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Description</a:t>
            </a:r>
            <a:endParaRPr lang="en-US" dirty="0"/>
          </a:p>
        </p:txBody>
      </p:sp>
      <p:sp>
        <p:nvSpPr>
          <p:cNvPr id="10" name="Content Placeholder 9"/>
          <p:cNvSpPr>
            <a:spLocks noGrp="1"/>
          </p:cNvSpPr>
          <p:nvPr>
            <p:ph sz="half" idx="2"/>
          </p:nvPr>
        </p:nvSpPr>
        <p:spPr>
          <a:xfrm>
            <a:off x="909836" y="1853248"/>
            <a:ext cx="5040559" cy="4403090"/>
          </a:xfrm>
        </p:spPr>
        <p:txBody>
          <a:bodyPr>
            <a:normAutofit/>
          </a:bodyPr>
          <a:lstStyle/>
          <a:p>
            <a:pPr>
              <a:spcBef>
                <a:spcPts val="2400"/>
              </a:spcBef>
            </a:pPr>
            <a:r>
              <a:rPr lang="en-US" sz="3600" dirty="0" smtClean="0"/>
              <a:t>Desktop Application </a:t>
            </a:r>
          </a:p>
          <a:p>
            <a:pPr>
              <a:spcBef>
                <a:spcPts val="2400"/>
              </a:spcBef>
            </a:pPr>
            <a:r>
              <a:rPr lang="en-US" sz="3600" dirty="0" smtClean="0"/>
              <a:t>Register users </a:t>
            </a:r>
          </a:p>
          <a:p>
            <a:pPr lvl="1">
              <a:spcBef>
                <a:spcPts val="2400"/>
              </a:spcBef>
            </a:pPr>
            <a:r>
              <a:rPr lang="en-US" sz="3401" dirty="0" smtClean="0"/>
              <a:t>User </a:t>
            </a:r>
          </a:p>
          <a:p>
            <a:pPr lvl="1">
              <a:spcBef>
                <a:spcPts val="2400"/>
              </a:spcBef>
            </a:pPr>
            <a:r>
              <a:rPr lang="en-US" sz="3401" dirty="0" smtClean="0"/>
              <a:t>Admin</a:t>
            </a:r>
            <a:endParaRPr lang="en-US" sz="3401" dirty="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8015" y="2607549"/>
            <a:ext cx="2400404" cy="2400404"/>
          </a:xfrm>
          <a:prstGeom prst="rect">
            <a:avLst/>
          </a:prstGeom>
        </p:spPr>
      </p:pic>
      <p:sp>
        <p:nvSpPr>
          <p:cNvPr id="8" name="AutoShape 2" descr="https://cdn4.iconfinder.com/data/icons/flat-icon-set/2133/flat_icons-graficheria.it-01.png"/>
          <p:cNvSpPr>
            <a:spLocks noChangeAspect="1" noChangeArrowheads="1"/>
          </p:cNvSpPr>
          <p:nvPr/>
        </p:nvSpPr>
        <p:spPr bwMode="auto">
          <a:xfrm>
            <a:off x="5645595" y="4070415"/>
            <a:ext cx="2967824" cy="29678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0" name="Picture 4" descr="https://cdn4.iconfinder.com/data/icons/flat-icon-set/2133/flat_icons-graficheria.it-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575" y="-9745663"/>
            <a:ext cx="1958400" cy="19584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5"/>
          <a:stretch>
            <a:fillRect/>
          </a:stretch>
        </p:blipFill>
        <p:spPr>
          <a:xfrm>
            <a:off x="-4064001" y="-6729413"/>
            <a:ext cx="1958400" cy="1958400"/>
          </a:xfrm>
          <a:prstGeom prst="rect">
            <a:avLst/>
          </a:prstGeom>
        </p:spPr>
      </p:pic>
      <p:pic>
        <p:nvPicPr>
          <p:cNvPr id="4102" name="Picture 6" descr="http://www.technomouse.lt/wp-content/uploads/2014/11/computer-icon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0493" y="908720"/>
            <a:ext cx="2521966" cy="2521968"/>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8" descr="http://www.iconarchive.com/download/i85541/graphicloads/100-flat/analytics.ic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7" name="Picture 11" descr="https://cdn4.iconfinder.com/data/icons/presentation/63/Presentation_chart_graph_analysis_statistics_analytics_business_admin_seo_web_mobile_internet_icon_user_finance_diagram_powerpoint-32-51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7991" y="3832616"/>
            <a:ext cx="2415920" cy="229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46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smtClean="0"/>
              <a:t>Architecture</a:t>
            </a:r>
            <a:endParaRPr lang="en-GB" sz="4400" dirty="0"/>
          </a:p>
        </p:txBody>
      </p:sp>
      <p:sp>
        <p:nvSpPr>
          <p:cNvPr id="6" name="Marcador de contenido 5"/>
          <p:cNvSpPr>
            <a:spLocks noGrp="1"/>
          </p:cNvSpPr>
          <p:nvPr>
            <p:ph sz="quarter" idx="4"/>
          </p:nvPr>
        </p:nvSpPr>
        <p:spPr>
          <a:xfrm>
            <a:off x="645943" y="1824876"/>
            <a:ext cx="4080317" cy="4431462"/>
          </a:xfrm>
        </p:spPr>
        <p:txBody>
          <a:bodyPr>
            <a:normAutofit/>
          </a:bodyPr>
          <a:lstStyle/>
          <a:p>
            <a:r>
              <a:rPr lang="en-GB" sz="2400" dirty="0" smtClean="0"/>
              <a:t>Model-View –Controller </a:t>
            </a:r>
          </a:p>
          <a:p>
            <a:pPr marL="0" indent="0">
              <a:buNone/>
            </a:pPr>
            <a:endParaRPr lang="en-GB" sz="2400" dirty="0" smtClean="0"/>
          </a:p>
          <a:p>
            <a:pPr marL="457063" lvl="1" indent="0">
              <a:buNone/>
            </a:pPr>
            <a:r>
              <a:rPr lang="en-GB" sz="2400" dirty="0" smtClean="0"/>
              <a:t>	</a:t>
            </a:r>
            <a:endParaRPr lang="en-GB" sz="2400" dirty="0"/>
          </a:p>
        </p:txBody>
      </p:sp>
      <p:pic>
        <p:nvPicPr>
          <p:cNvPr id="4" name="Marcador de contenido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22204" y="1851168"/>
            <a:ext cx="6025781" cy="4464496"/>
          </a:xfrm>
        </p:spPr>
      </p:pic>
    </p:spTree>
    <p:extLst>
      <p:ext uri="{BB962C8B-B14F-4D97-AF65-F5344CB8AC3E}">
        <p14:creationId xmlns:p14="http://schemas.microsoft.com/office/powerpoint/2010/main" val="253174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a:t>Architecture</a:t>
            </a:r>
            <a:endParaRPr lang="es-ES" sz="4400" dirty="0"/>
          </a:p>
        </p:txBody>
      </p:sp>
      <p:pic>
        <p:nvPicPr>
          <p:cNvPr id="6" name="Marcador de contenido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764" y="1856214"/>
            <a:ext cx="11429996" cy="4104456"/>
          </a:xfrm>
        </p:spPr>
      </p:pic>
    </p:spTree>
    <p:extLst>
      <p:ext uri="{BB962C8B-B14F-4D97-AF65-F5344CB8AC3E}">
        <p14:creationId xmlns:p14="http://schemas.microsoft.com/office/powerpoint/2010/main" val="384054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1843" y="452718"/>
            <a:ext cx="9066373" cy="1400530"/>
          </a:xfrm>
        </p:spPr>
        <p:txBody>
          <a:bodyPr/>
          <a:lstStyle/>
          <a:p>
            <a:r>
              <a:rPr lang="en-GB" dirty="0" smtClean="0"/>
              <a:t>Quality</a:t>
            </a:r>
            <a:r>
              <a:rPr lang="es-ES" dirty="0" smtClean="0"/>
              <a:t> atributes </a:t>
            </a:r>
            <a:endParaRPr lang="es-ES" dirty="0"/>
          </a:p>
        </p:txBody>
      </p:sp>
      <p:sp>
        <p:nvSpPr>
          <p:cNvPr id="3" name="Marcador de texto 2"/>
          <p:cNvSpPr>
            <a:spLocks noGrp="1"/>
          </p:cNvSpPr>
          <p:nvPr>
            <p:ph type="body" idx="1"/>
          </p:nvPr>
        </p:nvSpPr>
        <p:spPr/>
        <p:txBody>
          <a:bodyPr/>
          <a:lstStyle/>
          <a:p>
            <a:endParaRPr lang="es-ES"/>
          </a:p>
        </p:txBody>
      </p:sp>
      <p:sp>
        <p:nvSpPr>
          <p:cNvPr id="4" name="Marcador de contenido 3"/>
          <p:cNvSpPr>
            <a:spLocks noGrp="1"/>
          </p:cNvSpPr>
          <p:nvPr>
            <p:ph sz="half" idx="2"/>
          </p:nvPr>
        </p:nvSpPr>
        <p:spPr>
          <a:xfrm>
            <a:off x="1103025" y="2514600"/>
            <a:ext cx="4395194" cy="698376"/>
          </a:xfrm>
        </p:spPr>
        <p:txBody>
          <a:bodyPr/>
          <a:lstStyle/>
          <a:p>
            <a:r>
              <a:rPr lang="es-ES" dirty="0" err="1" smtClean="0"/>
              <a:t>User-friendly</a:t>
            </a:r>
            <a:r>
              <a:rPr lang="es-ES" dirty="0" smtClean="0"/>
              <a:t> interface</a:t>
            </a:r>
            <a:endParaRPr lang="es-ES" dirty="0"/>
          </a:p>
        </p:txBody>
      </p:sp>
      <p:sp>
        <p:nvSpPr>
          <p:cNvPr id="5" name="Marcador de texto 4"/>
          <p:cNvSpPr>
            <a:spLocks noGrp="1"/>
          </p:cNvSpPr>
          <p:nvPr>
            <p:ph type="body" sz="quarter" idx="3"/>
          </p:nvPr>
        </p:nvSpPr>
        <p:spPr/>
        <p:txBody>
          <a:bodyPr/>
          <a:lstStyle/>
          <a:p>
            <a:endParaRPr lang="es-ES"/>
          </a:p>
        </p:txBody>
      </p:sp>
      <p:sp>
        <p:nvSpPr>
          <p:cNvPr id="6" name="Marcador de contenido 5"/>
          <p:cNvSpPr>
            <a:spLocks noGrp="1"/>
          </p:cNvSpPr>
          <p:nvPr>
            <p:ph sz="quarter" idx="4"/>
          </p:nvPr>
        </p:nvSpPr>
        <p:spPr>
          <a:xfrm>
            <a:off x="1125860" y="3140968"/>
            <a:ext cx="4395194" cy="1058416"/>
          </a:xfrm>
        </p:spPr>
        <p:txBody>
          <a:bodyPr/>
          <a:lstStyle/>
          <a:p>
            <a:r>
              <a:rPr lang="es-ES" dirty="0" smtClean="0"/>
              <a:t>Look &amp; </a:t>
            </a:r>
            <a:r>
              <a:rPr lang="es-ES" dirty="0" err="1" smtClean="0"/>
              <a:t>feel</a:t>
            </a:r>
            <a:r>
              <a:rPr lang="es-ES" dirty="0" smtClean="0"/>
              <a:t> of </a:t>
            </a:r>
            <a:r>
              <a:rPr lang="es-ES" dirty="0" err="1" smtClean="0"/>
              <a:t>the</a:t>
            </a:r>
            <a:r>
              <a:rPr lang="es-ES" dirty="0" smtClean="0"/>
              <a:t> </a:t>
            </a:r>
            <a:r>
              <a:rPr lang="es-ES" dirty="0" err="1" smtClean="0"/>
              <a:t>application</a:t>
            </a:r>
            <a:r>
              <a:rPr lang="es-ES" dirty="0" smtClean="0"/>
              <a:t> can be </a:t>
            </a:r>
            <a:r>
              <a:rPr lang="es-ES" dirty="0" err="1" smtClean="0"/>
              <a:t>changed</a:t>
            </a:r>
            <a:r>
              <a:rPr lang="es-ES" dirty="0" smtClean="0"/>
              <a:t> </a:t>
            </a:r>
            <a:r>
              <a:rPr lang="es-ES" dirty="0" err="1" smtClean="0"/>
              <a:t>during</a:t>
            </a:r>
            <a:r>
              <a:rPr lang="es-ES" dirty="0" smtClean="0"/>
              <a:t> </a:t>
            </a:r>
            <a:r>
              <a:rPr lang="es-ES" dirty="0" err="1" smtClean="0"/>
              <a:t>execution</a:t>
            </a:r>
            <a:endParaRPr lang="es-ES" dirty="0"/>
          </a:p>
        </p:txBody>
      </p:sp>
    </p:spTree>
    <p:extLst>
      <p:ext uri="{BB962C8B-B14F-4D97-AF65-F5344CB8AC3E}">
        <p14:creationId xmlns:p14="http://schemas.microsoft.com/office/powerpoint/2010/main" val="17240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smtClean="0"/>
              <a:t>Tools and technologies</a:t>
            </a:r>
            <a:endParaRPr lang="en-GB" sz="4800" dirty="0"/>
          </a:p>
        </p:txBody>
      </p:sp>
      <p:sp>
        <p:nvSpPr>
          <p:cNvPr id="10" name="Content Placeholder 9"/>
          <p:cNvSpPr>
            <a:spLocks noGrp="1"/>
          </p:cNvSpPr>
          <p:nvPr>
            <p:ph sz="half" idx="2"/>
          </p:nvPr>
        </p:nvSpPr>
        <p:spPr>
          <a:xfrm>
            <a:off x="477788" y="1556792"/>
            <a:ext cx="5400600" cy="4317802"/>
          </a:xfrm>
        </p:spPr>
        <p:txBody>
          <a:bodyPr>
            <a:normAutofit/>
          </a:bodyPr>
          <a:lstStyle/>
          <a:p>
            <a:pPr>
              <a:spcBef>
                <a:spcPts val="2400"/>
              </a:spcBef>
            </a:pPr>
            <a:r>
              <a:rPr lang="en-GB" sz="3600" dirty="0" smtClean="0"/>
              <a:t>Previous ones </a:t>
            </a:r>
            <a:r>
              <a:rPr lang="en-GB" sz="2400" dirty="0" smtClean="0"/>
              <a:t>(Java, Continuous integration, Version Control Flow, Persistence) </a:t>
            </a:r>
          </a:p>
          <a:p>
            <a:pPr>
              <a:spcBef>
                <a:spcPts val="3000"/>
              </a:spcBef>
            </a:pPr>
            <a:r>
              <a:rPr lang="en-GB" sz="2400" dirty="0" smtClean="0">
                <a:ea typeface="Adobe Fan Heiti Std B" panose="020B0700000000000000" pitchFamily="34" charset="-128"/>
              </a:rPr>
              <a:t>Interface plugins.</a:t>
            </a:r>
          </a:p>
          <a:p>
            <a:pPr>
              <a:spcBef>
                <a:spcPts val="3000"/>
              </a:spcBef>
            </a:pPr>
            <a:r>
              <a:rPr lang="en-GB" sz="2400" dirty="0" smtClean="0">
                <a:ea typeface="Adobe Fan Heiti Std B" panose="020B0700000000000000" pitchFamily="34" charset="-128"/>
              </a:rPr>
              <a:t>Testing </a:t>
            </a:r>
          </a:p>
          <a:p>
            <a:pPr>
              <a:spcBef>
                <a:spcPts val="3000"/>
              </a:spcBef>
            </a:pPr>
            <a:r>
              <a:rPr lang="en-GB" sz="2400" dirty="0" smtClean="0">
                <a:ea typeface="Adobe Fan Heiti Std B" panose="020B0700000000000000" pitchFamily="34" charset="-128"/>
              </a:rPr>
              <a:t>Testing and construction</a:t>
            </a:r>
            <a:endParaRPr lang="en-GB" sz="2400" dirty="0">
              <a:ea typeface="Adobe Fan Heiti Std B" panose="020B0700000000000000" pitchFamily="34" charset="-128"/>
            </a:endParaRPr>
          </a:p>
        </p:txBody>
      </p:sp>
      <p:pic>
        <p:nvPicPr>
          <p:cNvPr id="3074" name="Picture 2" descr="http://upload.wikimedia.org/wikipedia/commons/thumb/0/0b/Maven_logo.svg/1280px-Maven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0356" y="2124487"/>
            <a:ext cx="2592288" cy="59339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0556" y="1668414"/>
            <a:ext cx="1728192" cy="369667"/>
          </a:xfrm>
          <a:prstGeom prst="rect">
            <a:avLst/>
          </a:prstGeom>
        </p:spPr>
      </p:pic>
      <p:pic>
        <p:nvPicPr>
          <p:cNvPr id="12" name="Picture 2" descr="http://photos3.meetupstatic.com/photos/event/c/9/7/c/highres_14391580.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80556" y="2038081"/>
            <a:ext cx="2309316" cy="67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4619" y="1145112"/>
            <a:ext cx="3231795" cy="1182364"/>
          </a:xfrm>
          <a:prstGeom prst="rect">
            <a:avLst/>
          </a:prstGeom>
        </p:spPr>
      </p:pic>
      <p:sp>
        <p:nvSpPr>
          <p:cNvPr id="8" name="Text Placeholder 3"/>
          <p:cNvSpPr>
            <a:spLocks noGrp="1"/>
          </p:cNvSpPr>
          <p:nvPr>
            <p:ph type="body" sz="half" idx="2"/>
          </p:nvPr>
        </p:nvSpPr>
        <p:spPr>
          <a:xfrm>
            <a:off x="6187218" y="3111116"/>
            <a:ext cx="4918392" cy="864112"/>
          </a:xfrm>
        </p:spPr>
        <p:txBody>
          <a:bodyPr>
            <a:noAutofit/>
          </a:bodyPr>
          <a:lstStyle/>
          <a:p>
            <a:pPr marL="0" indent="0">
              <a:buNone/>
            </a:pPr>
            <a:r>
              <a:rPr lang="en-US" sz="3200" dirty="0" smtClean="0">
                <a:solidFill>
                  <a:srgbClr val="FFC000"/>
                </a:solidFill>
                <a:latin typeface="Lucida Sans" panose="020B0602030504020204" pitchFamily="34" charset="0"/>
              </a:rPr>
              <a:t>Windows Builder </a:t>
            </a:r>
            <a:endParaRPr lang="en-US" sz="3200" dirty="0">
              <a:solidFill>
                <a:srgbClr val="FFC000"/>
              </a:solidFill>
              <a:latin typeface="Lucida Sans" panose="020B0602030504020204" pitchFamily="34" charset="0"/>
            </a:endParaRPr>
          </a:p>
        </p:txBody>
      </p:sp>
      <p:pic>
        <p:nvPicPr>
          <p:cNvPr id="5122" name="Picture 2" descr="http://andrewvos.com/images/2011/06/cucumber-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2001" y="3367380"/>
            <a:ext cx="3485562" cy="12156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travis-ci.com/img/travis-mascot-200px.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6460" y="4149080"/>
            <a:ext cx="1503011" cy="148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70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VIDEO DE ACCION </a:t>
            </a:r>
            <a:endParaRPr lang="es-ES" dirty="0"/>
          </a:p>
        </p:txBody>
      </p:sp>
    </p:spTree>
    <p:extLst>
      <p:ext uri="{BB962C8B-B14F-4D97-AF65-F5344CB8AC3E}">
        <p14:creationId xmlns:p14="http://schemas.microsoft.com/office/powerpoint/2010/main" val="374503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1216152">
              <a:lnSpc>
                <a:spcPct val="90000"/>
              </a:lnSpc>
              <a:spcBef>
                <a:spcPts val="0"/>
              </a:spcBef>
              <a:buNone/>
            </a:pPr>
            <a:r>
              <a:rPr lang="en-GB" sz="5400" dirty="0" smtClean="0">
                <a:solidFill>
                  <a:schemeClr val="tx1"/>
                </a:solidFill>
                <a:latin typeface="Calibri"/>
              </a:rPr>
              <a:t>Third Deliverable :</a:t>
            </a:r>
            <a:br>
              <a:rPr lang="en-GB" sz="5400" dirty="0" smtClean="0">
                <a:solidFill>
                  <a:schemeClr val="tx1"/>
                </a:solidFill>
                <a:latin typeface="Calibri"/>
              </a:rPr>
            </a:br>
            <a:r>
              <a:rPr lang="en-GB" sz="8000" dirty="0" smtClean="0">
                <a:solidFill>
                  <a:schemeClr val="tx1"/>
                </a:solidFill>
                <a:latin typeface="Calibri"/>
              </a:rPr>
              <a:t>WEB APPLICATION</a:t>
            </a:r>
            <a:endParaRPr lang="en-GB" sz="8000" b="0" i="0" dirty="0">
              <a:solidFill>
                <a:schemeClr val="tx1"/>
              </a:solidFill>
              <a:latin typeface="Calibri"/>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474" y="4777380"/>
            <a:ext cx="2913621" cy="1671047"/>
          </a:xfrm>
          <a:prstGeom prst="rect">
            <a:avLst/>
          </a:prstGeom>
        </p:spPr>
      </p:pic>
      <p:sp>
        <p:nvSpPr>
          <p:cNvPr id="7" name="Subtitle 4"/>
          <p:cNvSpPr>
            <a:spLocks noGrp="1"/>
          </p:cNvSpPr>
          <p:nvPr>
            <p:ph type="subTitle" idx="1"/>
          </p:nvPr>
        </p:nvSpPr>
        <p:spPr>
          <a:xfrm>
            <a:off x="88931" y="6186513"/>
            <a:ext cx="2131446" cy="523828"/>
          </a:xfrm>
        </p:spPr>
        <p:txBody>
          <a:bodyPr/>
          <a:lstStyle/>
          <a:p>
            <a:pPr>
              <a:spcBef>
                <a:spcPts val="0"/>
              </a:spcBef>
            </a:pPr>
            <a:r>
              <a:rPr lang="es-ES_tradnl" sz="2800" dirty="0">
                <a:solidFill>
                  <a:schemeClr val="tx1"/>
                </a:solidFill>
                <a:latin typeface="Calibri"/>
              </a:rPr>
              <a:t>Trivial </a:t>
            </a:r>
            <a:r>
              <a:rPr lang="es-ES_tradnl" sz="2800" dirty="0" smtClean="0">
                <a:solidFill>
                  <a:schemeClr val="tx1"/>
                </a:solidFill>
                <a:latin typeface="Calibri"/>
              </a:rPr>
              <a:t>i1b</a:t>
            </a:r>
            <a:endParaRPr lang="es-ES_tradnl" sz="2800" b="0" i="0" spc="200" baseline="0" dirty="0">
              <a:solidFill>
                <a:srgbClr val="009999"/>
              </a:solidFill>
            </a:endParaRPr>
          </a:p>
        </p:txBody>
      </p:sp>
    </p:spTree>
    <p:extLst>
      <p:ext uri="{BB962C8B-B14F-4D97-AF65-F5344CB8AC3E}">
        <p14:creationId xmlns:p14="http://schemas.microsoft.com/office/powerpoint/2010/main" val="335350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ASW Project </a:t>
            </a:r>
            <a:endParaRPr lang="es-ES"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3972" y="1340768"/>
            <a:ext cx="7776864" cy="5096102"/>
          </a:xfrm>
        </p:spPr>
      </p:pic>
    </p:spTree>
    <p:extLst>
      <p:ext uri="{BB962C8B-B14F-4D97-AF65-F5344CB8AC3E}">
        <p14:creationId xmlns:p14="http://schemas.microsoft.com/office/powerpoint/2010/main" val="160109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6" name="Picture Placeholder 5"/>
          <p:cNvSpPr>
            <a:spLocks noGrp="1"/>
          </p:cNvSpPr>
          <p:nvPr>
            <p:ph type="pic" idx="1"/>
          </p:nvPr>
        </p:nvSpPr>
        <p:spPr/>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Objectives</a:t>
            </a:r>
            <a:endParaRPr lang="en-GB" dirty="0"/>
          </a:p>
        </p:txBody>
      </p:sp>
      <p:sp>
        <p:nvSpPr>
          <p:cNvPr id="3" name="Marcador de contenido 2"/>
          <p:cNvSpPr>
            <a:spLocks noGrp="1"/>
          </p:cNvSpPr>
          <p:nvPr>
            <p:ph idx="1"/>
          </p:nvPr>
        </p:nvSpPr>
        <p:spPr/>
        <p:txBody>
          <a:bodyPr/>
          <a:lstStyle/>
          <a:p>
            <a:r>
              <a:rPr lang="en-GB" sz="2800" dirty="0" smtClean="0"/>
              <a:t>Clearly defined </a:t>
            </a:r>
            <a:r>
              <a:rPr lang="en-GB" sz="2800" b="1" dirty="0" smtClean="0"/>
              <a:t>Architecture Style </a:t>
            </a:r>
          </a:p>
          <a:p>
            <a:r>
              <a:rPr lang="en-GB" sz="2800" dirty="0" smtClean="0"/>
              <a:t>Use of </a:t>
            </a:r>
            <a:r>
              <a:rPr lang="en-GB" sz="2800" b="1" dirty="0" smtClean="0"/>
              <a:t>Attribute Driven Design </a:t>
            </a:r>
            <a:r>
              <a:rPr lang="en-GB" sz="2800" dirty="0" smtClean="0"/>
              <a:t>and </a:t>
            </a:r>
            <a:r>
              <a:rPr lang="en-GB" sz="2800" b="1" dirty="0" smtClean="0"/>
              <a:t>Quality Scenarios</a:t>
            </a:r>
            <a:r>
              <a:rPr lang="en-GB" sz="2800" dirty="0" smtClean="0"/>
              <a:t>.</a:t>
            </a:r>
          </a:p>
          <a:p>
            <a:r>
              <a:rPr lang="en-GB" sz="2800" b="1" dirty="0" smtClean="0"/>
              <a:t>Modularity </a:t>
            </a:r>
            <a:r>
              <a:rPr lang="en-GB" sz="2800" dirty="0" smtClean="0"/>
              <a:t>(between phases, logic, interface… )</a:t>
            </a:r>
          </a:p>
          <a:p>
            <a:r>
              <a:rPr lang="en-GB" sz="2800" b="1" dirty="0" smtClean="0"/>
              <a:t>Reusability</a:t>
            </a:r>
            <a:r>
              <a:rPr lang="en-GB" sz="2800" dirty="0" smtClean="0"/>
              <a:t>( login between the 2 and 3 part)</a:t>
            </a:r>
          </a:p>
          <a:p>
            <a:r>
              <a:rPr lang="en-GB" sz="2800" b="1" dirty="0" smtClean="0"/>
              <a:t>Usability</a:t>
            </a:r>
            <a:r>
              <a:rPr lang="en-GB" sz="2800" dirty="0" smtClean="0"/>
              <a:t>. Easy and intuitive interfaces. </a:t>
            </a:r>
          </a:p>
          <a:p>
            <a:r>
              <a:rPr lang="en-GB" sz="2800" dirty="0" smtClean="0"/>
              <a:t>Other Quality attributes. </a:t>
            </a:r>
          </a:p>
          <a:p>
            <a:endParaRPr lang="en-GB" dirty="0"/>
          </a:p>
        </p:txBody>
      </p:sp>
    </p:spTree>
    <p:extLst>
      <p:ext uri="{BB962C8B-B14F-4D97-AF65-F5344CB8AC3E}">
        <p14:creationId xmlns:p14="http://schemas.microsoft.com/office/powerpoint/2010/main" val="426202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1216152">
              <a:lnSpc>
                <a:spcPct val="90000"/>
              </a:lnSpc>
              <a:spcBef>
                <a:spcPts val="0"/>
              </a:spcBef>
              <a:buNone/>
            </a:pPr>
            <a:r>
              <a:rPr lang="en-GB" sz="5400" dirty="0" smtClean="0">
                <a:solidFill>
                  <a:schemeClr val="tx1"/>
                </a:solidFill>
                <a:latin typeface="Calibri"/>
              </a:rPr>
              <a:t>First Deliverable :</a:t>
            </a:r>
            <a:br>
              <a:rPr lang="en-GB" sz="5400" dirty="0" smtClean="0">
                <a:solidFill>
                  <a:schemeClr val="tx1"/>
                </a:solidFill>
                <a:latin typeface="Calibri"/>
              </a:rPr>
            </a:br>
            <a:r>
              <a:rPr lang="en-GB" sz="8000" dirty="0" smtClean="0">
                <a:solidFill>
                  <a:schemeClr val="tx1"/>
                </a:solidFill>
                <a:latin typeface="Calibri"/>
              </a:rPr>
              <a:t>PARSER</a:t>
            </a:r>
            <a:r>
              <a:rPr lang="es-ES" sz="8800" dirty="0" smtClean="0">
                <a:solidFill>
                  <a:schemeClr val="tx1"/>
                </a:solidFill>
                <a:latin typeface="Calibri"/>
              </a:rPr>
              <a:t> </a:t>
            </a:r>
            <a:endParaRPr lang="en-GB" sz="8800" b="0" i="0" dirty="0">
              <a:solidFill>
                <a:schemeClr val="tx1"/>
              </a:solidFill>
              <a:latin typeface="Calibri"/>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474" y="4777380"/>
            <a:ext cx="2913621" cy="1671047"/>
          </a:xfrm>
          <a:prstGeom prst="rect">
            <a:avLst/>
          </a:prstGeom>
        </p:spPr>
      </p:pic>
      <p:sp>
        <p:nvSpPr>
          <p:cNvPr id="7" name="Subtitle 4"/>
          <p:cNvSpPr>
            <a:spLocks noGrp="1"/>
          </p:cNvSpPr>
          <p:nvPr>
            <p:ph type="subTitle" idx="1"/>
          </p:nvPr>
        </p:nvSpPr>
        <p:spPr>
          <a:xfrm>
            <a:off x="88931" y="6186513"/>
            <a:ext cx="2131446" cy="523828"/>
          </a:xfrm>
        </p:spPr>
        <p:txBody>
          <a:bodyPr/>
          <a:lstStyle/>
          <a:p>
            <a:pPr>
              <a:spcBef>
                <a:spcPts val="0"/>
              </a:spcBef>
            </a:pPr>
            <a:r>
              <a:rPr lang="es-ES_tradnl" sz="2800" dirty="0">
                <a:solidFill>
                  <a:schemeClr val="tx1"/>
                </a:solidFill>
                <a:latin typeface="Calibri"/>
              </a:rPr>
              <a:t>Trivial </a:t>
            </a:r>
            <a:r>
              <a:rPr lang="es-ES_tradnl" sz="2800" dirty="0" smtClean="0">
                <a:solidFill>
                  <a:schemeClr val="tx1"/>
                </a:solidFill>
                <a:latin typeface="Calibri"/>
              </a:rPr>
              <a:t>i1b</a:t>
            </a:r>
            <a:endParaRPr lang="es-ES_tradnl" sz="2800" b="0" i="0" spc="200" baseline="0" dirty="0">
              <a:solidFill>
                <a:srgbClr val="009999"/>
              </a:solidFill>
            </a:endParaRPr>
          </a:p>
        </p:txBody>
      </p:sp>
    </p:spTree>
    <p:extLst>
      <p:ext uri="{BB962C8B-B14F-4D97-AF65-F5344CB8AC3E}">
        <p14:creationId xmlns:p14="http://schemas.microsoft.com/office/powerpoint/2010/main" val="64183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Description</a:t>
            </a:r>
            <a:endParaRPr lang="en-US" dirty="0"/>
          </a:p>
        </p:txBody>
      </p:sp>
      <p:sp>
        <p:nvSpPr>
          <p:cNvPr id="10" name="Content Placeholder 9"/>
          <p:cNvSpPr>
            <a:spLocks noGrp="1"/>
          </p:cNvSpPr>
          <p:nvPr>
            <p:ph sz="half" idx="2"/>
          </p:nvPr>
        </p:nvSpPr>
        <p:spPr>
          <a:xfrm>
            <a:off x="909836" y="1853248"/>
            <a:ext cx="5040559" cy="4403090"/>
          </a:xfrm>
        </p:spPr>
        <p:txBody>
          <a:bodyPr>
            <a:normAutofit/>
          </a:bodyPr>
          <a:lstStyle/>
          <a:p>
            <a:pPr>
              <a:spcBef>
                <a:spcPts val="2400"/>
              </a:spcBef>
            </a:pPr>
            <a:r>
              <a:rPr lang="en-US" sz="3600" dirty="0" smtClean="0"/>
              <a:t>Input </a:t>
            </a:r>
          </a:p>
          <a:p>
            <a:pPr>
              <a:spcBef>
                <a:spcPts val="2400"/>
              </a:spcBef>
            </a:pPr>
            <a:r>
              <a:rPr lang="en-US" sz="3600" dirty="0" smtClean="0"/>
              <a:t>Intermediate format</a:t>
            </a:r>
          </a:p>
          <a:p>
            <a:pPr>
              <a:spcBef>
                <a:spcPts val="2400"/>
              </a:spcBef>
            </a:pPr>
            <a:r>
              <a:rPr lang="en-US" sz="3600" dirty="0" smtClean="0"/>
              <a:t>Output </a:t>
            </a:r>
          </a:p>
          <a:p>
            <a:pPr>
              <a:spcBef>
                <a:spcPts val="2400"/>
              </a:spcBef>
            </a:pPr>
            <a:r>
              <a:rPr lang="en-US" sz="3600" dirty="0" smtClean="0"/>
              <a:t>Persistence </a:t>
            </a:r>
            <a:endParaRPr lang="en-US" sz="36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077" y="1229704"/>
            <a:ext cx="3176845" cy="1906107"/>
          </a:xfrm>
          <a:prstGeom prst="rect">
            <a:avLst/>
          </a:prstGeom>
        </p:spPr>
      </p:pic>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4544" y="3296699"/>
            <a:ext cx="2273082" cy="1087126"/>
          </a:xfrm>
          <a:prstGeom prst="rect">
            <a:avLst/>
          </a:prstGeom>
        </p:spPr>
      </p:pic>
      <p:pic>
        <p:nvPicPr>
          <p:cNvPr id="1026" name="Picture 2" descr="http://photos3.meetupstatic.com/photos/event/c/9/7/c/highres_14391580.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9347" y="4044085"/>
            <a:ext cx="4347388" cy="12797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98269" y="1543293"/>
            <a:ext cx="2338724" cy="1278927"/>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smtClean="0"/>
              <a:t>Architecture</a:t>
            </a:r>
            <a:endParaRPr lang="en-GB" sz="4400" dirty="0"/>
          </a:p>
        </p:txBody>
      </p:sp>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38228" y="1824876"/>
            <a:ext cx="7441111" cy="4351338"/>
          </a:xfrm>
        </p:spPr>
      </p:pic>
      <p:sp>
        <p:nvSpPr>
          <p:cNvPr id="6" name="Marcador de contenido 5"/>
          <p:cNvSpPr>
            <a:spLocks noGrp="1"/>
          </p:cNvSpPr>
          <p:nvPr>
            <p:ph sz="quarter" idx="4"/>
          </p:nvPr>
        </p:nvSpPr>
        <p:spPr>
          <a:xfrm>
            <a:off x="645943" y="1824876"/>
            <a:ext cx="3792285" cy="4431462"/>
          </a:xfrm>
        </p:spPr>
        <p:txBody>
          <a:bodyPr>
            <a:normAutofit/>
          </a:bodyPr>
          <a:lstStyle/>
          <a:p>
            <a:r>
              <a:rPr lang="en-GB" sz="2400" dirty="0" smtClean="0"/>
              <a:t>Sequential or Batch:</a:t>
            </a:r>
          </a:p>
          <a:p>
            <a:pPr marL="0" indent="0">
              <a:buNone/>
            </a:pPr>
            <a:endParaRPr lang="en-GB" sz="2400" dirty="0" smtClean="0"/>
          </a:p>
          <a:p>
            <a:pPr marL="457063" lvl="1" indent="0">
              <a:buNone/>
            </a:pPr>
            <a:r>
              <a:rPr lang="en-GB" sz="2400" dirty="0" smtClean="0"/>
              <a:t>	Parser</a:t>
            </a:r>
          </a:p>
          <a:p>
            <a:pPr marL="457063" lvl="1" indent="0">
              <a:buNone/>
            </a:pPr>
            <a:r>
              <a:rPr lang="en-GB" sz="2400" dirty="0" smtClean="0"/>
              <a:t> </a:t>
            </a:r>
          </a:p>
          <a:p>
            <a:pPr marL="457063" lvl="1" indent="0">
              <a:buNone/>
            </a:pPr>
            <a:r>
              <a:rPr lang="en-GB" sz="2400" dirty="0"/>
              <a:t> </a:t>
            </a:r>
            <a:r>
              <a:rPr lang="en-GB" sz="2400" dirty="0" smtClean="0"/>
              <a:t>  Processing </a:t>
            </a:r>
          </a:p>
          <a:p>
            <a:pPr marL="457063" lvl="1" indent="0">
              <a:buNone/>
            </a:pPr>
            <a:endParaRPr lang="en-GB" sz="2400" dirty="0" smtClean="0"/>
          </a:p>
          <a:p>
            <a:pPr marL="457063" lvl="1" indent="0">
              <a:buNone/>
            </a:pPr>
            <a:r>
              <a:rPr lang="en-GB" sz="2400" dirty="0" smtClean="0"/>
              <a:t>	Persist </a:t>
            </a:r>
            <a:endParaRPr lang="en-GB" sz="2400" dirty="0"/>
          </a:p>
        </p:txBody>
      </p:sp>
      <p:sp>
        <p:nvSpPr>
          <p:cNvPr id="9" name="Flecha abajo 8"/>
          <p:cNvSpPr/>
          <p:nvPr/>
        </p:nvSpPr>
        <p:spPr>
          <a:xfrm>
            <a:off x="1815138" y="3298405"/>
            <a:ext cx="4846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abajo 10"/>
          <p:cNvSpPr/>
          <p:nvPr/>
        </p:nvSpPr>
        <p:spPr>
          <a:xfrm>
            <a:off x="1815138" y="4345323"/>
            <a:ext cx="4846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4405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1843" y="452718"/>
            <a:ext cx="9066373" cy="1400530"/>
          </a:xfrm>
        </p:spPr>
        <p:txBody>
          <a:bodyPr/>
          <a:lstStyle/>
          <a:p>
            <a:r>
              <a:rPr lang="en-GB" dirty="0" smtClean="0"/>
              <a:t>Quality</a:t>
            </a:r>
            <a:r>
              <a:rPr lang="es-ES" dirty="0" smtClean="0"/>
              <a:t> atributes </a:t>
            </a:r>
            <a:endParaRPr lang="es-ES" dirty="0"/>
          </a:p>
        </p:txBody>
      </p:sp>
      <p:sp>
        <p:nvSpPr>
          <p:cNvPr id="3" name="Marcador de texto 2"/>
          <p:cNvSpPr>
            <a:spLocks noGrp="1"/>
          </p:cNvSpPr>
          <p:nvPr>
            <p:ph type="body" idx="1"/>
          </p:nvPr>
        </p:nvSpPr>
        <p:spPr/>
        <p:txBody>
          <a:bodyPr/>
          <a:lstStyle/>
          <a:p>
            <a:endParaRPr lang="es-ES"/>
          </a:p>
        </p:txBody>
      </p:sp>
      <p:sp>
        <p:nvSpPr>
          <p:cNvPr id="4" name="Marcador de contenido 3"/>
          <p:cNvSpPr>
            <a:spLocks noGrp="1"/>
          </p:cNvSpPr>
          <p:nvPr>
            <p:ph sz="half" idx="2"/>
          </p:nvPr>
        </p:nvSpPr>
        <p:spPr>
          <a:xfrm>
            <a:off x="1125860" y="2492896"/>
            <a:ext cx="4395194" cy="864096"/>
          </a:xfrm>
        </p:spPr>
        <p:txBody>
          <a:bodyPr/>
          <a:lstStyle/>
          <a:p>
            <a:r>
              <a:rPr lang="es-ES" dirty="0" err="1" smtClean="0"/>
              <a:t>Multiple</a:t>
            </a:r>
            <a:r>
              <a:rPr lang="es-ES" dirty="0" smtClean="0"/>
              <a:t> input </a:t>
            </a:r>
            <a:r>
              <a:rPr lang="es-ES" dirty="0" err="1" smtClean="0"/>
              <a:t>options</a:t>
            </a:r>
            <a:r>
              <a:rPr lang="es-ES" dirty="0" smtClean="0"/>
              <a:t> </a:t>
            </a:r>
            <a:r>
              <a:rPr lang="es-ES" dirty="0" err="1" smtClean="0"/>
              <a:t>for</a:t>
            </a:r>
            <a:r>
              <a:rPr lang="es-ES" dirty="0" smtClean="0"/>
              <a:t> </a:t>
            </a:r>
            <a:r>
              <a:rPr lang="es-ES" dirty="0" err="1" smtClean="0"/>
              <a:t>faster</a:t>
            </a:r>
            <a:r>
              <a:rPr lang="es-ES" dirty="0" smtClean="0"/>
              <a:t> </a:t>
            </a:r>
            <a:r>
              <a:rPr lang="es-ES" dirty="0" err="1" smtClean="0"/>
              <a:t>usage</a:t>
            </a:r>
            <a:r>
              <a:rPr lang="es-ES" dirty="0"/>
              <a:t>.</a:t>
            </a:r>
            <a:endParaRPr lang="es-ES" dirty="0"/>
          </a:p>
        </p:txBody>
      </p:sp>
      <p:sp>
        <p:nvSpPr>
          <p:cNvPr id="5" name="Marcador de texto 4"/>
          <p:cNvSpPr>
            <a:spLocks noGrp="1"/>
          </p:cNvSpPr>
          <p:nvPr>
            <p:ph type="body" sz="quarter" idx="3"/>
          </p:nvPr>
        </p:nvSpPr>
        <p:spPr/>
        <p:txBody>
          <a:bodyPr/>
          <a:lstStyle/>
          <a:p>
            <a:endParaRPr lang="es-ES"/>
          </a:p>
        </p:txBody>
      </p:sp>
      <p:sp>
        <p:nvSpPr>
          <p:cNvPr id="6" name="Marcador de contenido 5"/>
          <p:cNvSpPr>
            <a:spLocks noGrp="1"/>
          </p:cNvSpPr>
          <p:nvPr>
            <p:ph sz="quarter" idx="4"/>
          </p:nvPr>
        </p:nvSpPr>
        <p:spPr>
          <a:xfrm>
            <a:off x="1125860" y="3356992"/>
            <a:ext cx="4395194" cy="3741738"/>
          </a:xfrm>
        </p:spPr>
        <p:txBody>
          <a:bodyPr/>
          <a:lstStyle/>
          <a:p>
            <a:r>
              <a:rPr lang="es-ES" dirty="0" smtClean="0"/>
              <a:t>Simple </a:t>
            </a:r>
            <a:r>
              <a:rPr lang="es-ES" dirty="0" err="1" smtClean="0"/>
              <a:t>commands</a:t>
            </a:r>
            <a:r>
              <a:rPr lang="es-ES" dirty="0" smtClean="0"/>
              <a:t> </a:t>
            </a:r>
            <a:r>
              <a:rPr lang="es-ES" dirty="0" err="1" smtClean="0"/>
              <a:t>make</a:t>
            </a:r>
            <a:r>
              <a:rPr lang="es-ES" dirty="0" smtClean="0"/>
              <a:t> </a:t>
            </a:r>
            <a:r>
              <a:rPr lang="es-ES" dirty="0" err="1" smtClean="0"/>
              <a:t>it</a:t>
            </a:r>
            <a:r>
              <a:rPr lang="es-ES" dirty="0" smtClean="0"/>
              <a:t> </a:t>
            </a:r>
            <a:r>
              <a:rPr lang="es-ES" dirty="0" err="1" smtClean="0"/>
              <a:t>easy</a:t>
            </a:r>
            <a:r>
              <a:rPr lang="es-ES" dirty="0" smtClean="0"/>
              <a:t> to </a:t>
            </a:r>
            <a:r>
              <a:rPr lang="es-ES" dirty="0" err="1" smtClean="0"/>
              <a:t>work</a:t>
            </a:r>
            <a:r>
              <a:rPr lang="es-ES" dirty="0" smtClean="0"/>
              <a:t> </a:t>
            </a:r>
            <a:r>
              <a:rPr lang="es-ES" dirty="0" err="1" smtClean="0"/>
              <a:t>with</a:t>
            </a:r>
            <a:r>
              <a:rPr lang="es-ES" dirty="0" smtClean="0"/>
              <a:t>.</a:t>
            </a:r>
            <a:endParaRPr lang="es-ES" dirty="0"/>
          </a:p>
        </p:txBody>
      </p:sp>
      <p:sp>
        <p:nvSpPr>
          <p:cNvPr id="7" name="Marcador de contenido 3"/>
          <p:cNvSpPr txBox="1">
            <a:spLocks/>
          </p:cNvSpPr>
          <p:nvPr/>
        </p:nvSpPr>
        <p:spPr>
          <a:xfrm>
            <a:off x="1125860" y="4221088"/>
            <a:ext cx="4395194" cy="864096"/>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endParaRPr lang="es-ES" dirty="0"/>
          </a:p>
        </p:txBody>
      </p:sp>
    </p:spTree>
    <p:extLst>
      <p:ext uri="{BB962C8B-B14F-4D97-AF65-F5344CB8AC3E}">
        <p14:creationId xmlns:p14="http://schemas.microsoft.com/office/powerpoint/2010/main" val="330200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smtClean="0"/>
              <a:t>Tools and technologies</a:t>
            </a:r>
            <a:endParaRPr lang="en-GB" sz="4800" dirty="0"/>
          </a:p>
        </p:txBody>
      </p:sp>
      <p:sp>
        <p:nvSpPr>
          <p:cNvPr id="10" name="Content Placeholder 9"/>
          <p:cNvSpPr>
            <a:spLocks noGrp="1"/>
          </p:cNvSpPr>
          <p:nvPr>
            <p:ph sz="half" idx="2"/>
          </p:nvPr>
        </p:nvSpPr>
        <p:spPr>
          <a:xfrm>
            <a:off x="837828" y="1556792"/>
            <a:ext cx="4395194" cy="4317802"/>
          </a:xfrm>
        </p:spPr>
        <p:txBody>
          <a:bodyPr>
            <a:normAutofit/>
          </a:bodyPr>
          <a:lstStyle/>
          <a:p>
            <a:pPr>
              <a:spcBef>
                <a:spcPts val="2400"/>
              </a:spcBef>
            </a:pPr>
            <a:r>
              <a:rPr lang="en-US" sz="3600" dirty="0" smtClean="0"/>
              <a:t>Language </a:t>
            </a:r>
          </a:p>
          <a:p>
            <a:pPr>
              <a:spcBef>
                <a:spcPts val="2400"/>
              </a:spcBef>
            </a:pPr>
            <a:r>
              <a:rPr lang="en-US" sz="3600" dirty="0" smtClean="0"/>
              <a:t>Continuous integration </a:t>
            </a:r>
          </a:p>
          <a:p>
            <a:pPr>
              <a:spcBef>
                <a:spcPts val="2400"/>
              </a:spcBef>
            </a:pPr>
            <a:r>
              <a:rPr lang="en-US" sz="3600" dirty="0" smtClean="0"/>
              <a:t>Version Control Flow</a:t>
            </a:r>
          </a:p>
          <a:p>
            <a:pPr>
              <a:spcBef>
                <a:spcPts val="2400"/>
              </a:spcBef>
            </a:pPr>
            <a:r>
              <a:rPr lang="en-US" sz="3600" dirty="0" smtClean="0"/>
              <a:t>Persistence </a:t>
            </a:r>
            <a:endParaRPr lang="en-US" sz="3600" dirty="0"/>
          </a:p>
        </p:txBody>
      </p:sp>
      <p:pic>
        <p:nvPicPr>
          <p:cNvPr id="3074" name="Picture 2" descr="http://upload.wikimedia.org/wikipedia/commons/thumb/0/0b/Maven_logo.svg/1280px-Maven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2364" y="2231292"/>
            <a:ext cx="5029027" cy="115117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2444" y="3571489"/>
            <a:ext cx="3905220" cy="835341"/>
          </a:xfrm>
          <a:prstGeom prst="rect">
            <a:avLst/>
          </a:prstGeom>
        </p:spPr>
      </p:pic>
      <p:pic>
        <p:nvPicPr>
          <p:cNvPr id="12" name="Picture 2" descr="http://photos3.meetupstatic.com/photos/event/c/9/7/c/highres_14391580.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1360" y="4595852"/>
            <a:ext cx="4347388" cy="1279747"/>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2493" y="942217"/>
            <a:ext cx="4618898" cy="1689841"/>
          </a:xfrm>
          <a:prstGeom prst="rect">
            <a:avLst/>
          </a:prstGeom>
        </p:spPr>
      </p:pic>
    </p:spTree>
    <p:extLst>
      <p:ext uri="{BB962C8B-B14F-4D97-AF65-F5344CB8AC3E}">
        <p14:creationId xmlns:p14="http://schemas.microsoft.com/office/powerpoint/2010/main" val="4344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800" dirty="0" smtClean="0"/>
              <a:t>Use </a:t>
            </a:r>
            <a:r>
              <a:rPr lang="en-GB" sz="4800" dirty="0" smtClean="0"/>
              <a:t>example</a:t>
            </a:r>
            <a:r>
              <a:rPr lang="es-ES" sz="4800" dirty="0" smtClean="0"/>
              <a:t> </a:t>
            </a:r>
            <a:endParaRPr lang="es-ES" sz="4800" dirty="0"/>
          </a:p>
        </p:txBody>
      </p:sp>
      <p:pic>
        <p:nvPicPr>
          <p:cNvPr id="7" name="Imagen 6"/>
          <p:cNvPicPr>
            <a:picLocks noChangeAspect="1"/>
          </p:cNvPicPr>
          <p:nvPr/>
        </p:nvPicPr>
        <p:blipFill rotWithShape="1">
          <a:blip r:embed="rId2"/>
          <a:srcRect t="15152"/>
          <a:stretch/>
        </p:blipFill>
        <p:spPr>
          <a:xfrm>
            <a:off x="405780" y="2420888"/>
            <a:ext cx="11124434" cy="2016224"/>
          </a:xfrm>
          <a:prstGeom prst="rect">
            <a:avLst/>
          </a:prstGeom>
        </p:spPr>
      </p:pic>
    </p:spTree>
    <p:extLst>
      <p:ext uri="{BB962C8B-B14F-4D97-AF65-F5344CB8AC3E}">
        <p14:creationId xmlns:p14="http://schemas.microsoft.com/office/powerpoint/2010/main" val="162166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702D4E-A8C1-4AE8-9305-A86DD96A33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555</Words>
  <Application>Microsoft Office PowerPoint</Application>
  <PresentationFormat>Personalizado</PresentationFormat>
  <Paragraphs>78</Paragraphs>
  <Slides>21</Slides>
  <Notes>9</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Ion</vt:lpstr>
      <vt:lpstr>Software Architecture</vt:lpstr>
      <vt:lpstr>ASW Project </vt:lpstr>
      <vt:lpstr>Objectives</vt:lpstr>
      <vt:lpstr>First Deliverable : PARSER </vt:lpstr>
      <vt:lpstr>Description</vt:lpstr>
      <vt:lpstr>Architecture</vt:lpstr>
      <vt:lpstr>Quality atributes </vt:lpstr>
      <vt:lpstr>Tools and technologies</vt:lpstr>
      <vt:lpstr>Use example </vt:lpstr>
      <vt:lpstr>Second Deliverable : DESKTOP APPLICATION</vt:lpstr>
      <vt:lpstr>Description</vt:lpstr>
      <vt:lpstr>Architecture</vt:lpstr>
      <vt:lpstr>Architecture</vt:lpstr>
      <vt:lpstr>Quality atributes </vt:lpstr>
      <vt:lpstr>Tools and technologies</vt:lpstr>
      <vt:lpstr>VIDEO DE ACCION </vt:lpstr>
      <vt:lpstr>Third Deliverable : WEB APPLICATION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2015-05-09T11:56:57Z</dcterms:created>
  <dcterms:modified xsi:type="dcterms:W3CDTF">2015-05-10T12:06:01Z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