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8" r:id="rId2"/>
  </p:sldMasterIdLst>
  <p:notesMasterIdLst>
    <p:notesMasterId r:id="rId24"/>
  </p:notesMasterIdLst>
  <p:handoutMasterIdLst>
    <p:handoutMasterId r:id="rId25"/>
  </p:handoutMasterIdLst>
  <p:sldIdLst>
    <p:sldId id="257" r:id="rId3"/>
    <p:sldId id="281" r:id="rId4"/>
    <p:sldId id="280" r:id="rId5"/>
    <p:sldId id="272" r:id="rId6"/>
    <p:sldId id="261" r:id="rId7"/>
    <p:sldId id="275" r:id="rId8"/>
    <p:sldId id="277" r:id="rId9"/>
    <p:sldId id="276" r:id="rId10"/>
    <p:sldId id="279" r:id="rId11"/>
    <p:sldId id="282" r:id="rId12"/>
    <p:sldId id="284" r:id="rId13"/>
    <p:sldId id="285" r:id="rId14"/>
    <p:sldId id="283" r:id="rId15"/>
    <p:sldId id="286" r:id="rId16"/>
    <p:sldId id="287" r:id="rId17"/>
    <p:sldId id="288" r:id="rId18"/>
    <p:sldId id="273" r:id="rId19"/>
    <p:sldId id="262" r:id="rId20"/>
    <p:sldId id="263" r:id="rId21"/>
    <p:sldId id="271" r:id="rId22"/>
    <p:sldId id="265" r:id="rId2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81D7756F-A866-43A8-A83E-242B919C41DB}">
          <p14:sldIdLst>
            <p14:sldId id="257"/>
            <p14:sldId id="281"/>
            <p14:sldId id="280"/>
            <p14:sldId id="272"/>
            <p14:sldId id="261"/>
            <p14:sldId id="275"/>
            <p14:sldId id="277"/>
            <p14:sldId id="276"/>
            <p14:sldId id="279"/>
            <p14:sldId id="282"/>
            <p14:sldId id="284"/>
            <p14:sldId id="285"/>
            <p14:sldId id="283"/>
            <p14:sldId id="286"/>
            <p14:sldId id="287"/>
            <p14:sldId id="288"/>
            <p14:sldId id="273"/>
            <p14:sldId id="262"/>
            <p14:sldId id="263"/>
            <p14:sldId id="271"/>
            <p14:sldId id="265"/>
          </p14:sldIdLst>
        </p14:section>
      </p14:sectionLst>
    </p:ext>
    <p:ext uri="{EFAFB233-063F-42B5-8137-9DF3F51BA10A}">
      <p15:sldGuideLst xmlns:p15="http://schemas.microsoft.com/office/powerpoint/2012/main">
        <p15:guide id="1" orient="horz" pos="2160">
          <p15:clr>
            <a:srgbClr val="A4A3A4"/>
          </p15:clr>
        </p15:guide>
        <p15:guide id="2" orient="horz" pos="1072">
          <p15:clr>
            <a:srgbClr val="A4A3A4"/>
          </p15:clr>
        </p15:guide>
        <p15:guide id="3" orient="horz" pos="3888">
          <p15:clr>
            <a:srgbClr val="A4A3A4"/>
          </p15:clr>
        </p15:guide>
        <p15:guide id="4" orient="horz" pos="368">
          <p15:clr>
            <a:srgbClr val="A4A3A4"/>
          </p15:clr>
        </p15:guide>
        <p15:guide id="5" pos="3839">
          <p15:clr>
            <a:srgbClr val="A4A3A4"/>
          </p15:clr>
        </p15:guide>
        <p15:guide id="6" pos="768">
          <p15:clr>
            <a:srgbClr val="A4A3A4"/>
          </p15:clr>
        </p15:guide>
        <p15:guide id="7" pos="729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35" autoAdjust="0"/>
    <p:restoredTop sz="86355" autoAdjust="0"/>
  </p:normalViewPr>
  <p:slideViewPr>
    <p:cSldViewPr>
      <p:cViewPr varScale="1">
        <p:scale>
          <a:sx n="64" d="100"/>
          <a:sy n="64" d="100"/>
        </p:scale>
        <p:origin x="1050" y="72"/>
      </p:cViewPr>
      <p:guideLst>
        <p:guide orient="horz" pos="2160"/>
        <p:guide orient="horz" pos="1072"/>
        <p:guide orient="horz" pos="3888"/>
        <p:guide orient="horz" pos="368"/>
        <p:guide pos="3839"/>
        <p:guide pos="768"/>
        <p:guide pos="7294"/>
      </p:guideLst>
    </p:cSldViewPr>
  </p:slideViewPr>
  <p:notesTextViewPr>
    <p:cViewPr>
      <p:scale>
        <a:sx n="1" d="1"/>
        <a:sy n="1" d="1"/>
      </p:scale>
      <p:origin x="0" y="0"/>
    </p:cViewPr>
  </p:notesTextViewPr>
  <p:notesViewPr>
    <p:cSldViewPr showGuides="1">
      <p:cViewPr varScale="1">
        <p:scale>
          <a:sx n="84" d="100"/>
          <a:sy n="84" d="100"/>
        </p:scale>
        <p:origin x="1002"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s-ES"/>
              <a:t>09/05/2015</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‹Nº›</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s-ES"/>
              <a:t>09/05/2015</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‹Nº›</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smtClean="0"/>
              <a:t>The</a:t>
            </a:r>
            <a:r>
              <a:rPr lang="es-ES" dirty="0" smtClean="0"/>
              <a:t> </a:t>
            </a:r>
            <a:r>
              <a:rPr lang="es-ES" dirty="0" err="1" smtClean="0"/>
              <a:t>objective</a:t>
            </a:r>
            <a:r>
              <a:rPr lang="es-ES" baseline="0" dirty="0" smtClean="0"/>
              <a:t> of </a:t>
            </a:r>
            <a:r>
              <a:rPr lang="es-ES" baseline="0" dirty="0" err="1" smtClean="0"/>
              <a:t>this</a:t>
            </a:r>
            <a:r>
              <a:rPr lang="es-ES" baseline="0" dirty="0" smtClean="0"/>
              <a:t> Project </a:t>
            </a:r>
            <a:r>
              <a:rPr lang="es-ES" baseline="0" dirty="0" err="1" smtClean="0"/>
              <a:t>it’s</a:t>
            </a:r>
            <a:r>
              <a:rPr lang="es-ES" baseline="0" dirty="0" smtClean="0"/>
              <a:t> to </a:t>
            </a:r>
            <a:r>
              <a:rPr lang="es-ES" baseline="0" dirty="0" err="1" smtClean="0"/>
              <a:t>make</a:t>
            </a:r>
            <a:r>
              <a:rPr lang="es-ES" baseline="0" dirty="0" smtClean="0"/>
              <a:t> a </a:t>
            </a:r>
            <a:r>
              <a:rPr lang="es-ES" baseline="0" dirty="0" err="1" smtClean="0"/>
              <a:t>program</a:t>
            </a:r>
            <a:r>
              <a:rPr lang="es-ES" baseline="0" dirty="0" smtClean="0"/>
              <a:t> </a:t>
            </a:r>
            <a:r>
              <a:rPr lang="es-ES" baseline="0" dirty="0" err="1" smtClean="0"/>
              <a:t>that</a:t>
            </a:r>
            <a:r>
              <a:rPr lang="es-ES" baseline="0" dirty="0" smtClean="0"/>
              <a:t> has </a:t>
            </a:r>
            <a:r>
              <a:rPr lang="es-ES" baseline="0" dirty="0" err="1" smtClean="0"/>
              <a:t>two</a:t>
            </a:r>
            <a:r>
              <a:rPr lang="es-ES" baseline="0" dirty="0" smtClean="0"/>
              <a:t> </a:t>
            </a:r>
            <a:r>
              <a:rPr lang="es-ES" baseline="0" dirty="0" err="1" smtClean="0"/>
              <a:t>utilities</a:t>
            </a:r>
            <a:r>
              <a:rPr lang="es-ES" baseline="0" dirty="0" smtClean="0"/>
              <a:t>, to be </a:t>
            </a:r>
            <a:r>
              <a:rPr lang="es-ES" baseline="0" dirty="0" err="1" smtClean="0"/>
              <a:t>able</a:t>
            </a:r>
            <a:r>
              <a:rPr lang="es-ES" baseline="0" dirty="0" smtClean="0"/>
              <a:t> to </a:t>
            </a:r>
            <a:r>
              <a:rPr lang="es-ES" baseline="0" dirty="0" err="1" smtClean="0"/>
              <a:t>play</a:t>
            </a:r>
            <a:r>
              <a:rPr lang="es-ES" baseline="0" dirty="0" smtClean="0"/>
              <a:t>  </a:t>
            </a:r>
            <a:r>
              <a:rPr lang="es-ES" baseline="0" dirty="0" err="1" smtClean="0"/>
              <a:t>the</a:t>
            </a:r>
            <a:r>
              <a:rPr lang="es-ES" baseline="0" dirty="0" smtClean="0"/>
              <a:t> trivial </a:t>
            </a:r>
            <a:r>
              <a:rPr lang="es-ES" baseline="0" dirty="0" err="1" smtClean="0"/>
              <a:t>game</a:t>
            </a:r>
            <a:r>
              <a:rPr lang="es-ES" baseline="0" dirty="0" smtClean="0"/>
              <a:t>, and as </a:t>
            </a:r>
            <a:r>
              <a:rPr lang="es-ES" baseline="0" dirty="0" err="1" smtClean="0"/>
              <a:t>the</a:t>
            </a:r>
            <a:r>
              <a:rPr lang="es-ES" baseline="0" dirty="0" smtClean="0"/>
              <a:t> </a:t>
            </a:r>
            <a:r>
              <a:rPr lang="es-ES" baseline="0" dirty="0" err="1" smtClean="0"/>
              <a:t>admin</a:t>
            </a:r>
            <a:r>
              <a:rPr lang="es-ES" baseline="0" dirty="0" smtClean="0"/>
              <a:t> to </a:t>
            </a:r>
            <a:r>
              <a:rPr lang="es-ES" baseline="0" dirty="0" err="1" smtClean="0"/>
              <a:t>get</a:t>
            </a:r>
            <a:r>
              <a:rPr lang="es-ES" baseline="0" dirty="0" smtClean="0"/>
              <a:t> </a:t>
            </a:r>
            <a:r>
              <a:rPr lang="es-ES" baseline="0" dirty="0" err="1" smtClean="0"/>
              <a:t>information</a:t>
            </a:r>
            <a:r>
              <a:rPr lang="es-ES" baseline="0" dirty="0" smtClean="0"/>
              <a:t> </a:t>
            </a:r>
            <a:r>
              <a:rPr lang="es-ES" baseline="0" dirty="0" err="1" smtClean="0"/>
              <a:t>about</a:t>
            </a:r>
            <a:r>
              <a:rPr lang="es-ES" baseline="0" dirty="0" smtClean="0"/>
              <a:t> </a:t>
            </a:r>
            <a:r>
              <a:rPr lang="es-ES" baseline="0" dirty="0" err="1" smtClean="0"/>
              <a:t>the</a:t>
            </a:r>
            <a:r>
              <a:rPr lang="es-ES" baseline="0" dirty="0" smtClean="0"/>
              <a:t> </a:t>
            </a:r>
            <a:r>
              <a:rPr lang="es-ES" baseline="0" dirty="0" err="1" smtClean="0"/>
              <a:t>users</a:t>
            </a:r>
            <a:r>
              <a:rPr lang="es-ES" baseline="0" dirty="0" smtClean="0"/>
              <a:t> and </a:t>
            </a:r>
            <a:r>
              <a:rPr lang="es-ES" baseline="0" dirty="0" err="1" smtClean="0"/>
              <a:t>the</a:t>
            </a:r>
            <a:r>
              <a:rPr lang="es-ES" baseline="0" dirty="0" smtClean="0"/>
              <a:t> </a:t>
            </a:r>
            <a:r>
              <a:rPr lang="es-ES" baseline="0" dirty="0" err="1" smtClean="0"/>
              <a:t>games</a:t>
            </a:r>
            <a:r>
              <a:rPr lang="es-ES" baseline="0" dirty="0" smtClean="0"/>
              <a:t> </a:t>
            </a:r>
            <a:r>
              <a:rPr lang="es-ES" baseline="0" dirty="0" err="1" smtClean="0"/>
              <a:t>that</a:t>
            </a:r>
            <a:r>
              <a:rPr lang="es-ES" baseline="0" dirty="0" smtClean="0"/>
              <a:t> </a:t>
            </a:r>
            <a:r>
              <a:rPr lang="es-ES" baseline="0" dirty="0" err="1" smtClean="0"/>
              <a:t>they</a:t>
            </a:r>
            <a:r>
              <a:rPr lang="es-ES" baseline="0" dirty="0" smtClean="0"/>
              <a:t> </a:t>
            </a:r>
            <a:r>
              <a:rPr lang="es-ES" baseline="0" dirty="0" err="1" smtClean="0"/>
              <a:t>play</a:t>
            </a:r>
            <a:r>
              <a:rPr lang="es-ES" baseline="0" dirty="0" smtClean="0"/>
              <a:t>. </a:t>
            </a:r>
            <a:r>
              <a:rPr lang="es-ES" baseline="0" dirty="0" err="1" smtClean="0"/>
              <a:t>This</a:t>
            </a:r>
            <a:r>
              <a:rPr lang="es-ES" baseline="0" dirty="0" smtClean="0"/>
              <a:t> </a:t>
            </a:r>
            <a:r>
              <a:rPr lang="es-ES" baseline="0" dirty="0" err="1" smtClean="0"/>
              <a:t>functionality</a:t>
            </a:r>
            <a:r>
              <a:rPr lang="es-ES" baseline="0" dirty="0" smtClean="0"/>
              <a:t> </a:t>
            </a:r>
            <a:r>
              <a:rPr lang="es-ES" baseline="0" dirty="0" err="1" smtClean="0"/>
              <a:t>it’s</a:t>
            </a:r>
            <a:r>
              <a:rPr lang="es-ES" baseline="0" dirty="0" smtClean="0"/>
              <a:t> </a:t>
            </a:r>
            <a:r>
              <a:rPr lang="es-ES" baseline="0" dirty="0" err="1" smtClean="0"/>
              <a:t>going</a:t>
            </a:r>
            <a:r>
              <a:rPr lang="es-ES" baseline="0" dirty="0" smtClean="0"/>
              <a:t> to be </a:t>
            </a:r>
            <a:r>
              <a:rPr lang="es-ES" baseline="0" dirty="0" err="1" smtClean="0"/>
              <a:t>the</a:t>
            </a:r>
            <a:r>
              <a:rPr lang="es-ES" baseline="0" dirty="0" smtClean="0"/>
              <a:t> </a:t>
            </a:r>
            <a:r>
              <a:rPr lang="es-ES" baseline="0" dirty="0" err="1" smtClean="0"/>
              <a:t>same</a:t>
            </a:r>
            <a:r>
              <a:rPr lang="es-ES" baseline="0" dirty="0" smtClean="0"/>
              <a:t> </a:t>
            </a:r>
            <a:r>
              <a:rPr lang="es-ES" baseline="0" dirty="0" err="1" smtClean="0"/>
              <a:t>for</a:t>
            </a:r>
            <a:r>
              <a:rPr lang="es-ES" baseline="0" dirty="0" smtClean="0"/>
              <a:t> </a:t>
            </a:r>
            <a:r>
              <a:rPr lang="es-ES" baseline="0" dirty="0" err="1" smtClean="0"/>
              <a:t>the</a:t>
            </a:r>
            <a:r>
              <a:rPr lang="es-ES" baseline="0" dirty="0" smtClean="0"/>
              <a:t> </a:t>
            </a:r>
            <a:r>
              <a:rPr lang="es-ES" baseline="0" dirty="0" err="1" smtClean="0"/>
              <a:t>two</a:t>
            </a:r>
            <a:r>
              <a:rPr lang="es-ES" baseline="0" dirty="0" smtClean="0"/>
              <a:t> </a:t>
            </a:r>
            <a:r>
              <a:rPr lang="es-ES" baseline="0" dirty="0" err="1" smtClean="0"/>
              <a:t>main</a:t>
            </a:r>
            <a:r>
              <a:rPr lang="es-ES" baseline="0" dirty="0" smtClean="0"/>
              <a:t> </a:t>
            </a:r>
            <a:r>
              <a:rPr lang="es-ES" baseline="0" dirty="0" err="1" smtClean="0"/>
              <a:t>applications</a:t>
            </a:r>
            <a:r>
              <a:rPr lang="es-ES" baseline="0" dirty="0" smtClean="0"/>
              <a:t> </a:t>
            </a:r>
            <a:r>
              <a:rPr lang="es-ES" baseline="0" dirty="0" err="1" smtClean="0"/>
              <a:t>the</a:t>
            </a:r>
            <a:r>
              <a:rPr lang="es-ES" baseline="0" dirty="0" smtClean="0"/>
              <a:t> desktop </a:t>
            </a:r>
            <a:r>
              <a:rPr lang="es-ES" baseline="0" dirty="0" err="1" smtClean="0"/>
              <a:t>one</a:t>
            </a:r>
            <a:r>
              <a:rPr lang="es-ES" baseline="0" dirty="0" smtClean="0"/>
              <a:t> and </a:t>
            </a:r>
            <a:r>
              <a:rPr lang="es-ES" baseline="0" dirty="0" err="1" smtClean="0"/>
              <a:t>the</a:t>
            </a:r>
            <a:r>
              <a:rPr lang="es-ES" baseline="0" dirty="0" smtClean="0"/>
              <a:t> web. </a:t>
            </a:r>
            <a:r>
              <a:rPr lang="es-ES" baseline="0" dirty="0" err="1" smtClean="0"/>
              <a:t>There’s</a:t>
            </a:r>
            <a:r>
              <a:rPr lang="es-ES" baseline="0" dirty="0" smtClean="0"/>
              <a:t> </a:t>
            </a:r>
            <a:r>
              <a:rPr lang="es-ES" baseline="0" dirty="0" err="1" smtClean="0"/>
              <a:t>going</a:t>
            </a:r>
            <a:r>
              <a:rPr lang="es-ES" baseline="0" dirty="0" smtClean="0"/>
              <a:t> to be </a:t>
            </a:r>
            <a:r>
              <a:rPr lang="es-ES" baseline="0" dirty="0" err="1" smtClean="0"/>
              <a:t>suport</a:t>
            </a:r>
            <a:r>
              <a:rPr lang="es-ES" baseline="0" dirty="0" smtClean="0"/>
              <a:t> of a </a:t>
            </a:r>
            <a:r>
              <a:rPr lang="es-ES" baseline="0" dirty="0" err="1" smtClean="0"/>
              <a:t>DataBase</a:t>
            </a:r>
            <a:r>
              <a:rPr lang="es-ES" baseline="0" dirty="0" smtClean="0"/>
              <a:t> to </a:t>
            </a:r>
            <a:r>
              <a:rPr lang="es-ES" baseline="0" dirty="0" err="1" smtClean="0"/>
              <a:t>perform</a:t>
            </a:r>
            <a:r>
              <a:rPr lang="es-ES" baseline="0" dirty="0" smtClean="0"/>
              <a:t> </a:t>
            </a:r>
            <a:r>
              <a:rPr lang="es-ES" baseline="0" dirty="0" err="1" smtClean="0"/>
              <a:t>all</a:t>
            </a:r>
            <a:r>
              <a:rPr lang="es-ES" baseline="0" dirty="0" smtClean="0"/>
              <a:t> </a:t>
            </a:r>
            <a:r>
              <a:rPr lang="es-ES" baseline="0" dirty="0" err="1" smtClean="0"/>
              <a:t>the</a:t>
            </a:r>
            <a:r>
              <a:rPr lang="es-ES" baseline="0" dirty="0" smtClean="0"/>
              <a:t> </a:t>
            </a:r>
            <a:r>
              <a:rPr lang="es-ES" baseline="0" dirty="0" err="1" smtClean="0"/>
              <a:t>necesary</a:t>
            </a:r>
            <a:r>
              <a:rPr lang="es-ES" baseline="0" dirty="0" smtClean="0"/>
              <a:t> </a:t>
            </a:r>
            <a:r>
              <a:rPr lang="es-ES" baseline="0" dirty="0" err="1" smtClean="0"/>
              <a:t>persistence</a:t>
            </a:r>
            <a:r>
              <a:rPr lang="es-ES" baseline="0" dirty="0" smtClean="0"/>
              <a:t>. </a:t>
            </a:r>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t>2</a:t>
            </a:fld>
            <a:endParaRPr lang="es-ES"/>
          </a:p>
        </p:txBody>
      </p:sp>
    </p:spTree>
    <p:extLst>
      <p:ext uri="{BB962C8B-B14F-4D97-AF65-F5344CB8AC3E}">
        <p14:creationId xmlns:p14="http://schemas.microsoft.com/office/powerpoint/2010/main" val="2208709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smtClean="0"/>
              <a:t>Parser</a:t>
            </a:r>
            <a:r>
              <a:rPr lang="es-ES" dirty="0" smtClean="0"/>
              <a:t> lo</a:t>
            </a:r>
            <a:r>
              <a:rPr lang="es-ES" baseline="0" dirty="0" smtClean="0"/>
              <a:t> lleva a cabo </a:t>
            </a:r>
            <a:r>
              <a:rPr lang="es-ES" baseline="0" dirty="0" err="1" smtClean="0"/>
              <a:t>parser</a:t>
            </a:r>
            <a:r>
              <a:rPr lang="es-ES" baseline="0" dirty="0" smtClean="0"/>
              <a:t>, pero </a:t>
            </a:r>
            <a:r>
              <a:rPr lang="es-ES" baseline="0" dirty="0" err="1" smtClean="0"/>
              <a:t>Processing</a:t>
            </a:r>
            <a:r>
              <a:rPr lang="es-ES" baseline="0" dirty="0" smtClean="0"/>
              <a:t> y </a:t>
            </a:r>
            <a:r>
              <a:rPr lang="es-ES" baseline="0" dirty="0" err="1" smtClean="0"/>
              <a:t>Persist</a:t>
            </a:r>
            <a:r>
              <a:rPr lang="es-ES" baseline="0" dirty="0" smtClean="0"/>
              <a:t> lo lleva a cabo DB </a:t>
            </a:r>
            <a:r>
              <a:rPr lang="es-ES" baseline="0" dirty="0" err="1" smtClean="0"/>
              <a:t>Writter</a:t>
            </a:r>
            <a:r>
              <a:rPr lang="es-ES" baseline="0" dirty="0" smtClean="0"/>
              <a:t>, que recibe una colección de preguntas y cambia su formato para subirlas a la base de datos. </a:t>
            </a:r>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t>6</a:t>
            </a:fld>
            <a:endParaRPr lang="es-ES"/>
          </a:p>
        </p:txBody>
      </p:sp>
    </p:spTree>
    <p:extLst>
      <p:ext uri="{BB962C8B-B14F-4D97-AF65-F5344CB8AC3E}">
        <p14:creationId xmlns:p14="http://schemas.microsoft.com/office/powerpoint/2010/main" val="2061836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smtClean="0"/>
              <a:t>Parser</a:t>
            </a:r>
            <a:r>
              <a:rPr lang="es-ES" dirty="0" smtClean="0"/>
              <a:t> lo</a:t>
            </a:r>
            <a:r>
              <a:rPr lang="es-ES" baseline="0" dirty="0" smtClean="0"/>
              <a:t> lleva a cabo </a:t>
            </a:r>
            <a:r>
              <a:rPr lang="es-ES" baseline="0" dirty="0" err="1" smtClean="0"/>
              <a:t>parser</a:t>
            </a:r>
            <a:r>
              <a:rPr lang="es-ES" baseline="0" dirty="0" smtClean="0"/>
              <a:t>, pero </a:t>
            </a:r>
            <a:r>
              <a:rPr lang="es-ES" baseline="0" dirty="0" err="1" smtClean="0"/>
              <a:t>Processing</a:t>
            </a:r>
            <a:r>
              <a:rPr lang="es-ES" baseline="0" dirty="0" smtClean="0"/>
              <a:t> y </a:t>
            </a:r>
            <a:r>
              <a:rPr lang="es-ES" baseline="0" dirty="0" err="1" smtClean="0"/>
              <a:t>Persist</a:t>
            </a:r>
            <a:r>
              <a:rPr lang="es-ES" baseline="0" dirty="0" smtClean="0"/>
              <a:t> lo lleva a cabo DB </a:t>
            </a:r>
            <a:r>
              <a:rPr lang="es-ES" baseline="0" dirty="0" err="1" smtClean="0"/>
              <a:t>Writter</a:t>
            </a:r>
            <a:r>
              <a:rPr lang="es-ES" baseline="0" dirty="0" smtClean="0"/>
              <a:t>, que recibe una colección de preguntas y cambia su formato para subirlas a la base de datos. </a:t>
            </a:r>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t>8</a:t>
            </a:fld>
            <a:endParaRPr lang="es-ES"/>
          </a:p>
        </p:txBody>
      </p:sp>
    </p:spTree>
    <p:extLst>
      <p:ext uri="{BB962C8B-B14F-4D97-AF65-F5344CB8AC3E}">
        <p14:creationId xmlns:p14="http://schemas.microsoft.com/office/powerpoint/2010/main" val="3314713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GB" noProof="0" dirty="0" smtClean="0"/>
              <a:t>Explain: This</a:t>
            </a:r>
            <a:r>
              <a:rPr lang="en-GB" baseline="0" noProof="0" dirty="0" smtClean="0"/>
              <a:t> second deliverable its a desktop application to play Trivial. The principal restrictions are that the users have to be registered to play and the admin has access to all the statistics of the games and users. </a:t>
            </a:r>
            <a:endParaRPr lang="en-GB" noProof="0"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t>11</a:t>
            </a:fld>
            <a:endParaRPr lang="es-ES"/>
          </a:p>
        </p:txBody>
      </p:sp>
    </p:spTree>
    <p:extLst>
      <p:ext uri="{BB962C8B-B14F-4D97-AF65-F5344CB8AC3E}">
        <p14:creationId xmlns:p14="http://schemas.microsoft.com/office/powerpoint/2010/main" val="3184010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In this deliverable we fulfil the approach of a MVC. There are three main different parts. </a:t>
            </a:r>
          </a:p>
          <a:p>
            <a:r>
              <a:rPr lang="en-US" dirty="0" smtClean="0"/>
              <a:t>The model that contains the business logic and the records the status. It's independent from the status and the different views. </a:t>
            </a:r>
          </a:p>
          <a:p>
            <a:r>
              <a:rPr lang="en-US" dirty="0" smtClean="0"/>
              <a:t>The controller which is </a:t>
            </a:r>
            <a:r>
              <a:rPr lang="en-US" dirty="0" err="1" smtClean="0"/>
              <a:t>encharge</a:t>
            </a:r>
            <a:r>
              <a:rPr lang="en-US" dirty="0" smtClean="0"/>
              <a:t> of processing the events of the players and the proper actions. </a:t>
            </a:r>
          </a:p>
          <a:p>
            <a:r>
              <a:rPr lang="en-US" dirty="0" smtClean="0"/>
              <a:t>And the last one the views that are showing the contents of the model. </a:t>
            </a:r>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t>12</a:t>
            </a:fld>
            <a:endParaRPr lang="es-ES"/>
          </a:p>
        </p:txBody>
      </p:sp>
    </p:spTree>
    <p:extLst>
      <p:ext uri="{BB962C8B-B14F-4D97-AF65-F5344CB8AC3E}">
        <p14:creationId xmlns:p14="http://schemas.microsoft.com/office/powerpoint/2010/main" val="332245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In </a:t>
            </a:r>
            <a:r>
              <a:rPr lang="es-ES" dirty="0" err="1" smtClean="0"/>
              <a:t>our</a:t>
            </a:r>
            <a:r>
              <a:rPr lang="es-ES" dirty="0" smtClean="0"/>
              <a:t> case, </a:t>
            </a:r>
            <a:r>
              <a:rPr lang="es-ES" dirty="0" err="1" smtClean="0"/>
              <a:t>this</a:t>
            </a:r>
            <a:r>
              <a:rPr lang="es-ES" baseline="0" dirty="0" smtClean="0"/>
              <a:t> </a:t>
            </a:r>
            <a:r>
              <a:rPr lang="es-ES" baseline="0" dirty="0" err="1" smtClean="0"/>
              <a:t>is</a:t>
            </a:r>
            <a:r>
              <a:rPr lang="es-ES" baseline="0" dirty="0" smtClean="0"/>
              <a:t> </a:t>
            </a:r>
            <a:r>
              <a:rPr lang="es-ES" baseline="0" dirty="0" err="1" smtClean="0"/>
              <a:t>the</a:t>
            </a:r>
            <a:r>
              <a:rPr lang="es-ES" baseline="0" dirty="0" smtClean="0"/>
              <a:t> </a:t>
            </a:r>
            <a:r>
              <a:rPr lang="es-ES" baseline="0" dirty="0" err="1" smtClean="0"/>
              <a:t>application</a:t>
            </a:r>
            <a:r>
              <a:rPr lang="es-ES" baseline="0" dirty="0" smtClean="0"/>
              <a:t> of </a:t>
            </a:r>
            <a:r>
              <a:rPr lang="es-ES" baseline="0" dirty="0" err="1" smtClean="0"/>
              <a:t>the</a:t>
            </a:r>
            <a:r>
              <a:rPr lang="es-ES" baseline="0" dirty="0" smtClean="0"/>
              <a:t> MVC. </a:t>
            </a:r>
            <a:r>
              <a:rPr lang="es-ES" baseline="0" dirty="0" err="1" smtClean="0"/>
              <a:t>We</a:t>
            </a:r>
            <a:r>
              <a:rPr lang="es-ES" baseline="0" dirty="0" smtClean="0"/>
              <a:t> </a:t>
            </a:r>
            <a:r>
              <a:rPr lang="es-ES" baseline="0" dirty="0" err="1" smtClean="0"/>
              <a:t>have</a:t>
            </a:r>
            <a:r>
              <a:rPr lang="es-ES" baseline="0" dirty="0" smtClean="0"/>
              <a:t> </a:t>
            </a:r>
            <a:r>
              <a:rPr lang="es-ES" baseline="0" dirty="0" err="1" smtClean="0"/>
              <a:t>there</a:t>
            </a:r>
            <a:r>
              <a:rPr lang="es-ES" baseline="0" dirty="0" smtClean="0"/>
              <a:t> </a:t>
            </a:r>
            <a:r>
              <a:rPr lang="es-ES" baseline="0" dirty="0" err="1" smtClean="0"/>
              <a:t>diferenciated</a:t>
            </a:r>
            <a:r>
              <a:rPr lang="es-ES" baseline="0" dirty="0" smtClean="0"/>
              <a:t> modules. </a:t>
            </a:r>
            <a:r>
              <a:rPr lang="es-ES" baseline="0" dirty="0" err="1" smtClean="0"/>
              <a:t>The</a:t>
            </a:r>
            <a:r>
              <a:rPr lang="es-ES" baseline="0" dirty="0" smtClean="0"/>
              <a:t> </a:t>
            </a:r>
            <a:r>
              <a:rPr lang="es-ES" baseline="0" dirty="0" err="1" smtClean="0"/>
              <a:t>Persistence</a:t>
            </a:r>
            <a:r>
              <a:rPr lang="es-ES" baseline="0" dirty="0" smtClean="0"/>
              <a:t> </a:t>
            </a:r>
            <a:r>
              <a:rPr lang="es-ES" baseline="0" dirty="0" err="1" smtClean="0"/>
              <a:t>with</a:t>
            </a:r>
            <a:r>
              <a:rPr lang="es-ES" baseline="0" dirty="0" smtClean="0"/>
              <a:t> </a:t>
            </a:r>
            <a:r>
              <a:rPr lang="es-ES" baseline="0" dirty="0" err="1" smtClean="0"/>
              <a:t>the</a:t>
            </a:r>
            <a:r>
              <a:rPr lang="es-ES" baseline="0" dirty="0" smtClean="0"/>
              <a:t> </a:t>
            </a:r>
            <a:r>
              <a:rPr lang="es-ES" baseline="0" dirty="0" err="1" smtClean="0"/>
              <a:t>coneccions</a:t>
            </a:r>
            <a:r>
              <a:rPr lang="es-ES" baseline="0" dirty="0" smtClean="0"/>
              <a:t> to Mondo DB, </a:t>
            </a:r>
            <a:r>
              <a:rPr lang="es-ES" baseline="0" dirty="0" err="1" smtClean="0"/>
              <a:t>here</a:t>
            </a:r>
            <a:r>
              <a:rPr lang="es-ES" baseline="0" dirty="0" smtClean="0"/>
              <a:t> </a:t>
            </a:r>
            <a:r>
              <a:rPr lang="es-ES" baseline="0" dirty="0" err="1" smtClean="0"/>
              <a:t>it’s</a:t>
            </a:r>
            <a:r>
              <a:rPr lang="es-ES" baseline="0" dirty="0" smtClean="0"/>
              <a:t> </a:t>
            </a:r>
            <a:r>
              <a:rPr lang="es-ES" baseline="0" dirty="0" err="1" smtClean="0"/>
              <a:t>also</a:t>
            </a:r>
            <a:r>
              <a:rPr lang="es-ES" baseline="0" dirty="0" smtClean="0"/>
              <a:t> </a:t>
            </a:r>
            <a:r>
              <a:rPr lang="es-ES" baseline="0" dirty="0" err="1" smtClean="0"/>
              <a:t>included</a:t>
            </a:r>
            <a:r>
              <a:rPr lang="es-ES" baseline="0" dirty="0" smtClean="0"/>
              <a:t> </a:t>
            </a:r>
            <a:r>
              <a:rPr lang="es-ES" baseline="0" dirty="0" err="1" smtClean="0"/>
              <a:t>the</a:t>
            </a:r>
            <a:r>
              <a:rPr lang="es-ES" baseline="0" dirty="0" smtClean="0"/>
              <a:t> </a:t>
            </a:r>
            <a:r>
              <a:rPr lang="es-ES" baseline="0" dirty="0" err="1" smtClean="0"/>
              <a:t>first</a:t>
            </a:r>
            <a:r>
              <a:rPr lang="es-ES" baseline="0" dirty="0" smtClean="0"/>
              <a:t> </a:t>
            </a:r>
            <a:r>
              <a:rPr lang="es-ES" baseline="0" dirty="0" err="1" smtClean="0"/>
              <a:t>deriverable</a:t>
            </a:r>
            <a:r>
              <a:rPr lang="es-ES" baseline="0" dirty="0" smtClean="0"/>
              <a:t>. </a:t>
            </a:r>
            <a:r>
              <a:rPr lang="es-ES" baseline="0" dirty="0" err="1" smtClean="0"/>
              <a:t>The</a:t>
            </a:r>
            <a:r>
              <a:rPr lang="es-ES" baseline="0" dirty="0" smtClean="0"/>
              <a:t> </a:t>
            </a:r>
            <a:r>
              <a:rPr lang="es-ES" baseline="0" dirty="0" err="1" smtClean="0"/>
              <a:t>bussines</a:t>
            </a:r>
            <a:r>
              <a:rPr lang="es-ES" baseline="0" dirty="0" smtClean="0"/>
              <a:t> </a:t>
            </a:r>
            <a:r>
              <a:rPr lang="es-ES" baseline="0" dirty="0" err="1" smtClean="0"/>
              <a:t>logic</a:t>
            </a:r>
            <a:r>
              <a:rPr lang="es-ES" baseline="0" dirty="0" smtClean="0"/>
              <a:t> </a:t>
            </a:r>
            <a:r>
              <a:rPr lang="es-ES" baseline="0" dirty="0" err="1" smtClean="0"/>
              <a:t>that</a:t>
            </a:r>
            <a:r>
              <a:rPr lang="es-ES" baseline="0" dirty="0" smtClean="0"/>
              <a:t> </a:t>
            </a:r>
            <a:r>
              <a:rPr lang="es-ES" baseline="0" dirty="0" err="1" smtClean="0"/>
              <a:t>it’s</a:t>
            </a:r>
            <a:r>
              <a:rPr lang="es-ES" baseline="0" dirty="0" smtClean="0"/>
              <a:t> </a:t>
            </a:r>
            <a:r>
              <a:rPr lang="es-ES" baseline="0" dirty="0" err="1" smtClean="0"/>
              <a:t>the</a:t>
            </a:r>
            <a:r>
              <a:rPr lang="es-ES" baseline="0" dirty="0" smtClean="0"/>
              <a:t> </a:t>
            </a:r>
            <a:r>
              <a:rPr lang="es-ES" baseline="0" dirty="0" err="1" smtClean="0"/>
              <a:t>Model</a:t>
            </a:r>
            <a:r>
              <a:rPr lang="es-ES" baseline="0" dirty="0" smtClean="0"/>
              <a:t> </a:t>
            </a:r>
            <a:r>
              <a:rPr lang="es-ES" baseline="0" dirty="0" err="1" smtClean="0"/>
              <a:t>package</a:t>
            </a:r>
            <a:r>
              <a:rPr lang="es-ES" baseline="0" dirty="0" smtClean="0"/>
              <a:t> and </a:t>
            </a:r>
            <a:r>
              <a:rPr lang="es-ES" baseline="0" dirty="0" err="1" smtClean="0"/>
              <a:t>the</a:t>
            </a:r>
            <a:r>
              <a:rPr lang="es-ES" baseline="0" dirty="0" smtClean="0"/>
              <a:t> </a:t>
            </a:r>
            <a:r>
              <a:rPr lang="es-ES" baseline="0" dirty="0" err="1" smtClean="0"/>
              <a:t>Views</a:t>
            </a:r>
            <a:r>
              <a:rPr lang="es-ES" baseline="0" dirty="0" smtClean="0"/>
              <a:t> </a:t>
            </a:r>
            <a:r>
              <a:rPr lang="es-ES" baseline="0" dirty="0" err="1" smtClean="0"/>
              <a:t>that</a:t>
            </a:r>
            <a:r>
              <a:rPr lang="es-ES" baseline="0" dirty="0" smtClean="0"/>
              <a:t> are </a:t>
            </a:r>
            <a:r>
              <a:rPr lang="es-ES" baseline="0" dirty="0" err="1" smtClean="0"/>
              <a:t>on</a:t>
            </a:r>
            <a:r>
              <a:rPr lang="es-ES" baseline="0" dirty="0" smtClean="0"/>
              <a:t> </a:t>
            </a:r>
            <a:r>
              <a:rPr lang="es-ES" baseline="0" dirty="0" err="1" smtClean="0"/>
              <a:t>the</a:t>
            </a:r>
            <a:r>
              <a:rPr lang="es-ES" baseline="0" dirty="0" smtClean="0"/>
              <a:t> </a:t>
            </a:r>
            <a:r>
              <a:rPr lang="es-ES" baseline="0" dirty="0" err="1" smtClean="0"/>
              <a:t>gui</a:t>
            </a:r>
            <a:r>
              <a:rPr lang="es-ES" baseline="0" dirty="0" smtClean="0"/>
              <a:t> </a:t>
            </a:r>
            <a:r>
              <a:rPr lang="es-ES" baseline="0" dirty="0" err="1" smtClean="0"/>
              <a:t>package</a:t>
            </a:r>
            <a:r>
              <a:rPr lang="es-ES" baseline="0" dirty="0" smtClean="0"/>
              <a:t>. </a:t>
            </a:r>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t>13</a:t>
            </a:fld>
            <a:endParaRPr lang="es-ES"/>
          </a:p>
        </p:txBody>
      </p:sp>
    </p:spTree>
    <p:extLst>
      <p:ext uri="{BB962C8B-B14F-4D97-AF65-F5344CB8AC3E}">
        <p14:creationId xmlns:p14="http://schemas.microsoft.com/office/powerpoint/2010/main" val="2337850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t>15</a:t>
            </a:fld>
            <a:endParaRPr lang="es-ES"/>
          </a:p>
        </p:txBody>
      </p:sp>
    </p:spTree>
    <p:extLst>
      <p:ext uri="{BB962C8B-B14F-4D97-AF65-F5344CB8AC3E}">
        <p14:creationId xmlns:p14="http://schemas.microsoft.com/office/powerpoint/2010/main" val="1585916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654" y="1447801"/>
            <a:ext cx="8823360" cy="3329581"/>
          </a:xfrm>
        </p:spPr>
        <p:txBody>
          <a:bodyPr anchor="b"/>
          <a:lstStyle>
            <a:lvl1pPr>
              <a:defRPr sz="7198"/>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654" y="4777380"/>
            <a:ext cx="8823360" cy="861420"/>
          </a:xfrm>
        </p:spPr>
        <p:txBody>
          <a:bodyPr anchor="t"/>
          <a:lstStyle>
            <a:lvl1pPr marL="0" indent="0" algn="l">
              <a:buNone/>
              <a:defRPr cap="all">
                <a:solidFill>
                  <a:schemeClr val="bg2">
                    <a:lumMod val="40000"/>
                    <a:lumOff val="6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s-ES" smtClean="0"/>
              <a:t>09/05/2015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14DD1E-5D91-48A3-AD6D-45FBA980D106}" type="slidenum">
              <a:rPr lang="es-ES" smtClean="0"/>
              <a:t>‹Nº›</a:t>
            </a:fld>
            <a:endParaRPr lang="es-ES"/>
          </a:p>
        </p:txBody>
      </p:sp>
    </p:spTree>
    <p:extLst>
      <p:ext uri="{BB962C8B-B14F-4D97-AF65-F5344CB8AC3E}">
        <p14:creationId xmlns:p14="http://schemas.microsoft.com/office/powerpoint/2010/main" val="2225350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656" y="4800587"/>
            <a:ext cx="8823359" cy="566738"/>
          </a:xfrm>
        </p:spPr>
        <p:txBody>
          <a:bodyPr anchor="b">
            <a:normAutofit/>
          </a:bodyPr>
          <a:lstStyle>
            <a:lvl1pPr algn="l">
              <a:defRPr sz="2399"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654" y="685800"/>
            <a:ext cx="8823360"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655" y="5367325"/>
            <a:ext cx="882335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0DFD029-FB74-4578-B929-F66AA97659CA}" type="datetimeFigureOut">
              <a:rPr lang="es-ES" smtClean="0"/>
              <a:pPr/>
              <a:t>09/05/2015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014DD1E-5D91-48A3-AD6D-45FBA980D106}" type="slidenum">
              <a:rPr lang="es-ES" smtClean="0"/>
              <a:pPr/>
              <a:t>‹Nº›</a:t>
            </a:fld>
            <a:endParaRPr lang="es-ES"/>
          </a:p>
        </p:txBody>
      </p:sp>
    </p:spTree>
    <p:extLst>
      <p:ext uri="{BB962C8B-B14F-4D97-AF65-F5344CB8AC3E}">
        <p14:creationId xmlns:p14="http://schemas.microsoft.com/office/powerpoint/2010/main" val="80392142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654" y="1447800"/>
            <a:ext cx="8823361" cy="1981200"/>
          </a:xfrm>
        </p:spPr>
        <p:txBody>
          <a:bodyPr/>
          <a:lstStyle>
            <a:lvl1pPr>
              <a:defRPr sz="4799"/>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654" y="3657600"/>
            <a:ext cx="8823361" cy="23622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0DFD029-FB74-4578-B929-F66AA97659CA}" type="datetimeFigureOut">
              <a:rPr lang="es-ES" smtClean="0"/>
              <a:pPr/>
              <a:t>09/05/2015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14DD1E-5D91-48A3-AD6D-45FBA980D106}" type="slidenum">
              <a:rPr lang="es-ES" smtClean="0"/>
              <a:pPr/>
              <a:t>‹Nº›</a:t>
            </a:fld>
            <a:endParaRPr lang="es-ES"/>
          </a:p>
        </p:txBody>
      </p:sp>
    </p:spTree>
    <p:extLst>
      <p:ext uri="{BB962C8B-B14F-4D97-AF65-F5344CB8AC3E}">
        <p14:creationId xmlns:p14="http://schemas.microsoft.com/office/powerpoint/2010/main" val="66816367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391" y="1447800"/>
            <a:ext cx="7997232" cy="2323374"/>
          </a:xfrm>
        </p:spPr>
        <p:txBody>
          <a:bodyPr/>
          <a:lstStyle>
            <a:lvl1pPr>
              <a:defRPr sz="4799"/>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29898" y="3771174"/>
            <a:ext cx="7277753"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654" y="4350657"/>
            <a:ext cx="8823361" cy="16764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0DFD029-FB74-4578-B929-F66AA97659CA}" type="datetimeFigureOut">
              <a:rPr lang="es-ES" smtClean="0"/>
              <a:pPr/>
              <a:t>09/05/2015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14DD1E-5D91-48A3-AD6D-45FBA980D106}" type="slidenum">
              <a:rPr lang="es-ES" smtClean="0"/>
              <a:pPr/>
              <a:t>‹Nº›</a:t>
            </a:fld>
            <a:endParaRPr lang="es-ES"/>
          </a:p>
        </p:txBody>
      </p:sp>
      <p:sp>
        <p:nvSpPr>
          <p:cNvPr id="12" name="TextBox 11"/>
          <p:cNvSpPr txBox="1"/>
          <p:nvPr/>
        </p:nvSpPr>
        <p:spPr>
          <a:xfrm>
            <a:off x="898061" y="971253"/>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
        <p:nvSpPr>
          <p:cNvPr id="15" name="TextBox 14"/>
          <p:cNvSpPr txBox="1"/>
          <p:nvPr/>
        </p:nvSpPr>
        <p:spPr>
          <a:xfrm>
            <a:off x="9328060" y="2613787"/>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Tree>
    <p:extLst>
      <p:ext uri="{BB962C8B-B14F-4D97-AF65-F5344CB8AC3E}">
        <p14:creationId xmlns:p14="http://schemas.microsoft.com/office/powerpoint/2010/main" val="152037040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653" y="3124201"/>
            <a:ext cx="8823362" cy="1653180"/>
          </a:xfrm>
        </p:spPr>
        <p:txBody>
          <a:bodyPr anchor="b"/>
          <a:lstStyle>
            <a:lvl1pPr algn="l">
              <a:defRPr sz="3999"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654" y="4777381"/>
            <a:ext cx="8823361" cy="860400"/>
          </a:xfrm>
        </p:spPr>
        <p:txBody>
          <a:bodyPr anchor="t"/>
          <a:lstStyle>
            <a:lvl1pPr marL="0" indent="0" algn="l">
              <a:buNone/>
              <a:defRPr sz="1999" cap="none">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0DFD029-FB74-4578-B929-F66AA97659CA}" type="datetimeFigureOut">
              <a:rPr lang="es-ES" smtClean="0"/>
              <a:pPr/>
              <a:t>09/05/2015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14DD1E-5D91-48A3-AD6D-45FBA980D106}" type="slidenum">
              <a:rPr lang="es-ES" smtClean="0"/>
              <a:pPr/>
              <a:t>‹Nº›</a:t>
            </a:fld>
            <a:endParaRPr lang="es-ES"/>
          </a:p>
        </p:txBody>
      </p:sp>
    </p:spTree>
    <p:extLst>
      <p:ext uri="{BB962C8B-B14F-4D97-AF65-F5344CB8AC3E}">
        <p14:creationId xmlns:p14="http://schemas.microsoft.com/office/powerpoint/2010/main" val="114033312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782" y="1981200"/>
            <a:ext cx="294609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293" y="2667000"/>
            <a:ext cx="2926588"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2648" y="1981200"/>
            <a:ext cx="2935476"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2097" y="2667000"/>
            <a:ext cx="2946027"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2845" y="1981200"/>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2845" y="2667000"/>
            <a:ext cx="2931349"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cxnSp>
        <p:nvCxnSpPr>
          <p:cNvPr id="17" name="Straight Connector 16"/>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0DFD029-FB74-4578-B929-F66AA97659CA}" type="datetimeFigureOut">
              <a:rPr lang="es-ES" smtClean="0"/>
              <a:pPr/>
              <a:t>09/05/2015</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14DD1E-5D91-48A3-AD6D-45FBA980D106}" type="slidenum">
              <a:rPr lang="es-ES" smtClean="0"/>
              <a:pPr/>
              <a:t>‹Nº›</a:t>
            </a:fld>
            <a:endParaRPr lang="es-ES"/>
          </a:p>
        </p:txBody>
      </p:sp>
    </p:spTree>
    <p:extLst>
      <p:ext uri="{BB962C8B-B14F-4D97-AF65-F5344CB8AC3E}">
        <p14:creationId xmlns:p14="http://schemas.microsoft.com/office/powerpoint/2010/main" val="23815427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293" y="4250949"/>
            <a:ext cx="293928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293" y="2209800"/>
            <a:ext cx="293928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293" y="4827212"/>
            <a:ext cx="2939284"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8363" y="4250949"/>
            <a:ext cx="2929762"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8362" y="2209800"/>
            <a:ext cx="292976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7009" y="4827211"/>
            <a:ext cx="293364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2845" y="4250949"/>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2844" y="2209800"/>
            <a:ext cx="2931349"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2720" y="4827209"/>
            <a:ext cx="293523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cxnSp>
        <p:nvCxnSpPr>
          <p:cNvPr id="19" name="Straight Connector 18"/>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0DFD029-FB74-4578-B929-F66AA97659CA}" type="datetimeFigureOut">
              <a:rPr lang="es-ES" smtClean="0"/>
              <a:pPr/>
              <a:t>09/05/2015</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14DD1E-5D91-48A3-AD6D-45FBA980D106}" type="slidenum">
              <a:rPr lang="es-ES" smtClean="0"/>
              <a:pPr/>
              <a:t>‹Nº›</a:t>
            </a:fld>
            <a:endParaRPr lang="es-ES"/>
          </a:p>
        </p:txBody>
      </p:sp>
    </p:spTree>
    <p:extLst>
      <p:ext uri="{BB962C8B-B14F-4D97-AF65-F5344CB8AC3E}">
        <p14:creationId xmlns:p14="http://schemas.microsoft.com/office/powerpoint/2010/main" val="88234415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s-ES" smtClean="0"/>
              <a:t>09/05/2015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14DD1E-5D91-48A3-AD6D-45FBA980D106}" type="slidenum">
              <a:rPr lang="es-ES" smtClean="0"/>
              <a:t>‹Nº›</a:t>
            </a:fld>
            <a:endParaRPr lang="es-ES"/>
          </a:p>
        </p:txBody>
      </p:sp>
    </p:spTree>
    <p:extLst>
      <p:ext uri="{BB962C8B-B14F-4D97-AF65-F5344CB8AC3E}">
        <p14:creationId xmlns:p14="http://schemas.microsoft.com/office/powerpoint/2010/main" val="1386606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2050" y="430214"/>
            <a:ext cx="1752145"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294" y="887414"/>
            <a:ext cx="7421216"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s-ES" smtClean="0"/>
              <a:t>09/05/2015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14DD1E-5D91-48A3-AD6D-45FBA980D106}" type="slidenum">
              <a:rPr lang="es-ES" smtClean="0"/>
              <a:t>‹Nº›</a:t>
            </a:fld>
            <a:endParaRPr lang="es-ES"/>
          </a:p>
        </p:txBody>
      </p:sp>
    </p:spTree>
    <p:extLst>
      <p:ext uri="{BB962C8B-B14F-4D97-AF65-F5344CB8AC3E}">
        <p14:creationId xmlns:p14="http://schemas.microsoft.com/office/powerpoint/2010/main" val="66605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F0DFD029-FB74-4578-B929-F66AA97659CA}" type="datetimeFigureOut">
              <a:rPr lang="es-ES" smtClean="0"/>
              <a:t>09/05/2015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14DD1E-5D91-48A3-AD6D-45FBA980D106}" type="slidenum">
              <a:rPr lang="es-ES" smtClean="0"/>
              <a:t>‹Nº›</a:t>
            </a:fld>
            <a:endParaRPr lang="es-ES"/>
          </a:p>
        </p:txBody>
      </p:sp>
    </p:spTree>
    <p:extLst>
      <p:ext uri="{BB962C8B-B14F-4D97-AF65-F5344CB8AC3E}">
        <p14:creationId xmlns:p14="http://schemas.microsoft.com/office/powerpoint/2010/main" val="3283601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656" y="2861734"/>
            <a:ext cx="8823359" cy="1915647"/>
          </a:xfrm>
        </p:spPr>
        <p:txBody>
          <a:bodyPr anchor="b"/>
          <a:lstStyle>
            <a:lvl1pPr algn="l">
              <a:defRPr sz="3999"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654" y="4777381"/>
            <a:ext cx="8823360" cy="860400"/>
          </a:xfrm>
        </p:spPr>
        <p:txBody>
          <a:bodyPr anchor="t"/>
          <a:lstStyle>
            <a:lvl1pPr marL="0" indent="0" algn="l">
              <a:buNone/>
              <a:defRPr sz="1999" cap="all">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0DFD029-FB74-4578-B929-F66AA97659CA}" type="datetimeFigureOut">
              <a:rPr lang="es-ES" smtClean="0"/>
              <a:t>09/05/2015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14DD1E-5D91-48A3-AD6D-45FBA980D106}" type="slidenum">
              <a:rPr lang="es-ES" smtClean="0"/>
              <a:t>‹Nº›</a:t>
            </a:fld>
            <a:endParaRPr lang="es-ES"/>
          </a:p>
        </p:txBody>
      </p:sp>
    </p:spTree>
    <p:extLst>
      <p:ext uri="{BB962C8B-B14F-4D97-AF65-F5344CB8AC3E}">
        <p14:creationId xmlns:p14="http://schemas.microsoft.com/office/powerpoint/2010/main" val="1417080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025" y="2060576"/>
            <a:ext cx="4395194" cy="4195763"/>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3021" y="2056093"/>
            <a:ext cx="4395196" cy="4200245"/>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0DFD029-FB74-4578-B929-F66AA97659CA}" type="datetimeFigureOut">
              <a:rPr lang="es-ES" smtClean="0"/>
              <a:t>09/05/2015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014DD1E-5D91-48A3-AD6D-45FBA980D106}" type="slidenum">
              <a:rPr lang="es-ES" smtClean="0"/>
              <a:t>‹Nº›</a:t>
            </a:fld>
            <a:endParaRPr lang="es-ES"/>
          </a:p>
        </p:txBody>
      </p:sp>
    </p:spTree>
    <p:extLst>
      <p:ext uri="{BB962C8B-B14F-4D97-AF65-F5344CB8AC3E}">
        <p14:creationId xmlns:p14="http://schemas.microsoft.com/office/powerpoint/2010/main" val="1309407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026" y="1905000"/>
            <a:ext cx="4395193"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025"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3023" y="1905000"/>
            <a:ext cx="439519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3023"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0DFD029-FB74-4578-B929-F66AA97659CA}" type="datetimeFigureOut">
              <a:rPr lang="es-ES" smtClean="0"/>
              <a:t>09/05/2015</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C014DD1E-5D91-48A3-AD6D-45FBA980D106}" type="slidenum">
              <a:rPr lang="es-ES" smtClean="0"/>
              <a:t>‹Nº›</a:t>
            </a:fld>
            <a:endParaRPr lang="es-ES"/>
          </a:p>
        </p:txBody>
      </p:sp>
    </p:spTree>
    <p:extLst>
      <p:ext uri="{BB962C8B-B14F-4D97-AF65-F5344CB8AC3E}">
        <p14:creationId xmlns:p14="http://schemas.microsoft.com/office/powerpoint/2010/main" val="3001106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F0DFD029-FB74-4578-B929-F66AA97659CA}" type="datetimeFigureOut">
              <a:rPr lang="es-ES" smtClean="0"/>
              <a:t>09/05/2015</a:t>
            </a:fld>
            <a:endParaRPr lang="es-ES"/>
          </a:p>
        </p:txBody>
      </p:sp>
      <p:sp>
        <p:nvSpPr>
          <p:cNvPr id="5" name="Footer Placeholder 3"/>
          <p:cNvSpPr>
            <a:spLocks noGrp="1"/>
          </p:cNvSpPr>
          <p:nvPr>
            <p:ph type="ftr" sz="quarter" idx="11"/>
          </p:nvPr>
        </p:nvSpPr>
        <p:spPr/>
        <p:txBody>
          <a:bodyPr/>
          <a:lstStyle/>
          <a:p>
            <a:endParaRPr lang="es-ES"/>
          </a:p>
        </p:txBody>
      </p:sp>
      <p:sp>
        <p:nvSpPr>
          <p:cNvPr id="6" name="Slide Number Placeholder 4"/>
          <p:cNvSpPr>
            <a:spLocks noGrp="1"/>
          </p:cNvSpPr>
          <p:nvPr>
            <p:ph type="sldNum" sz="quarter" idx="12"/>
          </p:nvPr>
        </p:nvSpPr>
        <p:spPr/>
        <p:txBody>
          <a:bodyPr/>
          <a:lstStyle/>
          <a:p>
            <a:fld id="{C014DD1E-5D91-48A3-AD6D-45FBA980D106}" type="slidenum">
              <a:rPr lang="es-ES" smtClean="0"/>
              <a:t>‹Nº›</a:t>
            </a:fld>
            <a:endParaRPr lang="es-ES"/>
          </a:p>
        </p:txBody>
      </p:sp>
    </p:spTree>
    <p:extLst>
      <p:ext uri="{BB962C8B-B14F-4D97-AF65-F5344CB8AC3E}">
        <p14:creationId xmlns:p14="http://schemas.microsoft.com/office/powerpoint/2010/main" val="2809528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0DFD029-FB74-4578-B929-F66AA97659CA}" type="datetimeFigureOut">
              <a:rPr lang="es-ES" smtClean="0"/>
              <a:t>09/05/2015</a:t>
            </a:fld>
            <a:endParaRPr lang="es-ES"/>
          </a:p>
        </p:txBody>
      </p:sp>
      <p:sp>
        <p:nvSpPr>
          <p:cNvPr id="5" name="Footer Placeholder 2"/>
          <p:cNvSpPr>
            <a:spLocks noGrp="1"/>
          </p:cNvSpPr>
          <p:nvPr>
            <p:ph type="ftr" sz="quarter" idx="11"/>
          </p:nvPr>
        </p:nvSpPr>
        <p:spPr/>
        <p:txBody>
          <a:bodyPr/>
          <a:lstStyle/>
          <a:p>
            <a:endParaRPr lang="es-ES"/>
          </a:p>
        </p:txBody>
      </p:sp>
      <p:sp>
        <p:nvSpPr>
          <p:cNvPr id="6" name="Slide Number Placeholder 3"/>
          <p:cNvSpPr>
            <a:spLocks noGrp="1"/>
          </p:cNvSpPr>
          <p:nvPr>
            <p:ph type="sldNum" sz="quarter" idx="12"/>
          </p:nvPr>
        </p:nvSpPr>
        <p:spPr/>
        <p:txBody>
          <a:bodyPr/>
          <a:lstStyle/>
          <a:p>
            <a:fld id="{C014DD1E-5D91-48A3-AD6D-45FBA980D106}" type="slidenum">
              <a:rPr lang="es-ES" smtClean="0"/>
              <a:t>‹Nº›</a:t>
            </a:fld>
            <a:endParaRPr lang="es-ES"/>
          </a:p>
        </p:txBody>
      </p:sp>
    </p:spTree>
    <p:extLst>
      <p:ext uri="{BB962C8B-B14F-4D97-AF65-F5344CB8AC3E}">
        <p14:creationId xmlns:p14="http://schemas.microsoft.com/office/powerpoint/2010/main" val="1592229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652" y="1447800"/>
            <a:ext cx="3400178" cy="1447800"/>
          </a:xfrm>
        </p:spPr>
        <p:txBody>
          <a:bodyPr anchor="b"/>
          <a:lstStyle>
            <a:lvl1pPr algn="l">
              <a:defRPr sz="2399"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3370" y="1447800"/>
            <a:ext cx="5194644" cy="4572000"/>
          </a:xfrm>
        </p:spPr>
        <p:txBody>
          <a:bodyPr anchor="ctr">
            <a:normAutofit/>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653" y="3129281"/>
            <a:ext cx="3400177" cy="2895599"/>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F0DFD029-FB74-4578-B929-F66AA97659CA}" type="datetimeFigureOut">
              <a:rPr lang="es-ES" smtClean="0"/>
              <a:t>09/05/2015</a:t>
            </a:fld>
            <a:endParaRPr lang="es-ES"/>
          </a:p>
        </p:txBody>
      </p:sp>
      <p:sp>
        <p:nvSpPr>
          <p:cNvPr id="5" name="Footer Placeholder 5"/>
          <p:cNvSpPr>
            <a:spLocks noGrp="1"/>
          </p:cNvSpPr>
          <p:nvPr>
            <p:ph type="ftr" sz="quarter" idx="11"/>
          </p:nvPr>
        </p:nvSpPr>
        <p:spPr/>
        <p:txBody>
          <a:bodyPr/>
          <a:lstStyle/>
          <a:p>
            <a:endParaRPr lang="es-ES"/>
          </a:p>
        </p:txBody>
      </p:sp>
      <p:sp>
        <p:nvSpPr>
          <p:cNvPr id="6" name="Slide Number Placeholder 6"/>
          <p:cNvSpPr>
            <a:spLocks noGrp="1"/>
          </p:cNvSpPr>
          <p:nvPr>
            <p:ph type="sldNum" sz="quarter" idx="12"/>
          </p:nvPr>
        </p:nvSpPr>
        <p:spPr/>
        <p:txBody>
          <a:bodyPr/>
          <a:lstStyle/>
          <a:p>
            <a:fld id="{C014DD1E-5D91-48A3-AD6D-45FBA980D106}" type="slidenum">
              <a:rPr lang="es-ES" smtClean="0"/>
              <a:t>‹Nº›</a:t>
            </a:fld>
            <a:endParaRPr lang="es-ES"/>
          </a:p>
        </p:txBody>
      </p:sp>
    </p:spTree>
    <p:extLst>
      <p:ext uri="{BB962C8B-B14F-4D97-AF65-F5344CB8AC3E}">
        <p14:creationId xmlns:p14="http://schemas.microsoft.com/office/powerpoint/2010/main" val="2941851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606" y="1854192"/>
            <a:ext cx="5091580" cy="1574808"/>
          </a:xfrm>
        </p:spPr>
        <p:txBody>
          <a:bodyPr anchor="b">
            <a:normAutofit/>
          </a:bodyPr>
          <a:lstStyle>
            <a:lvl1pPr algn="l">
              <a:defRPr sz="3599"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7736" y="1143000"/>
            <a:ext cx="3199567"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654" y="3657600"/>
            <a:ext cx="5083655" cy="1371600"/>
          </a:xfrm>
        </p:spPr>
        <p:txBody>
          <a:bodyP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0DFD029-FB74-4578-B929-F66AA97659CA}" type="datetimeFigureOut">
              <a:rPr lang="es-ES" smtClean="0"/>
              <a:t>09/05/2015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014DD1E-5D91-48A3-AD6D-45FBA980D106}" type="slidenum">
              <a:rPr lang="es-ES" smtClean="0"/>
              <a:t>‹Nº›</a:t>
            </a:fld>
            <a:endParaRPr lang="es-ES"/>
          </a:p>
        </p:txBody>
      </p:sp>
    </p:spTree>
    <p:extLst>
      <p:ext uri="{BB962C8B-B14F-4D97-AF65-F5344CB8AC3E}">
        <p14:creationId xmlns:p14="http://schemas.microsoft.com/office/powerpoint/2010/main" val="3483973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6"/>
            <a:ext cx="4035961"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8"/>
            <a:ext cx="1522016" cy="2365453"/>
          </a:xfrm>
          <a:prstGeom prst="rect">
            <a:avLst/>
          </a:prstGeom>
        </p:spPr>
      </p:pic>
      <p:sp>
        <p:nvSpPr>
          <p:cNvPr id="16" name="Oval 15"/>
          <p:cNvSpPr/>
          <p:nvPr/>
        </p:nvSpPr>
        <p:spPr>
          <a:xfrm>
            <a:off x="8606770" y="1676400"/>
            <a:ext cx="2818666"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7330" y="1"/>
            <a:ext cx="1602969"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3637" y="6096000"/>
            <a:ext cx="993475" cy="762000"/>
          </a:xfrm>
          <a:prstGeom prst="rect">
            <a:avLst/>
          </a:prstGeom>
        </p:spPr>
      </p:pic>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5943" y="452718"/>
            <a:ext cx="9402274"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025" y="2052919"/>
            <a:ext cx="894421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2866" y="1790741"/>
            <a:ext cx="990599" cy="304720"/>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0DFD029-FB74-4578-B929-F66AA97659CA}" type="datetimeFigureOut">
              <a:rPr lang="es-ES" smtClean="0"/>
              <a:pPr/>
              <a:t>09/05/2015</a:t>
            </a:fld>
            <a:endParaRPr lang="es-ES"/>
          </a:p>
        </p:txBody>
      </p:sp>
      <p:sp>
        <p:nvSpPr>
          <p:cNvPr id="5" name="Footer Placeholder 4"/>
          <p:cNvSpPr>
            <a:spLocks noGrp="1"/>
          </p:cNvSpPr>
          <p:nvPr>
            <p:ph type="ftr" sz="quarter" idx="3"/>
          </p:nvPr>
        </p:nvSpPr>
        <p:spPr>
          <a:xfrm rot="5400000">
            <a:off x="8948740" y="3225337"/>
            <a:ext cx="3859795" cy="304722"/>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S"/>
          </a:p>
        </p:txBody>
      </p:sp>
      <p:sp>
        <p:nvSpPr>
          <p:cNvPr id="6" name="Slide Number Placeholder 5"/>
          <p:cNvSpPr>
            <a:spLocks noGrp="1"/>
          </p:cNvSpPr>
          <p:nvPr>
            <p:ph type="sldNum" sz="quarter" idx="4"/>
          </p:nvPr>
        </p:nvSpPr>
        <p:spPr bwMode="gray">
          <a:xfrm>
            <a:off x="10349844" y="295730"/>
            <a:ext cx="837981" cy="767687"/>
          </a:xfrm>
          <a:prstGeom prst="rect">
            <a:avLst/>
          </a:prstGeom>
        </p:spPr>
        <p:txBody>
          <a:bodyPr vert="horz" lIns="91440" tIns="45720" rIns="91440" bIns="45720" rtlCol="0" anchor="b"/>
          <a:lstStyle>
            <a:lvl1pPr algn="ctr">
              <a:defRPr sz="2799" b="0" i="0">
                <a:solidFill>
                  <a:schemeClr val="tx1">
                    <a:tint val="75000"/>
                  </a:schemeClr>
                </a:solidFill>
              </a:defRPr>
            </a:lvl1pPr>
          </a:lstStyle>
          <a:p>
            <a:fld id="{C014DD1E-5D91-48A3-AD6D-45FBA980D106}" type="slidenum">
              <a:rPr lang="es-ES" smtClean="0"/>
              <a:pPr/>
              <a:t>‹Nº›</a:t>
            </a:fld>
            <a:endParaRPr lang="es-ES"/>
          </a:p>
        </p:txBody>
      </p:sp>
    </p:spTree>
    <p:extLst>
      <p:ext uri="{BB962C8B-B14F-4D97-AF65-F5344CB8AC3E}">
        <p14:creationId xmlns:p14="http://schemas.microsoft.com/office/powerpoint/2010/main" val="4213258823"/>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457063" rtl="0" eaLnBrk="1" latinLnBrk="0" hangingPunct="1">
        <a:spcBef>
          <a:spcPct val="0"/>
        </a:spcBef>
        <a:buNone/>
        <a:defRPr sz="419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bg2">
            <a:lumMod val="40000"/>
            <a:lumOff val="60000"/>
          </a:schemeClr>
        </a:buClr>
        <a:buSzPct val="80000"/>
        <a:buFont typeface="Wingdings 3" charset="2"/>
        <a:buChar char=""/>
        <a:defRPr sz="1999" b="0" i="0" kern="1200">
          <a:solidFill>
            <a:schemeClr val="tx1"/>
          </a:solidFill>
          <a:latin typeface="+mj-lt"/>
          <a:ea typeface="+mj-ea"/>
          <a:cs typeface="+mj-cs"/>
        </a:defRPr>
      </a:lvl1pPr>
      <a:lvl2pPr marL="742727" indent="-285664" algn="l" defTabSz="457063" rtl="0" eaLnBrk="1" latinLnBrk="0" hangingPunct="1">
        <a:spcBef>
          <a:spcPts val="1000"/>
        </a:spcBef>
        <a:spcAft>
          <a:spcPts val="0"/>
        </a:spcAft>
        <a:buClr>
          <a:schemeClr val="bg2">
            <a:lumMod val="40000"/>
            <a:lumOff val="60000"/>
          </a:schemeClr>
        </a:buClr>
        <a:buSzPct val="80000"/>
        <a:buFont typeface="Wingdings 3" charset="2"/>
        <a:buChar char=""/>
        <a:defRPr sz="1799" b="0" i="0" kern="1200">
          <a:solidFill>
            <a:schemeClr val="tx1"/>
          </a:solidFill>
          <a:latin typeface="+mj-lt"/>
          <a:ea typeface="+mj-ea"/>
          <a:cs typeface="+mj-cs"/>
        </a:defRPr>
      </a:lvl2pPr>
      <a:lvl3pPr marL="1142657"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599720"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6783"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24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090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7971"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5034"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0.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defTabSz="1216152">
              <a:lnSpc>
                <a:spcPct val="90000"/>
              </a:lnSpc>
              <a:spcBef>
                <a:spcPts val="0"/>
              </a:spcBef>
              <a:buNone/>
            </a:pPr>
            <a:r>
              <a:rPr lang="es-ES_tradnl" sz="5400" dirty="0" smtClean="0">
                <a:solidFill>
                  <a:schemeClr val="tx1"/>
                </a:solidFill>
                <a:latin typeface="Calibri"/>
              </a:rPr>
              <a:t>Software </a:t>
            </a:r>
            <a:r>
              <a:rPr lang="en-GB" sz="5400" dirty="0" smtClean="0">
                <a:solidFill>
                  <a:schemeClr val="tx1"/>
                </a:solidFill>
                <a:latin typeface="Calibri"/>
              </a:rPr>
              <a:t>Architecture</a:t>
            </a:r>
            <a:endParaRPr lang="en-GB" sz="5400" b="0" i="0" dirty="0">
              <a:solidFill>
                <a:schemeClr val="tx1"/>
              </a:solidFill>
              <a:latin typeface="Calibri"/>
            </a:endParaRPr>
          </a:p>
        </p:txBody>
      </p:sp>
      <p:sp>
        <p:nvSpPr>
          <p:cNvPr id="5" name="Subtitle 4"/>
          <p:cNvSpPr>
            <a:spLocks noGrp="1"/>
          </p:cNvSpPr>
          <p:nvPr>
            <p:ph type="subTitle" idx="1"/>
          </p:nvPr>
        </p:nvSpPr>
        <p:spPr/>
        <p:txBody>
          <a:bodyPr/>
          <a:lstStyle/>
          <a:p>
            <a:pPr>
              <a:spcBef>
                <a:spcPts val="0"/>
              </a:spcBef>
            </a:pPr>
            <a:r>
              <a:rPr lang="es-ES_tradnl" sz="2800" dirty="0">
                <a:solidFill>
                  <a:schemeClr val="tx1"/>
                </a:solidFill>
                <a:latin typeface="Calibri"/>
              </a:rPr>
              <a:t>Trivial </a:t>
            </a:r>
            <a:r>
              <a:rPr lang="es-ES_tradnl" sz="2800" dirty="0" smtClean="0">
                <a:solidFill>
                  <a:schemeClr val="tx1"/>
                </a:solidFill>
                <a:latin typeface="Calibri"/>
              </a:rPr>
              <a:t>i1b</a:t>
            </a:r>
            <a:endParaRPr lang="es-ES_tradnl" sz="2800" b="0" i="0" spc="200" baseline="0" dirty="0">
              <a:solidFill>
                <a:srgbClr val="009999"/>
              </a:solidFill>
            </a:endParaRP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4474" y="4777380"/>
            <a:ext cx="2913621" cy="1671047"/>
          </a:xfrm>
          <a:prstGeom prst="rect">
            <a:avLst/>
          </a:prstGeom>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654" y="1447801"/>
            <a:ext cx="9692286" cy="3329581"/>
          </a:xfrm>
        </p:spPr>
        <p:txBody>
          <a:bodyPr/>
          <a:lstStyle/>
          <a:p>
            <a:pPr algn="l" defTabSz="1216152">
              <a:lnSpc>
                <a:spcPct val="90000"/>
              </a:lnSpc>
              <a:spcBef>
                <a:spcPts val="0"/>
              </a:spcBef>
              <a:buNone/>
            </a:pPr>
            <a:r>
              <a:rPr lang="en-GB" sz="5400" dirty="0" smtClean="0">
                <a:solidFill>
                  <a:schemeClr val="tx1"/>
                </a:solidFill>
                <a:latin typeface="Calibri"/>
              </a:rPr>
              <a:t>Second Deliverable :</a:t>
            </a:r>
            <a:br>
              <a:rPr lang="en-GB" sz="5400" dirty="0" smtClean="0">
                <a:solidFill>
                  <a:schemeClr val="tx1"/>
                </a:solidFill>
                <a:latin typeface="Calibri"/>
              </a:rPr>
            </a:br>
            <a:r>
              <a:rPr lang="en-GB" sz="8000" dirty="0" smtClean="0">
                <a:solidFill>
                  <a:schemeClr val="tx1"/>
                </a:solidFill>
                <a:latin typeface="Calibri"/>
              </a:rPr>
              <a:t>DESKTOP APPLICATION</a:t>
            </a:r>
            <a:endParaRPr lang="en-GB" sz="8000" b="0" i="0" dirty="0">
              <a:solidFill>
                <a:schemeClr val="tx1"/>
              </a:solidFill>
              <a:latin typeface="Calibri"/>
            </a:endParaRP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4474" y="4777380"/>
            <a:ext cx="2913621" cy="1671047"/>
          </a:xfrm>
          <a:prstGeom prst="rect">
            <a:avLst/>
          </a:prstGeom>
        </p:spPr>
      </p:pic>
      <p:sp>
        <p:nvSpPr>
          <p:cNvPr id="7" name="Subtitle 4"/>
          <p:cNvSpPr>
            <a:spLocks noGrp="1"/>
          </p:cNvSpPr>
          <p:nvPr>
            <p:ph type="subTitle" idx="1"/>
          </p:nvPr>
        </p:nvSpPr>
        <p:spPr>
          <a:xfrm>
            <a:off x="88931" y="6186513"/>
            <a:ext cx="2131446" cy="523828"/>
          </a:xfrm>
        </p:spPr>
        <p:txBody>
          <a:bodyPr/>
          <a:lstStyle/>
          <a:p>
            <a:pPr>
              <a:spcBef>
                <a:spcPts val="0"/>
              </a:spcBef>
            </a:pPr>
            <a:r>
              <a:rPr lang="es-ES_tradnl" sz="2800" dirty="0">
                <a:solidFill>
                  <a:schemeClr val="tx1"/>
                </a:solidFill>
                <a:latin typeface="Calibri"/>
              </a:rPr>
              <a:t>Trivial </a:t>
            </a:r>
            <a:r>
              <a:rPr lang="es-ES_tradnl" sz="2800" dirty="0" smtClean="0">
                <a:solidFill>
                  <a:schemeClr val="tx1"/>
                </a:solidFill>
                <a:latin typeface="Calibri"/>
              </a:rPr>
              <a:t>i1b</a:t>
            </a:r>
            <a:endParaRPr lang="es-ES_tradnl" sz="2800" b="0" i="0" spc="200" baseline="0" dirty="0">
              <a:solidFill>
                <a:srgbClr val="009999"/>
              </a:solidFill>
            </a:endParaRPr>
          </a:p>
        </p:txBody>
      </p:sp>
    </p:spTree>
    <p:extLst>
      <p:ext uri="{BB962C8B-B14F-4D97-AF65-F5344CB8AC3E}">
        <p14:creationId xmlns:p14="http://schemas.microsoft.com/office/powerpoint/2010/main" val="3921500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4800" dirty="0" smtClean="0"/>
              <a:t>Description</a:t>
            </a:r>
            <a:endParaRPr lang="en-US" dirty="0"/>
          </a:p>
        </p:txBody>
      </p:sp>
      <p:sp>
        <p:nvSpPr>
          <p:cNvPr id="10" name="Content Placeholder 9"/>
          <p:cNvSpPr>
            <a:spLocks noGrp="1"/>
          </p:cNvSpPr>
          <p:nvPr>
            <p:ph sz="half" idx="2"/>
          </p:nvPr>
        </p:nvSpPr>
        <p:spPr>
          <a:xfrm>
            <a:off x="909836" y="1853248"/>
            <a:ext cx="5040559" cy="4403090"/>
          </a:xfrm>
        </p:spPr>
        <p:txBody>
          <a:bodyPr>
            <a:normAutofit/>
          </a:bodyPr>
          <a:lstStyle/>
          <a:p>
            <a:pPr>
              <a:spcBef>
                <a:spcPts val="2400"/>
              </a:spcBef>
            </a:pPr>
            <a:r>
              <a:rPr lang="en-US" sz="3600" dirty="0" smtClean="0"/>
              <a:t>Desktop Application </a:t>
            </a:r>
            <a:endParaRPr lang="en-US" sz="3600" dirty="0" smtClean="0"/>
          </a:p>
          <a:p>
            <a:pPr>
              <a:spcBef>
                <a:spcPts val="2400"/>
              </a:spcBef>
            </a:pPr>
            <a:r>
              <a:rPr lang="en-US" sz="3600" dirty="0" smtClean="0"/>
              <a:t>Register users </a:t>
            </a:r>
          </a:p>
          <a:p>
            <a:pPr lvl="1">
              <a:spcBef>
                <a:spcPts val="2400"/>
              </a:spcBef>
            </a:pPr>
            <a:r>
              <a:rPr lang="en-US" sz="3401" dirty="0" smtClean="0"/>
              <a:t>User </a:t>
            </a:r>
          </a:p>
          <a:p>
            <a:pPr lvl="1">
              <a:spcBef>
                <a:spcPts val="2400"/>
              </a:spcBef>
            </a:pPr>
            <a:r>
              <a:rPr lang="en-US" sz="3401" dirty="0" smtClean="0"/>
              <a:t>Admin</a:t>
            </a:r>
            <a:endParaRPr lang="en-US" sz="3401" dirty="0"/>
          </a:p>
        </p:txBody>
      </p:sp>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48015" y="2607549"/>
            <a:ext cx="2400404" cy="2400404"/>
          </a:xfrm>
          <a:prstGeom prst="rect">
            <a:avLst/>
          </a:prstGeom>
        </p:spPr>
      </p:pic>
      <p:sp>
        <p:nvSpPr>
          <p:cNvPr id="8" name="AutoShape 2" descr="https://cdn4.iconfinder.com/data/icons/flat-icon-set/2133/flat_icons-graficheria.it-01.png"/>
          <p:cNvSpPr>
            <a:spLocks noChangeAspect="1" noChangeArrowheads="1"/>
          </p:cNvSpPr>
          <p:nvPr/>
        </p:nvSpPr>
        <p:spPr bwMode="auto">
          <a:xfrm>
            <a:off x="5645595" y="4070415"/>
            <a:ext cx="2967824" cy="296783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4100" name="Picture 4" descr="https://cdn4.iconfinder.com/data/icons/flat-icon-set/2133/flat_icons-graficheria.it-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5575" y="-9745663"/>
            <a:ext cx="1958400" cy="1958400"/>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p:cNvPicPr>
            <a:picLocks noChangeAspect="1"/>
          </p:cNvPicPr>
          <p:nvPr/>
        </p:nvPicPr>
        <p:blipFill>
          <a:blip r:embed="rId5"/>
          <a:stretch>
            <a:fillRect/>
          </a:stretch>
        </p:blipFill>
        <p:spPr>
          <a:xfrm>
            <a:off x="-4064001" y="-6729413"/>
            <a:ext cx="1958400" cy="1958400"/>
          </a:xfrm>
          <a:prstGeom prst="rect">
            <a:avLst/>
          </a:prstGeom>
        </p:spPr>
      </p:pic>
      <p:pic>
        <p:nvPicPr>
          <p:cNvPr id="4102" name="Picture 6" descr="http://www.technomouse.lt/wp-content/uploads/2014/11/computer-icon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0493" y="908720"/>
            <a:ext cx="2521966" cy="2521968"/>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8" descr="http://www.iconarchive.com/download/i85541/graphicloads/100-flat/analytics.ic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4107" name="Picture 11" descr="https://cdn4.iconfinder.com/data/icons/presentation/63/Presentation_chart_graph_analysis_statistics_analytics_business_admin_seo_web_mobile_internet_icon_user_finance_diagram_powerpoint-32-51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57991" y="3832616"/>
            <a:ext cx="2415920" cy="2297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5468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sz="4800" dirty="0" smtClean="0"/>
              <a:t>Architecture</a:t>
            </a:r>
            <a:endParaRPr lang="en-GB" sz="4400" dirty="0"/>
          </a:p>
        </p:txBody>
      </p:sp>
      <p:sp>
        <p:nvSpPr>
          <p:cNvPr id="6" name="Marcador de contenido 5"/>
          <p:cNvSpPr>
            <a:spLocks noGrp="1"/>
          </p:cNvSpPr>
          <p:nvPr>
            <p:ph sz="quarter" idx="4"/>
          </p:nvPr>
        </p:nvSpPr>
        <p:spPr>
          <a:xfrm>
            <a:off x="645943" y="1824876"/>
            <a:ext cx="4080317" cy="4431462"/>
          </a:xfrm>
        </p:spPr>
        <p:txBody>
          <a:bodyPr>
            <a:normAutofit/>
          </a:bodyPr>
          <a:lstStyle/>
          <a:p>
            <a:r>
              <a:rPr lang="en-GB" sz="2400" dirty="0" smtClean="0"/>
              <a:t>Model-View –Controller </a:t>
            </a:r>
          </a:p>
          <a:p>
            <a:pPr marL="0" indent="0">
              <a:buNone/>
            </a:pPr>
            <a:endParaRPr lang="en-GB" sz="2400" dirty="0" smtClean="0"/>
          </a:p>
          <a:p>
            <a:pPr marL="457063" lvl="1" indent="0">
              <a:buNone/>
            </a:pPr>
            <a:r>
              <a:rPr lang="en-GB" sz="2400" dirty="0" smtClean="0"/>
              <a:t>	</a:t>
            </a:r>
            <a:endParaRPr lang="en-GB" sz="2400" dirty="0"/>
          </a:p>
        </p:txBody>
      </p:sp>
      <p:pic>
        <p:nvPicPr>
          <p:cNvPr id="4" name="Marcador de contenido 3"/>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222204" y="1851168"/>
            <a:ext cx="6025781" cy="4464496"/>
          </a:xfrm>
        </p:spPr>
      </p:pic>
    </p:spTree>
    <p:extLst>
      <p:ext uri="{BB962C8B-B14F-4D97-AF65-F5344CB8AC3E}">
        <p14:creationId xmlns:p14="http://schemas.microsoft.com/office/powerpoint/2010/main" val="2531742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sz="4800" dirty="0"/>
              <a:t>Architecture</a:t>
            </a:r>
            <a:endParaRPr lang="es-ES" sz="4400" dirty="0"/>
          </a:p>
        </p:txBody>
      </p:sp>
      <p:pic>
        <p:nvPicPr>
          <p:cNvPr id="6" name="Marcador de contenido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1764" y="1856214"/>
            <a:ext cx="11429996" cy="4104456"/>
          </a:xfrm>
        </p:spPr>
      </p:pic>
    </p:spTree>
    <p:extLst>
      <p:ext uri="{BB962C8B-B14F-4D97-AF65-F5344CB8AC3E}">
        <p14:creationId xmlns:p14="http://schemas.microsoft.com/office/powerpoint/2010/main" val="38405463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81843" y="452718"/>
            <a:ext cx="9066373" cy="1400530"/>
          </a:xfrm>
        </p:spPr>
        <p:txBody>
          <a:bodyPr/>
          <a:lstStyle/>
          <a:p>
            <a:r>
              <a:rPr lang="en-GB" dirty="0" smtClean="0"/>
              <a:t>Quality</a:t>
            </a:r>
            <a:r>
              <a:rPr lang="es-ES" dirty="0" smtClean="0"/>
              <a:t> atributes </a:t>
            </a:r>
            <a:endParaRPr lang="es-ES" dirty="0"/>
          </a:p>
        </p:txBody>
      </p:sp>
      <p:sp>
        <p:nvSpPr>
          <p:cNvPr id="3" name="Marcador de texto 2"/>
          <p:cNvSpPr>
            <a:spLocks noGrp="1"/>
          </p:cNvSpPr>
          <p:nvPr>
            <p:ph type="body" idx="1"/>
          </p:nvPr>
        </p:nvSpPr>
        <p:spPr/>
        <p:txBody>
          <a:bodyPr/>
          <a:lstStyle/>
          <a:p>
            <a:endParaRPr lang="es-ES"/>
          </a:p>
        </p:txBody>
      </p:sp>
      <p:sp>
        <p:nvSpPr>
          <p:cNvPr id="4" name="Marcador de contenido 3"/>
          <p:cNvSpPr>
            <a:spLocks noGrp="1"/>
          </p:cNvSpPr>
          <p:nvPr>
            <p:ph sz="half" idx="2"/>
          </p:nvPr>
        </p:nvSpPr>
        <p:spPr/>
        <p:txBody>
          <a:bodyPr/>
          <a:lstStyle/>
          <a:p>
            <a:endParaRPr lang="es-ES" dirty="0"/>
          </a:p>
        </p:txBody>
      </p:sp>
      <p:sp>
        <p:nvSpPr>
          <p:cNvPr id="5" name="Marcador de texto 4"/>
          <p:cNvSpPr>
            <a:spLocks noGrp="1"/>
          </p:cNvSpPr>
          <p:nvPr>
            <p:ph type="body" sz="quarter" idx="3"/>
          </p:nvPr>
        </p:nvSpPr>
        <p:spPr/>
        <p:txBody>
          <a:bodyPr/>
          <a:lstStyle/>
          <a:p>
            <a:endParaRPr lang="es-ES"/>
          </a:p>
        </p:txBody>
      </p:sp>
      <p:sp>
        <p:nvSpPr>
          <p:cNvPr id="6" name="Marcador de contenido 5"/>
          <p:cNvSpPr>
            <a:spLocks noGrp="1"/>
          </p:cNvSpPr>
          <p:nvPr>
            <p:ph sz="quarter" idx="4"/>
          </p:nvPr>
        </p:nvSpPr>
        <p:spPr/>
        <p:txBody>
          <a:bodyPr/>
          <a:lstStyle/>
          <a:p>
            <a:endParaRPr lang="es-ES"/>
          </a:p>
        </p:txBody>
      </p:sp>
    </p:spTree>
    <p:extLst>
      <p:ext uri="{BB962C8B-B14F-4D97-AF65-F5344CB8AC3E}">
        <p14:creationId xmlns:p14="http://schemas.microsoft.com/office/powerpoint/2010/main" val="17240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sz="4800" dirty="0" smtClean="0"/>
              <a:t>Tools and technologies</a:t>
            </a:r>
            <a:endParaRPr lang="en-GB" sz="4800" dirty="0"/>
          </a:p>
        </p:txBody>
      </p:sp>
      <p:sp>
        <p:nvSpPr>
          <p:cNvPr id="10" name="Content Placeholder 9"/>
          <p:cNvSpPr>
            <a:spLocks noGrp="1"/>
          </p:cNvSpPr>
          <p:nvPr>
            <p:ph sz="half" idx="2"/>
          </p:nvPr>
        </p:nvSpPr>
        <p:spPr>
          <a:xfrm>
            <a:off x="477788" y="1556792"/>
            <a:ext cx="5400600" cy="4317802"/>
          </a:xfrm>
        </p:spPr>
        <p:txBody>
          <a:bodyPr>
            <a:normAutofit/>
          </a:bodyPr>
          <a:lstStyle/>
          <a:p>
            <a:pPr>
              <a:spcBef>
                <a:spcPts val="2400"/>
              </a:spcBef>
            </a:pPr>
            <a:r>
              <a:rPr lang="en-GB" sz="3600" dirty="0" smtClean="0"/>
              <a:t>Previous ones </a:t>
            </a:r>
            <a:r>
              <a:rPr lang="en-GB" sz="2400" dirty="0" smtClean="0"/>
              <a:t>(Java, Continuous integration, Version</a:t>
            </a:r>
            <a:r>
              <a:rPr lang="en-GB" sz="2400" dirty="0" smtClean="0"/>
              <a:t> Control Flow, </a:t>
            </a:r>
            <a:r>
              <a:rPr lang="en-GB" sz="2400" dirty="0" smtClean="0"/>
              <a:t>Persistence) </a:t>
            </a:r>
          </a:p>
          <a:p>
            <a:pPr>
              <a:spcBef>
                <a:spcPts val="3000"/>
              </a:spcBef>
            </a:pPr>
            <a:r>
              <a:rPr lang="en-GB" sz="2400" dirty="0" smtClean="0">
                <a:ea typeface="Adobe Fan Heiti Std B" panose="020B0700000000000000" pitchFamily="34" charset="-128"/>
              </a:rPr>
              <a:t>Interface plugins.</a:t>
            </a:r>
          </a:p>
          <a:p>
            <a:pPr>
              <a:spcBef>
                <a:spcPts val="3000"/>
              </a:spcBef>
            </a:pPr>
            <a:r>
              <a:rPr lang="en-GB" sz="2400" dirty="0" smtClean="0">
                <a:ea typeface="Adobe Fan Heiti Std B" panose="020B0700000000000000" pitchFamily="34" charset="-128"/>
              </a:rPr>
              <a:t>Testing </a:t>
            </a:r>
          </a:p>
          <a:p>
            <a:pPr>
              <a:spcBef>
                <a:spcPts val="3000"/>
              </a:spcBef>
            </a:pPr>
            <a:r>
              <a:rPr lang="en-GB" sz="2400" dirty="0" smtClean="0">
                <a:ea typeface="Adobe Fan Heiti Std B" panose="020B0700000000000000" pitchFamily="34" charset="-128"/>
              </a:rPr>
              <a:t>Testing and construction</a:t>
            </a:r>
            <a:endParaRPr lang="en-GB" sz="2400" dirty="0">
              <a:ea typeface="Adobe Fan Heiti Std B" panose="020B0700000000000000" pitchFamily="34" charset="-128"/>
            </a:endParaRPr>
          </a:p>
        </p:txBody>
      </p:sp>
      <p:pic>
        <p:nvPicPr>
          <p:cNvPr id="3074" name="Picture 2" descr="http://upload.wikimedia.org/wikipedia/commons/thumb/0/0b/Maven_logo.svg/1280px-Maven_logo.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90356" y="2124487"/>
            <a:ext cx="2592288" cy="59339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80556" y="1668414"/>
            <a:ext cx="1728192" cy="369667"/>
          </a:xfrm>
          <a:prstGeom prst="rect">
            <a:avLst/>
          </a:prstGeom>
        </p:spPr>
      </p:pic>
      <p:pic>
        <p:nvPicPr>
          <p:cNvPr id="12" name="Picture 2" descr="http://photos3.meetupstatic.com/photos/event/c/9/7/c/highres_14391580.jpe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80556" y="2038081"/>
            <a:ext cx="2309316" cy="679797"/>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14619" y="1145112"/>
            <a:ext cx="3231795" cy="1182364"/>
          </a:xfrm>
          <a:prstGeom prst="rect">
            <a:avLst/>
          </a:prstGeom>
        </p:spPr>
      </p:pic>
      <p:sp>
        <p:nvSpPr>
          <p:cNvPr id="8" name="Text Placeholder 3"/>
          <p:cNvSpPr>
            <a:spLocks noGrp="1"/>
          </p:cNvSpPr>
          <p:nvPr>
            <p:ph type="body" sz="half" idx="2"/>
          </p:nvPr>
        </p:nvSpPr>
        <p:spPr>
          <a:xfrm>
            <a:off x="6187218" y="3111116"/>
            <a:ext cx="4918392" cy="864112"/>
          </a:xfrm>
        </p:spPr>
        <p:txBody>
          <a:bodyPr>
            <a:noAutofit/>
          </a:bodyPr>
          <a:lstStyle/>
          <a:p>
            <a:pPr marL="0" indent="0">
              <a:buNone/>
            </a:pPr>
            <a:r>
              <a:rPr lang="en-US" sz="3200" dirty="0" smtClean="0">
                <a:solidFill>
                  <a:srgbClr val="FFC000"/>
                </a:solidFill>
                <a:latin typeface="Lucida Sans" panose="020B0602030504020204" pitchFamily="34" charset="0"/>
              </a:rPr>
              <a:t>Windows Builder </a:t>
            </a:r>
            <a:endParaRPr lang="en-US" sz="3200" dirty="0">
              <a:solidFill>
                <a:srgbClr val="FFC000"/>
              </a:solidFill>
              <a:latin typeface="Lucida Sans" panose="020B0602030504020204" pitchFamily="34" charset="0"/>
            </a:endParaRPr>
          </a:p>
        </p:txBody>
      </p:sp>
      <p:pic>
        <p:nvPicPr>
          <p:cNvPr id="5122" name="Picture 2" descr="http://andrewvos.com/images/2011/06/cucumber-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62001" y="3367380"/>
            <a:ext cx="3485562" cy="121569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s://travis-ci.com/img/travis-mascot-200px.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26460" y="4149080"/>
            <a:ext cx="1503011" cy="1488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709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VIDEO DE ACCION </a:t>
            </a:r>
            <a:endParaRPr lang="es-ES" dirty="0"/>
          </a:p>
        </p:txBody>
      </p:sp>
    </p:spTree>
    <p:extLst>
      <p:ext uri="{BB962C8B-B14F-4D97-AF65-F5344CB8AC3E}">
        <p14:creationId xmlns:p14="http://schemas.microsoft.com/office/powerpoint/2010/main" val="37450308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defTabSz="1216152">
              <a:lnSpc>
                <a:spcPct val="90000"/>
              </a:lnSpc>
              <a:spcBef>
                <a:spcPts val="0"/>
              </a:spcBef>
              <a:buNone/>
            </a:pPr>
            <a:r>
              <a:rPr lang="en-GB" sz="5400" dirty="0" smtClean="0">
                <a:solidFill>
                  <a:schemeClr val="tx1"/>
                </a:solidFill>
                <a:latin typeface="Calibri"/>
              </a:rPr>
              <a:t>Third Deliverable :</a:t>
            </a:r>
            <a:br>
              <a:rPr lang="en-GB" sz="5400" dirty="0" smtClean="0">
                <a:solidFill>
                  <a:schemeClr val="tx1"/>
                </a:solidFill>
                <a:latin typeface="Calibri"/>
              </a:rPr>
            </a:br>
            <a:r>
              <a:rPr lang="en-GB" sz="8000" dirty="0" smtClean="0">
                <a:solidFill>
                  <a:schemeClr val="tx1"/>
                </a:solidFill>
                <a:latin typeface="Calibri"/>
              </a:rPr>
              <a:t>WEB APPLICATION</a:t>
            </a:r>
            <a:endParaRPr lang="en-GB" sz="8000" b="0" i="0" dirty="0">
              <a:solidFill>
                <a:schemeClr val="tx1"/>
              </a:solidFill>
              <a:latin typeface="Calibri"/>
            </a:endParaRP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4474" y="4777380"/>
            <a:ext cx="2913621" cy="1671047"/>
          </a:xfrm>
          <a:prstGeom prst="rect">
            <a:avLst/>
          </a:prstGeom>
        </p:spPr>
      </p:pic>
      <p:sp>
        <p:nvSpPr>
          <p:cNvPr id="7" name="Subtitle 4"/>
          <p:cNvSpPr>
            <a:spLocks noGrp="1"/>
          </p:cNvSpPr>
          <p:nvPr>
            <p:ph type="subTitle" idx="1"/>
          </p:nvPr>
        </p:nvSpPr>
        <p:spPr>
          <a:xfrm>
            <a:off x="88931" y="6186513"/>
            <a:ext cx="2131446" cy="523828"/>
          </a:xfrm>
        </p:spPr>
        <p:txBody>
          <a:bodyPr/>
          <a:lstStyle/>
          <a:p>
            <a:pPr>
              <a:spcBef>
                <a:spcPts val="0"/>
              </a:spcBef>
            </a:pPr>
            <a:r>
              <a:rPr lang="es-ES_tradnl" sz="2800" dirty="0">
                <a:solidFill>
                  <a:schemeClr val="tx1"/>
                </a:solidFill>
                <a:latin typeface="Calibri"/>
              </a:rPr>
              <a:t>Trivial </a:t>
            </a:r>
            <a:r>
              <a:rPr lang="es-ES_tradnl" sz="2800" dirty="0" smtClean="0">
                <a:solidFill>
                  <a:schemeClr val="tx1"/>
                </a:solidFill>
                <a:latin typeface="Calibri"/>
              </a:rPr>
              <a:t>i1b</a:t>
            </a:r>
            <a:endParaRPr lang="es-ES_tradnl" sz="2800" b="0" i="0" spc="200" baseline="0" dirty="0">
              <a:solidFill>
                <a:srgbClr val="009999"/>
              </a:solidFill>
            </a:endParaRPr>
          </a:p>
        </p:txBody>
      </p:sp>
    </p:spTree>
    <p:extLst>
      <p:ext uri="{BB962C8B-B14F-4D97-AF65-F5344CB8AC3E}">
        <p14:creationId xmlns:p14="http://schemas.microsoft.com/office/powerpoint/2010/main" val="335350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ASW Project </a:t>
            </a:r>
            <a:endParaRPr lang="es-ES" dirty="0"/>
          </a:p>
        </p:txBody>
      </p:sp>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3972" y="1340768"/>
            <a:ext cx="7776864" cy="5096102"/>
          </a:xfrm>
        </p:spPr>
      </p:pic>
    </p:spTree>
    <p:extLst>
      <p:ext uri="{BB962C8B-B14F-4D97-AF65-F5344CB8AC3E}">
        <p14:creationId xmlns:p14="http://schemas.microsoft.com/office/powerpoint/2010/main" val="16010906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6" name="Picture Placeholder 5"/>
          <p:cNvSpPr>
            <a:spLocks noGrp="1"/>
          </p:cNvSpPr>
          <p:nvPr>
            <p:ph type="pic" idx="1"/>
          </p:nvPr>
        </p:nvSpPr>
        <p:spPr/>
      </p:sp>
      <p:sp>
        <p:nvSpPr>
          <p:cNvPr id="5" name="Text Placeholder 4"/>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smtClean="0"/>
              <a:t>Objectives</a:t>
            </a:r>
            <a:endParaRPr lang="en-GB" dirty="0"/>
          </a:p>
        </p:txBody>
      </p:sp>
      <p:sp>
        <p:nvSpPr>
          <p:cNvPr id="3" name="Marcador de contenido 2"/>
          <p:cNvSpPr>
            <a:spLocks noGrp="1"/>
          </p:cNvSpPr>
          <p:nvPr>
            <p:ph idx="1"/>
          </p:nvPr>
        </p:nvSpPr>
        <p:spPr/>
        <p:txBody>
          <a:bodyPr/>
          <a:lstStyle/>
          <a:p>
            <a:r>
              <a:rPr lang="en-GB" sz="2800" dirty="0" smtClean="0"/>
              <a:t>Clearly defined </a:t>
            </a:r>
            <a:r>
              <a:rPr lang="en-GB" sz="2800" b="1" dirty="0" smtClean="0"/>
              <a:t>Architecture Style </a:t>
            </a:r>
          </a:p>
          <a:p>
            <a:r>
              <a:rPr lang="en-GB" sz="2800" dirty="0" smtClean="0"/>
              <a:t>Use of </a:t>
            </a:r>
            <a:r>
              <a:rPr lang="en-GB" sz="2800" b="1" dirty="0" smtClean="0"/>
              <a:t>Attribute Driven Design </a:t>
            </a:r>
            <a:r>
              <a:rPr lang="en-GB" sz="2800" dirty="0" smtClean="0"/>
              <a:t>and </a:t>
            </a:r>
            <a:r>
              <a:rPr lang="en-GB" sz="2800" b="1" dirty="0" smtClean="0"/>
              <a:t>Quality Scenarios</a:t>
            </a:r>
            <a:r>
              <a:rPr lang="en-GB" sz="2800" dirty="0" smtClean="0"/>
              <a:t>.</a:t>
            </a:r>
          </a:p>
          <a:p>
            <a:r>
              <a:rPr lang="en-GB" sz="2800" b="1" dirty="0" smtClean="0"/>
              <a:t>Modularity </a:t>
            </a:r>
            <a:r>
              <a:rPr lang="en-GB" sz="2800" dirty="0" smtClean="0"/>
              <a:t>(between phases, logic, interface… )</a:t>
            </a:r>
          </a:p>
          <a:p>
            <a:r>
              <a:rPr lang="en-GB" sz="2800" b="1" dirty="0" smtClean="0"/>
              <a:t>Reusability</a:t>
            </a:r>
            <a:r>
              <a:rPr lang="en-GB" sz="2800" dirty="0" smtClean="0"/>
              <a:t>( login between the 2 and 3 part)</a:t>
            </a:r>
          </a:p>
          <a:p>
            <a:r>
              <a:rPr lang="en-GB" sz="2800" b="1" dirty="0" smtClean="0"/>
              <a:t>Usability</a:t>
            </a:r>
            <a:r>
              <a:rPr lang="en-GB" sz="2800" dirty="0" smtClean="0"/>
              <a:t>. Easy and intuitive interfaces. </a:t>
            </a:r>
          </a:p>
          <a:p>
            <a:r>
              <a:rPr lang="en-GB" sz="2800" dirty="0" smtClean="0"/>
              <a:t>Other Quality attributes. </a:t>
            </a:r>
          </a:p>
          <a:p>
            <a:endParaRPr lang="en-GB" dirty="0"/>
          </a:p>
        </p:txBody>
      </p:sp>
    </p:spTree>
    <p:extLst>
      <p:ext uri="{BB962C8B-B14F-4D97-AF65-F5344CB8AC3E}">
        <p14:creationId xmlns:p14="http://schemas.microsoft.com/office/powerpoint/2010/main" val="4262022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defTabSz="1216152">
              <a:lnSpc>
                <a:spcPct val="90000"/>
              </a:lnSpc>
              <a:spcBef>
                <a:spcPts val="0"/>
              </a:spcBef>
              <a:buNone/>
            </a:pPr>
            <a:r>
              <a:rPr lang="en-GB" sz="5400" dirty="0" smtClean="0">
                <a:solidFill>
                  <a:schemeClr val="tx1"/>
                </a:solidFill>
                <a:latin typeface="Calibri"/>
              </a:rPr>
              <a:t>First Deliverable :</a:t>
            </a:r>
            <a:br>
              <a:rPr lang="en-GB" sz="5400" dirty="0" smtClean="0">
                <a:solidFill>
                  <a:schemeClr val="tx1"/>
                </a:solidFill>
                <a:latin typeface="Calibri"/>
              </a:rPr>
            </a:br>
            <a:r>
              <a:rPr lang="en-GB" sz="8000" dirty="0" smtClean="0">
                <a:solidFill>
                  <a:schemeClr val="tx1"/>
                </a:solidFill>
                <a:latin typeface="Calibri"/>
              </a:rPr>
              <a:t>PARSER</a:t>
            </a:r>
            <a:r>
              <a:rPr lang="es-ES" sz="8800" dirty="0" smtClean="0">
                <a:solidFill>
                  <a:schemeClr val="tx1"/>
                </a:solidFill>
                <a:latin typeface="Calibri"/>
              </a:rPr>
              <a:t> </a:t>
            </a:r>
            <a:endParaRPr lang="en-GB" sz="8800" b="0" i="0" dirty="0">
              <a:solidFill>
                <a:schemeClr val="tx1"/>
              </a:solidFill>
              <a:latin typeface="Calibri"/>
            </a:endParaRP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4474" y="4777380"/>
            <a:ext cx="2913621" cy="1671047"/>
          </a:xfrm>
          <a:prstGeom prst="rect">
            <a:avLst/>
          </a:prstGeom>
        </p:spPr>
      </p:pic>
      <p:sp>
        <p:nvSpPr>
          <p:cNvPr id="7" name="Subtitle 4"/>
          <p:cNvSpPr>
            <a:spLocks noGrp="1"/>
          </p:cNvSpPr>
          <p:nvPr>
            <p:ph type="subTitle" idx="1"/>
          </p:nvPr>
        </p:nvSpPr>
        <p:spPr>
          <a:xfrm>
            <a:off x="88931" y="6186513"/>
            <a:ext cx="2131446" cy="523828"/>
          </a:xfrm>
        </p:spPr>
        <p:txBody>
          <a:bodyPr/>
          <a:lstStyle/>
          <a:p>
            <a:pPr>
              <a:spcBef>
                <a:spcPts val="0"/>
              </a:spcBef>
            </a:pPr>
            <a:r>
              <a:rPr lang="es-ES_tradnl" sz="2800" dirty="0">
                <a:solidFill>
                  <a:schemeClr val="tx1"/>
                </a:solidFill>
                <a:latin typeface="Calibri"/>
              </a:rPr>
              <a:t>Trivial </a:t>
            </a:r>
            <a:r>
              <a:rPr lang="es-ES_tradnl" sz="2800" dirty="0" smtClean="0">
                <a:solidFill>
                  <a:schemeClr val="tx1"/>
                </a:solidFill>
                <a:latin typeface="Calibri"/>
              </a:rPr>
              <a:t>i1b</a:t>
            </a:r>
            <a:endParaRPr lang="es-ES_tradnl" sz="2800" b="0" i="0" spc="200" baseline="0" dirty="0">
              <a:solidFill>
                <a:srgbClr val="009999"/>
              </a:solidFill>
            </a:endParaRPr>
          </a:p>
        </p:txBody>
      </p:sp>
    </p:spTree>
    <p:extLst>
      <p:ext uri="{BB962C8B-B14F-4D97-AF65-F5344CB8AC3E}">
        <p14:creationId xmlns:p14="http://schemas.microsoft.com/office/powerpoint/2010/main" val="641831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4800" dirty="0" smtClean="0"/>
              <a:t>Description</a:t>
            </a:r>
            <a:endParaRPr lang="en-US" dirty="0"/>
          </a:p>
        </p:txBody>
      </p:sp>
      <p:sp>
        <p:nvSpPr>
          <p:cNvPr id="10" name="Content Placeholder 9"/>
          <p:cNvSpPr>
            <a:spLocks noGrp="1"/>
          </p:cNvSpPr>
          <p:nvPr>
            <p:ph sz="half" idx="2"/>
          </p:nvPr>
        </p:nvSpPr>
        <p:spPr>
          <a:xfrm>
            <a:off x="909836" y="1853248"/>
            <a:ext cx="5040559" cy="4403090"/>
          </a:xfrm>
        </p:spPr>
        <p:txBody>
          <a:bodyPr>
            <a:normAutofit/>
          </a:bodyPr>
          <a:lstStyle/>
          <a:p>
            <a:pPr>
              <a:spcBef>
                <a:spcPts val="2400"/>
              </a:spcBef>
            </a:pPr>
            <a:r>
              <a:rPr lang="en-US" sz="3600" dirty="0" smtClean="0"/>
              <a:t>Input </a:t>
            </a:r>
          </a:p>
          <a:p>
            <a:pPr>
              <a:spcBef>
                <a:spcPts val="2400"/>
              </a:spcBef>
            </a:pPr>
            <a:r>
              <a:rPr lang="en-US" sz="3600" dirty="0" smtClean="0"/>
              <a:t>Intermediate format</a:t>
            </a:r>
          </a:p>
          <a:p>
            <a:pPr>
              <a:spcBef>
                <a:spcPts val="2400"/>
              </a:spcBef>
            </a:pPr>
            <a:r>
              <a:rPr lang="en-US" sz="3600" dirty="0" smtClean="0"/>
              <a:t>Output </a:t>
            </a:r>
          </a:p>
          <a:p>
            <a:pPr>
              <a:spcBef>
                <a:spcPts val="2400"/>
              </a:spcBef>
            </a:pPr>
            <a:r>
              <a:rPr lang="en-US" sz="3600" dirty="0" smtClean="0"/>
              <a:t>Persistence </a:t>
            </a:r>
            <a:endParaRPr lang="en-US" sz="3600"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8077" y="1229704"/>
            <a:ext cx="3176845" cy="1906107"/>
          </a:xfrm>
          <a:prstGeom prst="rect">
            <a:avLst/>
          </a:prstGeom>
        </p:spPr>
      </p:pic>
      <p:pic>
        <p:nvPicPr>
          <p:cNvPr id="3" name="Imagen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94544" y="3296699"/>
            <a:ext cx="2273082" cy="1087126"/>
          </a:xfrm>
          <a:prstGeom prst="rect">
            <a:avLst/>
          </a:prstGeom>
        </p:spPr>
      </p:pic>
      <p:pic>
        <p:nvPicPr>
          <p:cNvPr id="1026" name="Picture 2" descr="http://photos3.meetupstatic.com/photos/event/c/9/7/c/highres_14391580.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49347" y="4044085"/>
            <a:ext cx="4347388" cy="1279747"/>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98269" y="1543293"/>
            <a:ext cx="2338724" cy="1278927"/>
          </a:xfrm>
          <a:prstGeom prst="rect">
            <a:avLst/>
          </a:prstGeom>
        </p:spPr>
      </p:pic>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sz="4800" dirty="0" smtClean="0"/>
              <a:t>Architecture</a:t>
            </a:r>
            <a:endParaRPr lang="en-GB" sz="4400" dirty="0"/>
          </a:p>
        </p:txBody>
      </p:sp>
      <p:pic>
        <p:nvPicPr>
          <p:cNvPr id="7" name="Marcador de contenido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438228" y="1824876"/>
            <a:ext cx="7441111" cy="4351338"/>
          </a:xfrm>
        </p:spPr>
      </p:pic>
      <p:sp>
        <p:nvSpPr>
          <p:cNvPr id="6" name="Marcador de contenido 5"/>
          <p:cNvSpPr>
            <a:spLocks noGrp="1"/>
          </p:cNvSpPr>
          <p:nvPr>
            <p:ph sz="quarter" idx="4"/>
          </p:nvPr>
        </p:nvSpPr>
        <p:spPr>
          <a:xfrm>
            <a:off x="645943" y="1824876"/>
            <a:ext cx="3792285" cy="4431462"/>
          </a:xfrm>
        </p:spPr>
        <p:txBody>
          <a:bodyPr>
            <a:normAutofit/>
          </a:bodyPr>
          <a:lstStyle/>
          <a:p>
            <a:r>
              <a:rPr lang="en-GB" sz="2400" dirty="0" smtClean="0"/>
              <a:t>Sequential or Batch:</a:t>
            </a:r>
          </a:p>
          <a:p>
            <a:pPr marL="0" indent="0">
              <a:buNone/>
            </a:pPr>
            <a:endParaRPr lang="en-GB" sz="2400" dirty="0" smtClean="0"/>
          </a:p>
          <a:p>
            <a:pPr marL="457063" lvl="1" indent="0">
              <a:buNone/>
            </a:pPr>
            <a:r>
              <a:rPr lang="en-GB" sz="2400" dirty="0" smtClean="0"/>
              <a:t>	Parser</a:t>
            </a:r>
          </a:p>
          <a:p>
            <a:pPr marL="457063" lvl="1" indent="0">
              <a:buNone/>
            </a:pPr>
            <a:r>
              <a:rPr lang="en-GB" sz="2400" dirty="0" smtClean="0"/>
              <a:t> </a:t>
            </a:r>
          </a:p>
          <a:p>
            <a:pPr marL="457063" lvl="1" indent="0">
              <a:buNone/>
            </a:pPr>
            <a:r>
              <a:rPr lang="en-GB" sz="2400" dirty="0"/>
              <a:t> </a:t>
            </a:r>
            <a:r>
              <a:rPr lang="en-GB" sz="2400" dirty="0" smtClean="0"/>
              <a:t>  Processing </a:t>
            </a:r>
          </a:p>
          <a:p>
            <a:pPr marL="457063" lvl="1" indent="0">
              <a:buNone/>
            </a:pPr>
            <a:endParaRPr lang="en-GB" sz="2400" dirty="0" smtClean="0"/>
          </a:p>
          <a:p>
            <a:pPr marL="457063" lvl="1" indent="0">
              <a:buNone/>
            </a:pPr>
            <a:r>
              <a:rPr lang="en-GB" sz="2400" dirty="0" smtClean="0"/>
              <a:t>	Persist </a:t>
            </a:r>
            <a:endParaRPr lang="en-GB" sz="2400" dirty="0"/>
          </a:p>
        </p:txBody>
      </p:sp>
      <p:sp>
        <p:nvSpPr>
          <p:cNvPr id="9" name="Flecha abajo 8"/>
          <p:cNvSpPr/>
          <p:nvPr/>
        </p:nvSpPr>
        <p:spPr>
          <a:xfrm>
            <a:off x="1815138" y="3298405"/>
            <a:ext cx="484632"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Flecha abajo 10"/>
          <p:cNvSpPr/>
          <p:nvPr/>
        </p:nvSpPr>
        <p:spPr>
          <a:xfrm>
            <a:off x="1815138" y="4345323"/>
            <a:ext cx="484632"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8440523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81843" y="452718"/>
            <a:ext cx="9066373" cy="1400530"/>
          </a:xfrm>
        </p:spPr>
        <p:txBody>
          <a:bodyPr/>
          <a:lstStyle/>
          <a:p>
            <a:r>
              <a:rPr lang="en-GB" dirty="0" smtClean="0"/>
              <a:t>Quality</a:t>
            </a:r>
            <a:r>
              <a:rPr lang="es-ES" dirty="0" smtClean="0"/>
              <a:t> atributes </a:t>
            </a:r>
            <a:endParaRPr lang="es-ES" dirty="0"/>
          </a:p>
        </p:txBody>
      </p:sp>
      <p:sp>
        <p:nvSpPr>
          <p:cNvPr id="3" name="Marcador de texto 2"/>
          <p:cNvSpPr>
            <a:spLocks noGrp="1"/>
          </p:cNvSpPr>
          <p:nvPr>
            <p:ph type="body" idx="1"/>
          </p:nvPr>
        </p:nvSpPr>
        <p:spPr/>
        <p:txBody>
          <a:bodyPr/>
          <a:lstStyle/>
          <a:p>
            <a:endParaRPr lang="es-ES"/>
          </a:p>
        </p:txBody>
      </p:sp>
      <p:sp>
        <p:nvSpPr>
          <p:cNvPr id="4" name="Marcador de contenido 3"/>
          <p:cNvSpPr>
            <a:spLocks noGrp="1"/>
          </p:cNvSpPr>
          <p:nvPr>
            <p:ph sz="half" idx="2"/>
          </p:nvPr>
        </p:nvSpPr>
        <p:spPr/>
        <p:txBody>
          <a:bodyPr/>
          <a:lstStyle/>
          <a:p>
            <a:endParaRPr lang="es-ES" dirty="0"/>
          </a:p>
        </p:txBody>
      </p:sp>
      <p:sp>
        <p:nvSpPr>
          <p:cNvPr id="5" name="Marcador de texto 4"/>
          <p:cNvSpPr>
            <a:spLocks noGrp="1"/>
          </p:cNvSpPr>
          <p:nvPr>
            <p:ph type="body" sz="quarter" idx="3"/>
          </p:nvPr>
        </p:nvSpPr>
        <p:spPr/>
        <p:txBody>
          <a:bodyPr/>
          <a:lstStyle/>
          <a:p>
            <a:endParaRPr lang="es-ES"/>
          </a:p>
        </p:txBody>
      </p:sp>
      <p:sp>
        <p:nvSpPr>
          <p:cNvPr id="6" name="Marcador de contenido 5"/>
          <p:cNvSpPr>
            <a:spLocks noGrp="1"/>
          </p:cNvSpPr>
          <p:nvPr>
            <p:ph sz="quarter" idx="4"/>
          </p:nvPr>
        </p:nvSpPr>
        <p:spPr/>
        <p:txBody>
          <a:bodyPr/>
          <a:lstStyle/>
          <a:p>
            <a:endParaRPr lang="es-ES"/>
          </a:p>
        </p:txBody>
      </p:sp>
    </p:spTree>
    <p:extLst>
      <p:ext uri="{BB962C8B-B14F-4D97-AF65-F5344CB8AC3E}">
        <p14:creationId xmlns:p14="http://schemas.microsoft.com/office/powerpoint/2010/main" val="33020009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sz="4800" dirty="0" smtClean="0"/>
              <a:t>Tools and technologies</a:t>
            </a:r>
            <a:endParaRPr lang="en-GB" sz="4800" dirty="0"/>
          </a:p>
        </p:txBody>
      </p:sp>
      <p:sp>
        <p:nvSpPr>
          <p:cNvPr id="10" name="Content Placeholder 9"/>
          <p:cNvSpPr>
            <a:spLocks noGrp="1"/>
          </p:cNvSpPr>
          <p:nvPr>
            <p:ph sz="half" idx="2"/>
          </p:nvPr>
        </p:nvSpPr>
        <p:spPr>
          <a:xfrm>
            <a:off x="837828" y="1556792"/>
            <a:ext cx="4395194" cy="4317802"/>
          </a:xfrm>
        </p:spPr>
        <p:txBody>
          <a:bodyPr>
            <a:normAutofit/>
          </a:bodyPr>
          <a:lstStyle/>
          <a:p>
            <a:pPr>
              <a:spcBef>
                <a:spcPts val="2400"/>
              </a:spcBef>
            </a:pPr>
            <a:r>
              <a:rPr lang="en-US" sz="3600" dirty="0" smtClean="0"/>
              <a:t>Language </a:t>
            </a:r>
          </a:p>
          <a:p>
            <a:pPr>
              <a:spcBef>
                <a:spcPts val="2400"/>
              </a:spcBef>
            </a:pPr>
            <a:r>
              <a:rPr lang="en-US" sz="3600" dirty="0" smtClean="0"/>
              <a:t>Continuous integration </a:t>
            </a:r>
          </a:p>
          <a:p>
            <a:pPr>
              <a:spcBef>
                <a:spcPts val="2400"/>
              </a:spcBef>
            </a:pPr>
            <a:r>
              <a:rPr lang="en-US" sz="3600" dirty="0" smtClean="0"/>
              <a:t>Version Control Flow</a:t>
            </a:r>
          </a:p>
          <a:p>
            <a:pPr>
              <a:spcBef>
                <a:spcPts val="2400"/>
              </a:spcBef>
            </a:pPr>
            <a:r>
              <a:rPr lang="en-US" sz="3600" dirty="0" smtClean="0"/>
              <a:t>Persistence </a:t>
            </a:r>
            <a:endParaRPr lang="en-US" sz="3600" dirty="0"/>
          </a:p>
        </p:txBody>
      </p:sp>
      <p:pic>
        <p:nvPicPr>
          <p:cNvPr id="3074" name="Picture 2" descr="http://upload.wikimedia.org/wikipedia/commons/thumb/0/0b/Maven_logo.svg/1280px-Maven_logo.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2364" y="2231292"/>
            <a:ext cx="5029027" cy="1151176"/>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82444" y="3571489"/>
            <a:ext cx="3905220" cy="835341"/>
          </a:xfrm>
          <a:prstGeom prst="rect">
            <a:avLst/>
          </a:prstGeom>
        </p:spPr>
      </p:pic>
      <p:pic>
        <p:nvPicPr>
          <p:cNvPr id="12" name="Picture 2" descr="http://photos3.meetupstatic.com/photos/event/c/9/7/c/highres_14391580.jpe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61360" y="4595852"/>
            <a:ext cx="4347388" cy="1279747"/>
          </a:xfrm>
          <a:prstGeom prst="rect">
            <a:avLst/>
          </a:prstGeom>
          <a:noFill/>
          <a:extLst>
            <a:ext uri="{909E8E84-426E-40DD-AFC4-6F175D3DCCD1}">
              <a14:hiddenFill xmlns:a14="http://schemas.microsoft.com/office/drawing/2010/main">
                <a:solidFill>
                  <a:srgbClr val="FFFFFF"/>
                </a:solidFill>
              </a14:hiddenFill>
            </a:ext>
          </a:extLst>
        </p:spPr>
      </p:pic>
      <p:pic>
        <p:nvPicPr>
          <p:cNvPr id="14" name="Imagen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72493" y="942217"/>
            <a:ext cx="4618898" cy="1689841"/>
          </a:xfrm>
          <a:prstGeom prst="rect">
            <a:avLst/>
          </a:prstGeom>
        </p:spPr>
      </p:pic>
    </p:spTree>
    <p:extLst>
      <p:ext uri="{BB962C8B-B14F-4D97-AF65-F5344CB8AC3E}">
        <p14:creationId xmlns:p14="http://schemas.microsoft.com/office/powerpoint/2010/main" val="43442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4800" dirty="0" smtClean="0"/>
              <a:t>Use </a:t>
            </a:r>
            <a:r>
              <a:rPr lang="en-GB" sz="4800" dirty="0" smtClean="0"/>
              <a:t>example</a:t>
            </a:r>
            <a:r>
              <a:rPr lang="es-ES" sz="4800" dirty="0" smtClean="0"/>
              <a:t> </a:t>
            </a:r>
            <a:endParaRPr lang="es-ES" sz="4800" dirty="0"/>
          </a:p>
        </p:txBody>
      </p:sp>
      <p:pic>
        <p:nvPicPr>
          <p:cNvPr id="7" name="Imagen 6"/>
          <p:cNvPicPr>
            <a:picLocks noChangeAspect="1"/>
          </p:cNvPicPr>
          <p:nvPr/>
        </p:nvPicPr>
        <p:blipFill rotWithShape="1">
          <a:blip r:embed="rId2"/>
          <a:srcRect t="15152"/>
          <a:stretch/>
        </p:blipFill>
        <p:spPr>
          <a:xfrm>
            <a:off x="405780" y="2420888"/>
            <a:ext cx="11124434" cy="2016224"/>
          </a:xfrm>
          <a:prstGeom prst="rect">
            <a:avLst/>
          </a:prstGeom>
        </p:spPr>
      </p:pic>
    </p:spTree>
    <p:extLst>
      <p:ext uri="{BB962C8B-B14F-4D97-AF65-F5344CB8AC3E}">
        <p14:creationId xmlns:p14="http://schemas.microsoft.com/office/powerpoint/2010/main" val="16216645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Tech_16x9">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Tech_16x9">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D702D4E-A8C1-4AE8-9305-A86DD96A337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0</TotalTime>
  <Words>456</Words>
  <Application>Microsoft Office PowerPoint</Application>
  <PresentationFormat>Personalizado</PresentationFormat>
  <Paragraphs>70</Paragraphs>
  <Slides>21</Slides>
  <Notes>7</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21</vt:i4>
      </vt:variant>
    </vt:vector>
  </HeadingPairs>
  <TitlesOfParts>
    <vt:vector size="28" baseType="lpstr">
      <vt:lpstr>Adobe Fan Heiti Std B</vt:lpstr>
      <vt:lpstr>Arial</vt:lpstr>
      <vt:lpstr>Calibri</vt:lpstr>
      <vt:lpstr>Century Gothic</vt:lpstr>
      <vt:lpstr>Lucida Sans</vt:lpstr>
      <vt:lpstr>Wingdings 3</vt:lpstr>
      <vt:lpstr>Ion</vt:lpstr>
      <vt:lpstr>Software Architecture</vt:lpstr>
      <vt:lpstr>ASW Project </vt:lpstr>
      <vt:lpstr>Objectives</vt:lpstr>
      <vt:lpstr>First Deliverable : PARSER </vt:lpstr>
      <vt:lpstr>Description</vt:lpstr>
      <vt:lpstr>Architecture</vt:lpstr>
      <vt:lpstr>Quality atributes </vt:lpstr>
      <vt:lpstr>Tools and technologies</vt:lpstr>
      <vt:lpstr>Use example </vt:lpstr>
      <vt:lpstr>Second Deliverable : DESKTOP APPLICATION</vt:lpstr>
      <vt:lpstr>Description</vt:lpstr>
      <vt:lpstr>Architecture</vt:lpstr>
      <vt:lpstr>Architecture</vt:lpstr>
      <vt:lpstr>Quality atributes </vt:lpstr>
      <vt:lpstr>Tools and technologies</vt:lpstr>
      <vt:lpstr>VIDEO DE ACCION </vt:lpstr>
      <vt:lpstr>Third Deliverable : WEB APPLICATION</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2015-05-09T11:56:57Z</dcterms:created>
  <dcterms:modified xsi:type="dcterms:W3CDTF">2015-05-09T17:48:41Z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