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08" r:id="rId2"/>
  </p:sldMasterIdLst>
  <p:notesMasterIdLst>
    <p:notesMasterId r:id="rId31"/>
  </p:notesMasterIdLst>
  <p:handoutMasterIdLst>
    <p:handoutMasterId r:id="rId32"/>
  </p:handoutMasterIdLst>
  <p:sldIdLst>
    <p:sldId id="257" r:id="rId3"/>
    <p:sldId id="281" r:id="rId4"/>
    <p:sldId id="280" r:id="rId5"/>
    <p:sldId id="272" r:id="rId6"/>
    <p:sldId id="261" r:id="rId7"/>
    <p:sldId id="275" r:id="rId8"/>
    <p:sldId id="277" r:id="rId9"/>
    <p:sldId id="276" r:id="rId10"/>
    <p:sldId id="279" r:id="rId11"/>
    <p:sldId id="282" r:id="rId12"/>
    <p:sldId id="284" r:id="rId13"/>
    <p:sldId id="285" r:id="rId14"/>
    <p:sldId id="283" r:id="rId15"/>
    <p:sldId id="301" r:id="rId16"/>
    <p:sldId id="287" r:id="rId17"/>
    <p:sldId id="288" r:id="rId18"/>
    <p:sldId id="273" r:id="rId19"/>
    <p:sldId id="289" r:id="rId20"/>
    <p:sldId id="290" r:id="rId21"/>
    <p:sldId id="302" r:id="rId22"/>
    <p:sldId id="291" r:id="rId23"/>
    <p:sldId id="262" r:id="rId24"/>
    <p:sldId id="293" r:id="rId25"/>
    <p:sldId id="295" r:id="rId26"/>
    <p:sldId id="294" r:id="rId27"/>
    <p:sldId id="296" r:id="rId28"/>
    <p:sldId id="300" r:id="rId29"/>
    <p:sldId id="298" r:id="rId30"/>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predeterminada" id="{81D7756F-A866-43A8-A83E-242B919C41DB}">
          <p14:sldIdLst>
            <p14:sldId id="257"/>
            <p14:sldId id="281"/>
            <p14:sldId id="280"/>
            <p14:sldId id="272"/>
            <p14:sldId id="261"/>
            <p14:sldId id="275"/>
            <p14:sldId id="277"/>
            <p14:sldId id="276"/>
            <p14:sldId id="279"/>
            <p14:sldId id="282"/>
            <p14:sldId id="284"/>
            <p14:sldId id="285"/>
            <p14:sldId id="283"/>
            <p14:sldId id="301"/>
            <p14:sldId id="287"/>
            <p14:sldId id="288"/>
            <p14:sldId id="273"/>
            <p14:sldId id="289"/>
            <p14:sldId id="290"/>
            <p14:sldId id="302"/>
            <p14:sldId id="291"/>
            <p14:sldId id="262"/>
            <p14:sldId id="293"/>
            <p14:sldId id="295"/>
            <p14:sldId id="294"/>
            <p14:sldId id="296"/>
            <p14:sldId id="300"/>
            <p14:sldId id="298"/>
          </p14:sldIdLst>
        </p14:section>
      </p14:sectionLst>
    </p:ext>
    <p:ext uri="{EFAFB233-063F-42B5-8137-9DF3F51BA10A}">
      <p15:sldGuideLst xmlns:p15="http://schemas.microsoft.com/office/powerpoint/2012/main">
        <p15:guide id="1" orient="horz" pos="2160">
          <p15:clr>
            <a:srgbClr val="A4A3A4"/>
          </p15:clr>
        </p15:guide>
        <p15:guide id="2" orient="horz" pos="1072">
          <p15:clr>
            <a:srgbClr val="A4A3A4"/>
          </p15:clr>
        </p15:guide>
        <p15:guide id="3" orient="horz" pos="3888">
          <p15:clr>
            <a:srgbClr val="A4A3A4"/>
          </p15:clr>
        </p15:guide>
        <p15:guide id="4" orient="horz" pos="368">
          <p15:clr>
            <a:srgbClr val="A4A3A4"/>
          </p15:clr>
        </p15:guide>
        <p15:guide id="5" pos="3839">
          <p15:clr>
            <a:srgbClr val="A4A3A4"/>
          </p15:clr>
        </p15:guide>
        <p15:guide id="6" pos="768">
          <p15:clr>
            <a:srgbClr val="A4A3A4"/>
          </p15:clr>
        </p15:guide>
        <p15:guide id="7" pos="7294">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235" autoAdjust="0"/>
    <p:restoredTop sz="87971" autoAdjust="0"/>
  </p:normalViewPr>
  <p:slideViewPr>
    <p:cSldViewPr>
      <p:cViewPr varScale="1">
        <p:scale>
          <a:sx n="65" d="100"/>
          <a:sy n="65" d="100"/>
        </p:scale>
        <p:origin x="1014" y="78"/>
      </p:cViewPr>
      <p:guideLst>
        <p:guide orient="horz" pos="2160"/>
        <p:guide orient="horz" pos="1072"/>
        <p:guide orient="horz" pos="3888"/>
        <p:guide orient="horz" pos="368"/>
        <p:guide pos="3839"/>
        <p:guide pos="768"/>
        <p:guide pos="7294"/>
      </p:guideLst>
    </p:cSldViewPr>
  </p:slideViewPr>
  <p:notesTextViewPr>
    <p:cViewPr>
      <p:scale>
        <a:sx n="1" d="1"/>
        <a:sy n="1" d="1"/>
      </p:scale>
      <p:origin x="0" y="0"/>
    </p:cViewPr>
  </p:notesTextViewPr>
  <p:notesViewPr>
    <p:cSldViewPr showGuides="1">
      <p:cViewPr varScale="1">
        <p:scale>
          <a:sx n="84" d="100"/>
          <a:sy n="84" d="100"/>
        </p:scale>
        <p:origin x="1002" y="6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s-ES"/>
              <a:t>10/05/2015</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‹Nº›</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s-ES"/>
              <a:t>10/05/2015</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‹Nº›</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GB" noProof="0" dirty="0" smtClean="0"/>
              <a:t>The objective</a:t>
            </a:r>
            <a:r>
              <a:rPr lang="en-GB" baseline="0" noProof="0" dirty="0" smtClean="0"/>
              <a:t> of this Project it’s to make a program that has two utilities, to be able to play  the trivial game, and as the admin to get information about the users and the games that they play. This functionality it’s going </a:t>
            </a:r>
            <a:r>
              <a:rPr lang="es-ES" baseline="0" dirty="0" smtClean="0"/>
              <a:t>to be </a:t>
            </a:r>
            <a:r>
              <a:rPr lang="en-GB" baseline="0" noProof="0" dirty="0" smtClean="0"/>
              <a:t>the same for the two main applications the desktop one and the web. There’s going to be support of a Database to perform all</a:t>
            </a:r>
            <a:r>
              <a:rPr lang="es-ES" baseline="0" dirty="0" smtClean="0"/>
              <a:t> </a:t>
            </a:r>
            <a:r>
              <a:rPr lang="en-GB" baseline="0" noProof="0" dirty="0" smtClean="0"/>
              <a:t>t</a:t>
            </a:r>
            <a:r>
              <a:rPr lang="es-ES" baseline="0" dirty="0" smtClean="0"/>
              <a:t>he </a:t>
            </a:r>
            <a:r>
              <a:rPr lang="en-GB" baseline="0" noProof="0" dirty="0" smtClean="0"/>
              <a:t>necessary persistence</a:t>
            </a:r>
            <a:r>
              <a:rPr lang="es-ES" baseline="0" dirty="0" smtClean="0"/>
              <a:t>. </a:t>
            </a:r>
            <a:endParaRPr lang="es-ES" dirty="0"/>
          </a:p>
        </p:txBody>
      </p:sp>
      <p:sp>
        <p:nvSpPr>
          <p:cNvPr id="4" name="Marcador de número de diapositiva 3"/>
          <p:cNvSpPr>
            <a:spLocks noGrp="1"/>
          </p:cNvSpPr>
          <p:nvPr>
            <p:ph type="sldNum" sz="quarter" idx="10"/>
          </p:nvPr>
        </p:nvSpPr>
        <p:spPr/>
        <p:txBody>
          <a:bodyPr/>
          <a:lstStyle/>
          <a:p>
            <a:fld id="{3EBA5BD7-F043-4D1B-AA17-CD412FC534DE}" type="slidenum">
              <a:rPr lang="es-ES" smtClean="0"/>
              <a:t>2</a:t>
            </a:fld>
            <a:endParaRPr lang="es-ES"/>
          </a:p>
        </p:txBody>
      </p:sp>
    </p:spTree>
    <p:extLst>
      <p:ext uri="{BB962C8B-B14F-4D97-AF65-F5344CB8AC3E}">
        <p14:creationId xmlns:p14="http://schemas.microsoft.com/office/powerpoint/2010/main" val="22087098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GB" noProof="0" dirty="0" smtClean="0"/>
              <a:t>In our case, this</a:t>
            </a:r>
            <a:r>
              <a:rPr lang="en-GB" baseline="0" noProof="0" dirty="0" smtClean="0"/>
              <a:t> is the application of the MVC. We have there differentiated modules. The Persistence with the connections to Mongo DB, here it’s also included the first deliverable. The business logic that it’s the Model package and the Views that are on the GUI package. </a:t>
            </a:r>
            <a:endParaRPr lang="en-GB" noProof="0" dirty="0"/>
          </a:p>
        </p:txBody>
      </p:sp>
      <p:sp>
        <p:nvSpPr>
          <p:cNvPr id="4" name="Marcador de número de diapositiva 3"/>
          <p:cNvSpPr>
            <a:spLocks noGrp="1"/>
          </p:cNvSpPr>
          <p:nvPr>
            <p:ph type="sldNum" sz="quarter" idx="10"/>
          </p:nvPr>
        </p:nvSpPr>
        <p:spPr/>
        <p:txBody>
          <a:bodyPr/>
          <a:lstStyle/>
          <a:p>
            <a:fld id="{3EBA5BD7-F043-4D1B-AA17-CD412FC534DE}" type="slidenum">
              <a:rPr lang="es-ES" smtClean="0"/>
              <a:t>13</a:t>
            </a:fld>
            <a:endParaRPr lang="es-ES"/>
          </a:p>
        </p:txBody>
      </p:sp>
    </p:spTree>
    <p:extLst>
      <p:ext uri="{BB962C8B-B14F-4D97-AF65-F5344CB8AC3E}">
        <p14:creationId xmlns:p14="http://schemas.microsoft.com/office/powerpoint/2010/main" val="23378507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noProof="0" dirty="0" smtClean="0"/>
              <a:t>The previous quality attributes are maintained and also added some other ones.</a:t>
            </a:r>
          </a:p>
          <a:p>
            <a:r>
              <a:rPr lang="en-US" noProof="0" dirty="0" smtClean="0"/>
              <a:t>-Look &amp; feel adaptable during the execution in some windows. </a:t>
            </a:r>
          </a:p>
          <a:p>
            <a:r>
              <a:rPr lang="en-US" noProof="0" dirty="0" smtClean="0"/>
              <a:t>-User-friendly interface thanks to the similarities to the classic game. </a:t>
            </a:r>
          </a:p>
          <a:p>
            <a:r>
              <a:rPr lang="en-US" noProof="0" dirty="0" smtClean="0"/>
              <a:t>-The Logic and business should be reusable to future applications.</a:t>
            </a:r>
          </a:p>
          <a:p>
            <a:r>
              <a:rPr lang="en-US" noProof="0" dirty="0" smtClean="0"/>
              <a:t>-Security</a:t>
            </a:r>
            <a:r>
              <a:rPr lang="en-US" baseline="0" noProof="0" dirty="0" smtClean="0"/>
              <a:t> and confidentiality to the information of the users. That should be correctly recorded on the DB.</a:t>
            </a:r>
            <a:r>
              <a:rPr lang="en-US" noProof="0" dirty="0" smtClean="0"/>
              <a:t> </a:t>
            </a:r>
            <a:endParaRPr lang="en-GB" baseline="0" noProof="0" dirty="0" smtClean="0"/>
          </a:p>
        </p:txBody>
      </p:sp>
      <p:sp>
        <p:nvSpPr>
          <p:cNvPr id="4" name="3 Marcador de número de diapositiva"/>
          <p:cNvSpPr>
            <a:spLocks noGrp="1"/>
          </p:cNvSpPr>
          <p:nvPr>
            <p:ph type="sldNum" sz="quarter" idx="10"/>
          </p:nvPr>
        </p:nvSpPr>
        <p:spPr/>
        <p:txBody>
          <a:bodyPr/>
          <a:lstStyle/>
          <a:p>
            <a:fld id="{3EBA5BD7-F043-4D1B-AA17-CD412FC534DE}" type="slidenum">
              <a:rPr lang="es-ES" smtClean="0"/>
              <a:t>14</a:t>
            </a:fld>
            <a:endParaRPr lang="es-ES"/>
          </a:p>
        </p:txBody>
      </p:sp>
    </p:spTree>
    <p:extLst>
      <p:ext uri="{BB962C8B-B14F-4D97-AF65-F5344CB8AC3E}">
        <p14:creationId xmlns:p14="http://schemas.microsoft.com/office/powerpoint/2010/main" val="32044849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GB" noProof="0" dirty="0" smtClean="0"/>
              <a:t>In this deliverable we used previous</a:t>
            </a:r>
            <a:r>
              <a:rPr lang="en-GB" baseline="0" noProof="0" dirty="0" smtClean="0"/>
              <a:t> tools as Java, Maven, </a:t>
            </a:r>
            <a:r>
              <a:rPr lang="en-GB" baseline="0" noProof="0" dirty="0" err="1" smtClean="0"/>
              <a:t>github</a:t>
            </a:r>
            <a:r>
              <a:rPr lang="en-GB" baseline="0" noProof="0" dirty="0" smtClean="0"/>
              <a:t> and </a:t>
            </a:r>
            <a:r>
              <a:rPr lang="en-GB" baseline="0" noProof="0" dirty="0" err="1" smtClean="0"/>
              <a:t>mongoDB</a:t>
            </a:r>
            <a:endParaRPr lang="en-GB" baseline="0" noProof="0" dirty="0" smtClean="0"/>
          </a:p>
          <a:p>
            <a:r>
              <a:rPr lang="en-GB" baseline="0" noProof="0" dirty="0" smtClean="0"/>
              <a:t>But we also used the eclipse Plugging to create Interfaces Windows Builder, the testing tool Cucumber and for testing and construction Travis. </a:t>
            </a:r>
            <a:endParaRPr lang="en-GB" noProof="0" dirty="0"/>
          </a:p>
        </p:txBody>
      </p:sp>
      <p:sp>
        <p:nvSpPr>
          <p:cNvPr id="4" name="Marcador de número de diapositiva 3"/>
          <p:cNvSpPr>
            <a:spLocks noGrp="1"/>
          </p:cNvSpPr>
          <p:nvPr>
            <p:ph type="sldNum" sz="quarter" idx="10"/>
          </p:nvPr>
        </p:nvSpPr>
        <p:spPr/>
        <p:txBody>
          <a:bodyPr/>
          <a:lstStyle/>
          <a:p>
            <a:fld id="{3EBA5BD7-F043-4D1B-AA17-CD412FC534DE}" type="slidenum">
              <a:rPr lang="es-ES" smtClean="0"/>
              <a:t>15</a:t>
            </a:fld>
            <a:endParaRPr lang="es-ES"/>
          </a:p>
        </p:txBody>
      </p:sp>
    </p:spTree>
    <p:extLst>
      <p:ext uri="{BB962C8B-B14F-4D97-AF65-F5344CB8AC3E}">
        <p14:creationId xmlns:p14="http://schemas.microsoft.com/office/powerpoint/2010/main" val="15859163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GB" noProof="0" dirty="0" smtClean="0"/>
              <a:t>The</a:t>
            </a:r>
            <a:r>
              <a:rPr lang="en-GB" baseline="0" noProof="0" dirty="0" smtClean="0"/>
              <a:t> third deliverable is the same application but instead it’s a Web Application. It has the same functionality. Register users to play and an admin with statistics information. </a:t>
            </a:r>
            <a:endParaRPr lang="en-GB" noProof="0" dirty="0"/>
          </a:p>
        </p:txBody>
      </p:sp>
      <p:sp>
        <p:nvSpPr>
          <p:cNvPr id="4" name="Marcador de número de diapositiva 3"/>
          <p:cNvSpPr>
            <a:spLocks noGrp="1"/>
          </p:cNvSpPr>
          <p:nvPr>
            <p:ph type="sldNum" sz="quarter" idx="10"/>
          </p:nvPr>
        </p:nvSpPr>
        <p:spPr/>
        <p:txBody>
          <a:bodyPr/>
          <a:lstStyle/>
          <a:p>
            <a:fld id="{3EBA5BD7-F043-4D1B-AA17-CD412FC534DE}" type="slidenum">
              <a:rPr lang="es-ES" smtClean="0"/>
              <a:t>18</a:t>
            </a:fld>
            <a:endParaRPr lang="es-ES"/>
          </a:p>
        </p:txBody>
      </p:sp>
    </p:spTree>
    <p:extLst>
      <p:ext uri="{BB962C8B-B14F-4D97-AF65-F5344CB8AC3E}">
        <p14:creationId xmlns:p14="http://schemas.microsoft.com/office/powerpoint/2010/main" val="28387829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GB" noProof="0" dirty="0" smtClean="0"/>
              <a:t>In this case</a:t>
            </a:r>
            <a:r>
              <a:rPr lang="en-GB" baseline="0" noProof="0" dirty="0" smtClean="0"/>
              <a:t> the architecture is the Model-View-Controller exactly as the second one. The Controller it’s the Application created on the play project. The Model it’s exactly the same with the DB, cause thanks to the reusability we can reuse it. And the views in this case are scala.html files that we use with Play.</a:t>
            </a:r>
            <a:endParaRPr lang="en-GB" noProof="0" dirty="0" smtClean="0"/>
          </a:p>
        </p:txBody>
      </p:sp>
      <p:sp>
        <p:nvSpPr>
          <p:cNvPr id="4" name="Marcador de número de diapositiva 3"/>
          <p:cNvSpPr>
            <a:spLocks noGrp="1"/>
          </p:cNvSpPr>
          <p:nvPr>
            <p:ph type="sldNum" sz="quarter" idx="10"/>
          </p:nvPr>
        </p:nvSpPr>
        <p:spPr/>
        <p:txBody>
          <a:bodyPr/>
          <a:lstStyle/>
          <a:p>
            <a:fld id="{3EBA5BD7-F043-4D1B-AA17-CD412FC534DE}" type="slidenum">
              <a:rPr lang="es-ES" smtClean="0"/>
              <a:t>19</a:t>
            </a:fld>
            <a:endParaRPr lang="es-ES"/>
          </a:p>
        </p:txBody>
      </p:sp>
    </p:spTree>
    <p:extLst>
      <p:ext uri="{BB962C8B-B14F-4D97-AF65-F5344CB8AC3E}">
        <p14:creationId xmlns:p14="http://schemas.microsoft.com/office/powerpoint/2010/main" val="6785778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noProof="0" dirty="0" smtClean="0"/>
              <a:t>In this case we also have the previous quality attributes and some others like </a:t>
            </a:r>
          </a:p>
          <a:p>
            <a:endParaRPr lang="en-US" noProof="0" dirty="0" smtClean="0"/>
          </a:p>
          <a:p>
            <a:r>
              <a:rPr lang="en-US" noProof="0" dirty="0" smtClean="0"/>
              <a:t>-The</a:t>
            </a:r>
            <a:r>
              <a:rPr lang="en-US" baseline="0" noProof="0" dirty="0" smtClean="0"/>
              <a:t> logic and business model is reused from the second deliverable. </a:t>
            </a:r>
            <a:endParaRPr lang="en-US" noProof="0" dirty="0" smtClean="0"/>
          </a:p>
          <a:p>
            <a:r>
              <a:rPr lang="en-US" noProof="0" dirty="0" smtClean="0"/>
              <a:t>-The web usability is important, should be accessible and user-friendly. </a:t>
            </a:r>
          </a:p>
          <a:p>
            <a:r>
              <a:rPr lang="en-US" noProof="0" dirty="0" smtClean="0"/>
              <a:t>-Availability of the servers, in our case the DB one. </a:t>
            </a:r>
          </a:p>
          <a:p>
            <a:r>
              <a:rPr lang="en-US" noProof="0" dirty="0" smtClean="0"/>
              <a:t>-Security and confidentiality that is much more delicate on</a:t>
            </a:r>
            <a:r>
              <a:rPr lang="en-US" baseline="0" noProof="0" dirty="0" smtClean="0"/>
              <a:t> th</a:t>
            </a:r>
            <a:r>
              <a:rPr lang="en-US" noProof="0" dirty="0" smtClean="0"/>
              <a:t>e web. </a:t>
            </a:r>
            <a:endParaRPr lang="en-GB" baseline="0" noProof="0" dirty="0" smtClean="0"/>
          </a:p>
        </p:txBody>
      </p:sp>
      <p:sp>
        <p:nvSpPr>
          <p:cNvPr id="4" name="3 Marcador de número de diapositiva"/>
          <p:cNvSpPr>
            <a:spLocks noGrp="1"/>
          </p:cNvSpPr>
          <p:nvPr>
            <p:ph type="sldNum" sz="quarter" idx="10"/>
          </p:nvPr>
        </p:nvSpPr>
        <p:spPr/>
        <p:txBody>
          <a:bodyPr/>
          <a:lstStyle/>
          <a:p>
            <a:fld id="{3EBA5BD7-F043-4D1B-AA17-CD412FC534DE}" type="slidenum">
              <a:rPr lang="es-ES" smtClean="0"/>
              <a:t>20</a:t>
            </a:fld>
            <a:endParaRPr lang="es-ES"/>
          </a:p>
        </p:txBody>
      </p:sp>
    </p:spTree>
    <p:extLst>
      <p:ext uri="{BB962C8B-B14F-4D97-AF65-F5344CB8AC3E}">
        <p14:creationId xmlns:p14="http://schemas.microsoft.com/office/powerpoint/2010/main" val="17732396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GB" noProof="0" dirty="0" smtClean="0"/>
              <a:t>For this deliverable</a:t>
            </a:r>
            <a:r>
              <a:rPr lang="en-GB" baseline="0" noProof="0" dirty="0" smtClean="0"/>
              <a:t> we use all the previous tools as Maven, </a:t>
            </a:r>
            <a:r>
              <a:rPr lang="en-GB" baseline="0" noProof="0" dirty="0" err="1" smtClean="0"/>
              <a:t>github</a:t>
            </a:r>
            <a:r>
              <a:rPr lang="en-GB" baseline="0" noProof="0" dirty="0" smtClean="0"/>
              <a:t>, mongo… And in order to do our application a web application we use the Play Framework. We also uploaded the DB to an online server called </a:t>
            </a:r>
            <a:r>
              <a:rPr lang="en-GB" baseline="0" noProof="0" dirty="0" err="1" smtClean="0"/>
              <a:t>MongoLab</a:t>
            </a:r>
            <a:r>
              <a:rPr lang="en-GB" baseline="0" noProof="0" dirty="0" smtClean="0"/>
              <a:t>. So the user don’t have to open de local </a:t>
            </a:r>
            <a:r>
              <a:rPr lang="en-GB" baseline="0" noProof="0" dirty="0" err="1" smtClean="0"/>
              <a:t>db</a:t>
            </a:r>
            <a:r>
              <a:rPr lang="en-GB" baseline="0" noProof="0" dirty="0" smtClean="0"/>
              <a:t> and the users could play for any computer on the net. </a:t>
            </a:r>
            <a:endParaRPr lang="en-GB" noProof="0" dirty="0"/>
          </a:p>
        </p:txBody>
      </p:sp>
      <p:sp>
        <p:nvSpPr>
          <p:cNvPr id="4" name="Marcador de número de diapositiva 3"/>
          <p:cNvSpPr>
            <a:spLocks noGrp="1"/>
          </p:cNvSpPr>
          <p:nvPr>
            <p:ph type="sldNum" sz="quarter" idx="10"/>
          </p:nvPr>
        </p:nvSpPr>
        <p:spPr/>
        <p:txBody>
          <a:bodyPr/>
          <a:lstStyle/>
          <a:p>
            <a:fld id="{3EBA5BD7-F043-4D1B-AA17-CD412FC534DE}" type="slidenum">
              <a:rPr lang="es-ES" smtClean="0"/>
              <a:t>21</a:t>
            </a:fld>
            <a:endParaRPr lang="es-ES"/>
          </a:p>
        </p:txBody>
      </p:sp>
    </p:spTree>
    <p:extLst>
      <p:ext uri="{BB962C8B-B14F-4D97-AF65-F5344CB8AC3E}">
        <p14:creationId xmlns:p14="http://schemas.microsoft.com/office/powerpoint/2010/main" val="16798361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GB" noProof="0" dirty="0" smtClean="0"/>
              <a:t>In our</a:t>
            </a:r>
            <a:r>
              <a:rPr lang="en-GB" baseline="0" noProof="0" dirty="0" smtClean="0"/>
              <a:t> case, we weren’t able to do a prototype completely useful. We were able to Login and register users to provide a control of the user access to the game. And the exclusive user of the admin to the </a:t>
            </a:r>
            <a:r>
              <a:rPr lang="en-GB" baseline="0" noProof="0" dirty="0" err="1" smtClean="0"/>
              <a:t>stadistics</a:t>
            </a:r>
            <a:r>
              <a:rPr lang="en-GB" baseline="0" noProof="0" dirty="0" smtClean="0"/>
              <a:t>. But the board representation does not work. We have the Play Project with all the routes and the controllers and the HTML views. After an effort trying to fight with Play and our short knowledge of JavaScript, we were not able to represent on the board view the actual situation of the Game. </a:t>
            </a:r>
            <a:endParaRPr lang="en-GB" noProof="0" dirty="0"/>
          </a:p>
        </p:txBody>
      </p:sp>
      <p:sp>
        <p:nvSpPr>
          <p:cNvPr id="4" name="Marcador de número de diapositiva 3"/>
          <p:cNvSpPr>
            <a:spLocks noGrp="1"/>
          </p:cNvSpPr>
          <p:nvPr>
            <p:ph type="sldNum" sz="quarter" idx="10"/>
          </p:nvPr>
        </p:nvSpPr>
        <p:spPr/>
        <p:txBody>
          <a:bodyPr/>
          <a:lstStyle/>
          <a:p>
            <a:fld id="{3EBA5BD7-F043-4D1B-AA17-CD412FC534DE}" type="slidenum">
              <a:rPr lang="es-ES" smtClean="0"/>
              <a:t>22</a:t>
            </a:fld>
            <a:endParaRPr lang="es-ES"/>
          </a:p>
        </p:txBody>
      </p:sp>
    </p:spTree>
    <p:extLst>
      <p:ext uri="{BB962C8B-B14F-4D97-AF65-F5344CB8AC3E}">
        <p14:creationId xmlns:p14="http://schemas.microsoft.com/office/powerpoint/2010/main" val="15058668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GB" noProof="0" dirty="0" smtClean="0"/>
              <a:t>The</a:t>
            </a:r>
            <a:r>
              <a:rPr lang="en-GB" baseline="0" noProof="0" dirty="0" smtClean="0"/>
              <a:t> idea to use our application starts with this window. It’s the one that appears when you deploy the correct URL. In this window you could change the background colour with the buttons placed on the left. On the right you have two options. If you’re a register user, you could click on login. If you’re not a register user you create a new user.  </a:t>
            </a:r>
            <a:endParaRPr lang="en-GB" noProof="0" dirty="0"/>
          </a:p>
        </p:txBody>
      </p:sp>
      <p:sp>
        <p:nvSpPr>
          <p:cNvPr id="4" name="Marcador de número de diapositiva 3"/>
          <p:cNvSpPr>
            <a:spLocks noGrp="1"/>
          </p:cNvSpPr>
          <p:nvPr>
            <p:ph type="sldNum" sz="quarter" idx="10"/>
          </p:nvPr>
        </p:nvSpPr>
        <p:spPr/>
        <p:txBody>
          <a:bodyPr/>
          <a:lstStyle/>
          <a:p>
            <a:fld id="{3EBA5BD7-F043-4D1B-AA17-CD412FC534DE}" type="slidenum">
              <a:rPr lang="es-ES" smtClean="0"/>
              <a:t>23</a:t>
            </a:fld>
            <a:endParaRPr lang="es-ES"/>
          </a:p>
        </p:txBody>
      </p:sp>
    </p:spTree>
    <p:extLst>
      <p:ext uri="{BB962C8B-B14F-4D97-AF65-F5344CB8AC3E}">
        <p14:creationId xmlns:p14="http://schemas.microsoft.com/office/powerpoint/2010/main" val="20880386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GB" noProof="0" dirty="0" smtClean="0"/>
              <a:t>If you</a:t>
            </a:r>
            <a:r>
              <a:rPr lang="en-GB" baseline="0" noProof="0" dirty="0" smtClean="0"/>
              <a:t> have never played the first thing it’s to create a new user. In this window you should fulfil the user name, email and password. After that you click Register, and you’re ready to login and start playing. </a:t>
            </a:r>
            <a:endParaRPr lang="en-GB" noProof="0" dirty="0"/>
          </a:p>
        </p:txBody>
      </p:sp>
      <p:sp>
        <p:nvSpPr>
          <p:cNvPr id="4" name="Marcador de número de diapositiva 3"/>
          <p:cNvSpPr>
            <a:spLocks noGrp="1"/>
          </p:cNvSpPr>
          <p:nvPr>
            <p:ph type="sldNum" sz="quarter" idx="10"/>
          </p:nvPr>
        </p:nvSpPr>
        <p:spPr/>
        <p:txBody>
          <a:bodyPr/>
          <a:lstStyle/>
          <a:p>
            <a:fld id="{3EBA5BD7-F043-4D1B-AA17-CD412FC534DE}" type="slidenum">
              <a:rPr lang="es-ES" smtClean="0"/>
              <a:t>24</a:t>
            </a:fld>
            <a:endParaRPr lang="es-ES"/>
          </a:p>
        </p:txBody>
      </p:sp>
    </p:spTree>
    <p:extLst>
      <p:ext uri="{BB962C8B-B14F-4D97-AF65-F5344CB8AC3E}">
        <p14:creationId xmlns:p14="http://schemas.microsoft.com/office/powerpoint/2010/main" val="13151566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GB" noProof="0" dirty="0" smtClean="0"/>
              <a:t>The common</a:t>
            </a:r>
            <a:r>
              <a:rPr lang="en-GB" baseline="0" noProof="0" dirty="0" smtClean="0"/>
              <a:t> objectives to the deliverables are: </a:t>
            </a:r>
          </a:p>
          <a:p>
            <a:r>
              <a:rPr lang="en-GB" baseline="0" noProof="0" dirty="0" smtClean="0"/>
              <a:t>Defined the proper architecture Style. </a:t>
            </a:r>
          </a:p>
          <a:p>
            <a:r>
              <a:rPr lang="en-GB" baseline="0" noProof="0" dirty="0" smtClean="0"/>
              <a:t>User the Attribute Driven Design and the Quality Scenarios. </a:t>
            </a:r>
          </a:p>
          <a:p>
            <a:r>
              <a:rPr lang="en-GB" baseline="0" noProof="0" dirty="0" smtClean="0"/>
              <a:t>Use modularity to separate properly phases, packages…. </a:t>
            </a:r>
          </a:p>
          <a:p>
            <a:r>
              <a:rPr lang="en-GB" baseline="0" noProof="0" dirty="0" smtClean="0"/>
              <a:t>Reusability for example the Model of the logic and persistence on the two applications. </a:t>
            </a:r>
          </a:p>
          <a:p>
            <a:r>
              <a:rPr lang="en-GB" baseline="0" noProof="0" dirty="0" smtClean="0"/>
              <a:t>Usability to make easy interactions with the user. </a:t>
            </a:r>
          </a:p>
          <a:p>
            <a:r>
              <a:rPr lang="en-GB" baseline="0" noProof="0" dirty="0" smtClean="0"/>
              <a:t>Some other quality attributes</a:t>
            </a:r>
            <a:endParaRPr lang="en-GB" noProof="0" dirty="0"/>
          </a:p>
        </p:txBody>
      </p:sp>
      <p:sp>
        <p:nvSpPr>
          <p:cNvPr id="4" name="Marcador de número de diapositiva 3"/>
          <p:cNvSpPr>
            <a:spLocks noGrp="1"/>
          </p:cNvSpPr>
          <p:nvPr>
            <p:ph type="sldNum" sz="quarter" idx="10"/>
          </p:nvPr>
        </p:nvSpPr>
        <p:spPr/>
        <p:txBody>
          <a:bodyPr/>
          <a:lstStyle/>
          <a:p>
            <a:fld id="{3EBA5BD7-F043-4D1B-AA17-CD412FC534DE}" type="slidenum">
              <a:rPr lang="es-ES" smtClean="0"/>
              <a:t>3</a:t>
            </a:fld>
            <a:endParaRPr lang="es-ES"/>
          </a:p>
        </p:txBody>
      </p:sp>
    </p:spTree>
    <p:extLst>
      <p:ext uri="{BB962C8B-B14F-4D97-AF65-F5344CB8AC3E}">
        <p14:creationId xmlns:p14="http://schemas.microsoft.com/office/powerpoint/2010/main" val="42239536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GB" noProof="0" dirty="0" smtClean="0"/>
              <a:t>If you’re a user</a:t>
            </a:r>
            <a:r>
              <a:rPr lang="en-GB" baseline="0" noProof="0" dirty="0" smtClean="0"/>
              <a:t> you came to the login window and after introduce you’re user name and password you click the Start button and you could Access to the board Game. </a:t>
            </a:r>
            <a:endParaRPr lang="en-GB" noProof="0" dirty="0"/>
          </a:p>
        </p:txBody>
      </p:sp>
      <p:sp>
        <p:nvSpPr>
          <p:cNvPr id="4" name="Marcador de número de diapositiva 3"/>
          <p:cNvSpPr>
            <a:spLocks noGrp="1"/>
          </p:cNvSpPr>
          <p:nvPr>
            <p:ph type="sldNum" sz="quarter" idx="10"/>
          </p:nvPr>
        </p:nvSpPr>
        <p:spPr/>
        <p:txBody>
          <a:bodyPr/>
          <a:lstStyle/>
          <a:p>
            <a:fld id="{3EBA5BD7-F043-4D1B-AA17-CD412FC534DE}" type="slidenum">
              <a:rPr lang="es-ES" smtClean="0"/>
              <a:t>25</a:t>
            </a:fld>
            <a:endParaRPr lang="es-ES"/>
          </a:p>
        </p:txBody>
      </p:sp>
    </p:spTree>
    <p:extLst>
      <p:ext uri="{BB962C8B-B14F-4D97-AF65-F5344CB8AC3E}">
        <p14:creationId xmlns:p14="http://schemas.microsoft.com/office/powerpoint/2010/main" val="27771725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GB" noProof="0" dirty="0" smtClean="0"/>
              <a:t>If the</a:t>
            </a:r>
            <a:r>
              <a:rPr lang="en-GB" baseline="0" noProof="0" dirty="0" smtClean="0"/>
              <a:t> login is done with the admin role, the window that appears it’s this one. That shows the statistics of the games and questions for the different users. </a:t>
            </a:r>
            <a:endParaRPr lang="en-GB" noProof="0" dirty="0"/>
          </a:p>
        </p:txBody>
      </p:sp>
      <p:sp>
        <p:nvSpPr>
          <p:cNvPr id="4" name="Marcador de número de diapositiva 3"/>
          <p:cNvSpPr>
            <a:spLocks noGrp="1"/>
          </p:cNvSpPr>
          <p:nvPr>
            <p:ph type="sldNum" sz="quarter" idx="10"/>
          </p:nvPr>
        </p:nvSpPr>
        <p:spPr/>
        <p:txBody>
          <a:bodyPr/>
          <a:lstStyle/>
          <a:p>
            <a:fld id="{3EBA5BD7-F043-4D1B-AA17-CD412FC534DE}" type="slidenum">
              <a:rPr lang="es-ES" smtClean="0"/>
              <a:t>26</a:t>
            </a:fld>
            <a:endParaRPr lang="es-ES"/>
          </a:p>
        </p:txBody>
      </p:sp>
    </p:spTree>
    <p:extLst>
      <p:ext uri="{BB962C8B-B14F-4D97-AF65-F5344CB8AC3E}">
        <p14:creationId xmlns:p14="http://schemas.microsoft.com/office/powerpoint/2010/main" val="17940989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GB" noProof="0" dirty="0" smtClean="0"/>
              <a:t>The last window</a:t>
            </a:r>
            <a:r>
              <a:rPr lang="en-GB" baseline="0" noProof="0" dirty="0" smtClean="0"/>
              <a:t> is the board. This is the one that does not work properly. In this one the user should be represented in the position where it starts, that it’s randomly generated. Then the Die is rolled and the possible movements are activated. The user click on one of them and the User piece is moved. The user is winning pieces where it answer correctly one question of each colour. When that happens he could move to the centre of the board. And the last question is generated. It’s a random question so it could be of the six different categories. If he answer correctly he wins the Game. </a:t>
            </a:r>
            <a:endParaRPr lang="en-GB" noProof="0" dirty="0"/>
          </a:p>
        </p:txBody>
      </p:sp>
      <p:sp>
        <p:nvSpPr>
          <p:cNvPr id="4" name="Marcador de número de diapositiva 3"/>
          <p:cNvSpPr>
            <a:spLocks noGrp="1"/>
          </p:cNvSpPr>
          <p:nvPr>
            <p:ph type="sldNum" sz="quarter" idx="10"/>
          </p:nvPr>
        </p:nvSpPr>
        <p:spPr/>
        <p:txBody>
          <a:bodyPr/>
          <a:lstStyle/>
          <a:p>
            <a:fld id="{3EBA5BD7-F043-4D1B-AA17-CD412FC534DE}" type="slidenum">
              <a:rPr lang="es-ES" smtClean="0"/>
              <a:t>27</a:t>
            </a:fld>
            <a:endParaRPr lang="es-ES"/>
          </a:p>
        </p:txBody>
      </p:sp>
    </p:spTree>
    <p:extLst>
      <p:ext uri="{BB962C8B-B14F-4D97-AF65-F5344CB8AC3E}">
        <p14:creationId xmlns:p14="http://schemas.microsoft.com/office/powerpoint/2010/main" val="31158479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3EBA5BD7-F043-4D1B-AA17-CD412FC534DE}" type="slidenum">
              <a:rPr lang="es-ES" smtClean="0"/>
              <a:t>28</a:t>
            </a:fld>
            <a:endParaRPr lang="es-ES"/>
          </a:p>
        </p:txBody>
      </p:sp>
    </p:spTree>
    <p:extLst>
      <p:ext uri="{BB962C8B-B14F-4D97-AF65-F5344CB8AC3E}">
        <p14:creationId xmlns:p14="http://schemas.microsoft.com/office/powerpoint/2010/main" val="3544822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GB" noProof="0" dirty="0" smtClean="0"/>
              <a:t>In this first deliverable the problem</a:t>
            </a:r>
            <a:r>
              <a:rPr lang="en-GB" baseline="0" noProof="0" dirty="0" smtClean="0"/>
              <a:t> is a parser to translate the questions form one input format in our case XML or GIFT, to a JSON format that is going to be persist on a Mongo DB. For this </a:t>
            </a:r>
            <a:r>
              <a:rPr lang="en-GB" baseline="0" noProof="0" dirty="0" err="1" smtClean="0"/>
              <a:t>transalation</a:t>
            </a:r>
            <a:r>
              <a:rPr lang="en-GB" baseline="0" noProof="0" dirty="0" smtClean="0"/>
              <a:t>,  we use an internal intermediate format.  </a:t>
            </a:r>
            <a:endParaRPr lang="en-GB" noProof="0" dirty="0"/>
          </a:p>
        </p:txBody>
      </p:sp>
      <p:sp>
        <p:nvSpPr>
          <p:cNvPr id="4" name="Marcador de número de diapositiva 3"/>
          <p:cNvSpPr>
            <a:spLocks noGrp="1"/>
          </p:cNvSpPr>
          <p:nvPr>
            <p:ph type="sldNum" sz="quarter" idx="10"/>
          </p:nvPr>
        </p:nvSpPr>
        <p:spPr/>
        <p:txBody>
          <a:bodyPr/>
          <a:lstStyle/>
          <a:p>
            <a:fld id="{3EBA5BD7-F043-4D1B-AA17-CD412FC534DE}" type="slidenum">
              <a:rPr lang="es-ES" smtClean="0"/>
              <a:t>5</a:t>
            </a:fld>
            <a:endParaRPr lang="es-ES"/>
          </a:p>
        </p:txBody>
      </p:sp>
    </p:spTree>
    <p:extLst>
      <p:ext uri="{BB962C8B-B14F-4D97-AF65-F5344CB8AC3E}">
        <p14:creationId xmlns:p14="http://schemas.microsoft.com/office/powerpoint/2010/main" val="14130409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GB" baseline="0" noProof="0" dirty="0" smtClean="0"/>
              <a:t>The architecture is Sequential or Batch. The execution is done linearly, always the same.  It has there phases:</a:t>
            </a:r>
          </a:p>
          <a:p>
            <a:r>
              <a:rPr lang="en-GB" baseline="0" noProof="0" dirty="0" smtClean="0"/>
              <a:t>the Parsing is done by the Parsers, it could be from GIFT or from XML but then the processing to JSON and the persistence is done by the </a:t>
            </a:r>
            <a:r>
              <a:rPr lang="en-GB" baseline="0" noProof="0" dirty="0" err="1" smtClean="0"/>
              <a:t>DBWritter</a:t>
            </a:r>
            <a:r>
              <a:rPr lang="en-GB" baseline="0" noProof="0" dirty="0" smtClean="0"/>
              <a:t>, that receives a collection of questions and processes them before persist them. </a:t>
            </a:r>
            <a:endParaRPr lang="en-GB" noProof="0" dirty="0"/>
          </a:p>
        </p:txBody>
      </p:sp>
      <p:sp>
        <p:nvSpPr>
          <p:cNvPr id="4" name="Marcador de número de diapositiva 3"/>
          <p:cNvSpPr>
            <a:spLocks noGrp="1"/>
          </p:cNvSpPr>
          <p:nvPr>
            <p:ph type="sldNum" sz="quarter" idx="10"/>
          </p:nvPr>
        </p:nvSpPr>
        <p:spPr/>
        <p:txBody>
          <a:bodyPr/>
          <a:lstStyle/>
          <a:p>
            <a:fld id="{3EBA5BD7-F043-4D1B-AA17-CD412FC534DE}" type="slidenum">
              <a:rPr lang="es-ES" smtClean="0"/>
              <a:t>6</a:t>
            </a:fld>
            <a:endParaRPr lang="es-ES"/>
          </a:p>
        </p:txBody>
      </p:sp>
    </p:spTree>
    <p:extLst>
      <p:ext uri="{BB962C8B-B14F-4D97-AF65-F5344CB8AC3E}">
        <p14:creationId xmlns:p14="http://schemas.microsoft.com/office/powerpoint/2010/main" val="20618365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noProof="0" dirty="0" smtClean="0"/>
              <a:t>To define</a:t>
            </a:r>
            <a:r>
              <a:rPr lang="en-US" baseline="0" noProof="0" dirty="0" smtClean="0"/>
              <a:t> the quality attributes you have to consider the different stakeholders and the main points to adjust a good design. This ones</a:t>
            </a:r>
            <a:r>
              <a:rPr lang="en-US" noProof="0" dirty="0" smtClean="0"/>
              <a:t> are generated the specifications for example:</a:t>
            </a:r>
          </a:p>
          <a:p>
            <a:r>
              <a:rPr lang="en-US" noProof="0" dirty="0" smtClean="0"/>
              <a:t>-Multiple input operations for faster usage.</a:t>
            </a:r>
          </a:p>
          <a:p>
            <a:r>
              <a:rPr lang="en-US" noProof="0" dirty="0" smtClean="0"/>
              <a:t>-Multiple input formats supported and easy to add more.</a:t>
            </a:r>
          </a:p>
          <a:p>
            <a:r>
              <a:rPr lang="en-US" noProof="0" dirty="0" smtClean="0"/>
              <a:t>-Simple commands so doesn’t require the user to learn to much before being able to work with it.</a:t>
            </a:r>
            <a:endParaRPr lang="en-GB" baseline="0" noProof="0" dirty="0" smtClean="0"/>
          </a:p>
        </p:txBody>
      </p:sp>
      <p:sp>
        <p:nvSpPr>
          <p:cNvPr id="4" name="3 Marcador de número de diapositiva"/>
          <p:cNvSpPr>
            <a:spLocks noGrp="1"/>
          </p:cNvSpPr>
          <p:nvPr>
            <p:ph type="sldNum" sz="quarter" idx="10"/>
          </p:nvPr>
        </p:nvSpPr>
        <p:spPr/>
        <p:txBody>
          <a:bodyPr/>
          <a:lstStyle/>
          <a:p>
            <a:fld id="{3EBA5BD7-F043-4D1B-AA17-CD412FC534DE}" type="slidenum">
              <a:rPr lang="es-ES" smtClean="0"/>
              <a:t>7</a:t>
            </a:fld>
            <a:endParaRPr lang="es-ES"/>
          </a:p>
        </p:txBody>
      </p:sp>
    </p:spTree>
    <p:extLst>
      <p:ext uri="{BB962C8B-B14F-4D97-AF65-F5344CB8AC3E}">
        <p14:creationId xmlns:p14="http://schemas.microsoft.com/office/powerpoint/2010/main" val="4868870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GB" dirty="0" smtClean="0"/>
              <a:t>To </a:t>
            </a:r>
            <a:r>
              <a:rPr lang="en-GB" noProof="0" dirty="0" smtClean="0"/>
              <a:t>perform</a:t>
            </a:r>
            <a:r>
              <a:rPr lang="en-GB" baseline="0" dirty="0" smtClean="0"/>
              <a:t> this deliberation we use different tools and technologies: </a:t>
            </a:r>
          </a:p>
          <a:p>
            <a:r>
              <a:rPr lang="en-GB" baseline="0" dirty="0" smtClean="0"/>
              <a:t>We use the language Java, a continuous integration tool Maven, a Version control flow  free </a:t>
            </a:r>
            <a:r>
              <a:rPr lang="en-GB" baseline="0" dirty="0" err="1" smtClean="0"/>
              <a:t>github</a:t>
            </a:r>
            <a:r>
              <a:rPr lang="en-GB" baseline="0" dirty="0" smtClean="0"/>
              <a:t> repository and a data base which is MongoDB.</a:t>
            </a:r>
            <a:endParaRPr lang="en-GB" dirty="0"/>
          </a:p>
        </p:txBody>
      </p:sp>
      <p:sp>
        <p:nvSpPr>
          <p:cNvPr id="4" name="Marcador de número de diapositiva 3"/>
          <p:cNvSpPr>
            <a:spLocks noGrp="1"/>
          </p:cNvSpPr>
          <p:nvPr>
            <p:ph type="sldNum" sz="quarter" idx="10"/>
          </p:nvPr>
        </p:nvSpPr>
        <p:spPr/>
        <p:txBody>
          <a:bodyPr/>
          <a:lstStyle/>
          <a:p>
            <a:fld id="{3EBA5BD7-F043-4D1B-AA17-CD412FC534DE}" type="slidenum">
              <a:rPr lang="es-ES" smtClean="0"/>
              <a:t>8</a:t>
            </a:fld>
            <a:endParaRPr lang="es-ES"/>
          </a:p>
        </p:txBody>
      </p:sp>
    </p:spTree>
    <p:extLst>
      <p:ext uri="{BB962C8B-B14F-4D97-AF65-F5344CB8AC3E}">
        <p14:creationId xmlns:p14="http://schemas.microsoft.com/office/powerpoint/2010/main" val="33147131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GB" noProof="0" dirty="0" smtClean="0"/>
              <a:t>This is the Application</a:t>
            </a:r>
            <a:r>
              <a:rPr lang="en-GB" baseline="0" noProof="0" dirty="0" smtClean="0"/>
              <a:t> on use. It’s a simple console application to perform the saved of the questions on the </a:t>
            </a:r>
            <a:r>
              <a:rPr lang="en-GB" baseline="0" noProof="0" dirty="0" err="1" smtClean="0"/>
              <a:t>DataBase</a:t>
            </a:r>
            <a:endParaRPr lang="en-GB" noProof="0" dirty="0"/>
          </a:p>
        </p:txBody>
      </p:sp>
      <p:sp>
        <p:nvSpPr>
          <p:cNvPr id="4" name="Marcador de número de diapositiva 3"/>
          <p:cNvSpPr>
            <a:spLocks noGrp="1"/>
          </p:cNvSpPr>
          <p:nvPr>
            <p:ph type="sldNum" sz="quarter" idx="10"/>
          </p:nvPr>
        </p:nvSpPr>
        <p:spPr/>
        <p:txBody>
          <a:bodyPr/>
          <a:lstStyle/>
          <a:p>
            <a:fld id="{3EBA5BD7-F043-4D1B-AA17-CD412FC534DE}" type="slidenum">
              <a:rPr lang="es-ES" smtClean="0"/>
              <a:t>9</a:t>
            </a:fld>
            <a:endParaRPr lang="es-ES"/>
          </a:p>
        </p:txBody>
      </p:sp>
    </p:spTree>
    <p:extLst>
      <p:ext uri="{BB962C8B-B14F-4D97-AF65-F5344CB8AC3E}">
        <p14:creationId xmlns:p14="http://schemas.microsoft.com/office/powerpoint/2010/main" val="7575361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GB" noProof="0" dirty="0" smtClean="0"/>
              <a:t>This</a:t>
            </a:r>
            <a:r>
              <a:rPr lang="en-GB" baseline="0" noProof="0" dirty="0" smtClean="0"/>
              <a:t> second deliverable its a desktop application to play Trivial. The principal restrictions are that the users have to be registered to play and the admin has access to all the statistics of the games and users. </a:t>
            </a:r>
            <a:endParaRPr lang="en-GB" noProof="0" dirty="0"/>
          </a:p>
        </p:txBody>
      </p:sp>
      <p:sp>
        <p:nvSpPr>
          <p:cNvPr id="4" name="Marcador de número de diapositiva 3"/>
          <p:cNvSpPr>
            <a:spLocks noGrp="1"/>
          </p:cNvSpPr>
          <p:nvPr>
            <p:ph type="sldNum" sz="quarter" idx="10"/>
          </p:nvPr>
        </p:nvSpPr>
        <p:spPr/>
        <p:txBody>
          <a:bodyPr/>
          <a:lstStyle/>
          <a:p>
            <a:fld id="{3EBA5BD7-F043-4D1B-AA17-CD412FC534DE}" type="slidenum">
              <a:rPr lang="es-ES" smtClean="0"/>
              <a:t>11</a:t>
            </a:fld>
            <a:endParaRPr lang="es-ES"/>
          </a:p>
        </p:txBody>
      </p:sp>
    </p:spTree>
    <p:extLst>
      <p:ext uri="{BB962C8B-B14F-4D97-AF65-F5344CB8AC3E}">
        <p14:creationId xmlns:p14="http://schemas.microsoft.com/office/powerpoint/2010/main" val="31840107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smtClean="0"/>
              <a:t>In this deliverable we fulfil the approach of a MVC. There are three main different parts. </a:t>
            </a:r>
          </a:p>
          <a:p>
            <a:r>
              <a:rPr lang="en-US" dirty="0" smtClean="0"/>
              <a:t>The model that contains the business logic and the records the status. It's independent from the status and the different views. </a:t>
            </a:r>
          </a:p>
          <a:p>
            <a:r>
              <a:rPr lang="en-US" dirty="0" smtClean="0"/>
              <a:t>The controller which is uncharged of processing the events of the players and the proper actions. </a:t>
            </a:r>
          </a:p>
          <a:p>
            <a:r>
              <a:rPr lang="en-US" dirty="0" smtClean="0"/>
              <a:t>And the last one the views that are showing the contents of the model. </a:t>
            </a:r>
            <a:endParaRPr lang="es-ES" dirty="0"/>
          </a:p>
        </p:txBody>
      </p:sp>
      <p:sp>
        <p:nvSpPr>
          <p:cNvPr id="4" name="Marcador de número de diapositiva 3"/>
          <p:cNvSpPr>
            <a:spLocks noGrp="1"/>
          </p:cNvSpPr>
          <p:nvPr>
            <p:ph type="sldNum" sz="quarter" idx="10"/>
          </p:nvPr>
        </p:nvSpPr>
        <p:spPr/>
        <p:txBody>
          <a:bodyPr/>
          <a:lstStyle/>
          <a:p>
            <a:fld id="{3EBA5BD7-F043-4D1B-AA17-CD412FC534DE}" type="slidenum">
              <a:rPr lang="es-ES" smtClean="0"/>
              <a:t>12</a:t>
            </a:fld>
            <a:endParaRPr lang="es-ES"/>
          </a:p>
        </p:txBody>
      </p:sp>
    </p:spTree>
    <p:extLst>
      <p:ext uri="{BB962C8B-B14F-4D97-AF65-F5344CB8AC3E}">
        <p14:creationId xmlns:p14="http://schemas.microsoft.com/office/powerpoint/2010/main" val="3322452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654" y="1447801"/>
            <a:ext cx="8823360" cy="3329581"/>
          </a:xfrm>
        </p:spPr>
        <p:txBody>
          <a:bodyPr anchor="b"/>
          <a:lstStyle>
            <a:lvl1pPr>
              <a:defRPr sz="7198"/>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54654" y="4777380"/>
            <a:ext cx="8823360" cy="861420"/>
          </a:xfrm>
        </p:spPr>
        <p:txBody>
          <a:bodyPr anchor="t"/>
          <a:lstStyle>
            <a:lvl1pPr marL="0" indent="0" algn="l">
              <a:buNone/>
              <a:defRPr cap="all">
                <a:solidFill>
                  <a:schemeClr val="bg2">
                    <a:lumMod val="40000"/>
                    <a:lumOff val="60000"/>
                  </a:schemeClr>
                </a:solidFill>
              </a:defRPr>
            </a:lvl1pPr>
            <a:lvl2pPr marL="457063" indent="0" algn="ctr">
              <a:buNone/>
              <a:defRPr>
                <a:solidFill>
                  <a:schemeClr val="tx1">
                    <a:tint val="75000"/>
                  </a:schemeClr>
                </a:solidFill>
              </a:defRPr>
            </a:lvl2pPr>
            <a:lvl3pPr marL="914126" indent="0" algn="ctr">
              <a:buNone/>
              <a:defRPr>
                <a:solidFill>
                  <a:schemeClr val="tx1">
                    <a:tint val="75000"/>
                  </a:schemeClr>
                </a:solidFill>
              </a:defRPr>
            </a:lvl3pPr>
            <a:lvl4pPr marL="1371189" indent="0" algn="ctr">
              <a:buNone/>
              <a:defRPr>
                <a:solidFill>
                  <a:schemeClr val="tx1">
                    <a:tint val="75000"/>
                  </a:schemeClr>
                </a:solidFill>
              </a:defRPr>
            </a:lvl4pPr>
            <a:lvl5pPr marL="1828251" indent="0" algn="ctr">
              <a:buNone/>
              <a:defRPr>
                <a:solidFill>
                  <a:schemeClr val="tx1">
                    <a:tint val="75000"/>
                  </a:schemeClr>
                </a:solidFill>
              </a:defRPr>
            </a:lvl5pPr>
            <a:lvl6pPr marL="2285314" indent="0" algn="ctr">
              <a:buNone/>
              <a:defRPr>
                <a:solidFill>
                  <a:schemeClr val="tx1">
                    <a:tint val="75000"/>
                  </a:schemeClr>
                </a:solidFill>
              </a:defRPr>
            </a:lvl6pPr>
            <a:lvl7pPr marL="2742377" indent="0" algn="ctr">
              <a:buNone/>
              <a:defRPr>
                <a:solidFill>
                  <a:schemeClr val="tx1">
                    <a:tint val="75000"/>
                  </a:schemeClr>
                </a:solidFill>
              </a:defRPr>
            </a:lvl7pPr>
            <a:lvl8pPr marL="3199440" indent="0" algn="ctr">
              <a:buNone/>
              <a:defRPr>
                <a:solidFill>
                  <a:schemeClr val="tx1">
                    <a:tint val="75000"/>
                  </a:schemeClr>
                </a:solidFill>
              </a:defRPr>
            </a:lvl8pPr>
            <a:lvl9pPr marL="3656503"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F0DFD029-FB74-4578-B929-F66AA97659CA}" type="datetimeFigureOut">
              <a:rPr lang="es-ES" smtClean="0"/>
              <a:t>10/05/2015</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C014DD1E-5D91-48A3-AD6D-45FBA980D106}" type="slidenum">
              <a:rPr lang="es-ES" smtClean="0"/>
              <a:t>‹Nº›</a:t>
            </a:fld>
            <a:endParaRPr lang="es-ES"/>
          </a:p>
        </p:txBody>
      </p:sp>
    </p:spTree>
    <p:extLst>
      <p:ext uri="{BB962C8B-B14F-4D97-AF65-F5344CB8AC3E}">
        <p14:creationId xmlns:p14="http://schemas.microsoft.com/office/powerpoint/2010/main" val="2225350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656" y="4800587"/>
            <a:ext cx="8823359" cy="566738"/>
          </a:xfrm>
        </p:spPr>
        <p:txBody>
          <a:bodyPr anchor="b">
            <a:normAutofit/>
          </a:bodyPr>
          <a:lstStyle>
            <a:lvl1pPr algn="l">
              <a:defRPr sz="2399"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54654" y="685800"/>
            <a:ext cx="8823360"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655" y="5367325"/>
            <a:ext cx="8823358" cy="493712"/>
          </a:xfrm>
        </p:spPr>
        <p:txBody>
          <a:bodyPr>
            <a:normAutofit/>
          </a:bodyPr>
          <a:lstStyle>
            <a:lvl1pPr marL="0" indent="0">
              <a:buNone/>
              <a:defRPr sz="12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F0DFD029-FB74-4578-B929-F66AA97659CA}" type="datetimeFigureOut">
              <a:rPr lang="es-ES" smtClean="0"/>
              <a:pPr/>
              <a:t>10/05/2015</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C014DD1E-5D91-48A3-AD6D-45FBA980D106}" type="slidenum">
              <a:rPr lang="es-ES" smtClean="0"/>
              <a:pPr/>
              <a:t>‹Nº›</a:t>
            </a:fld>
            <a:endParaRPr lang="es-ES"/>
          </a:p>
        </p:txBody>
      </p:sp>
    </p:spTree>
    <p:extLst>
      <p:ext uri="{BB962C8B-B14F-4D97-AF65-F5344CB8AC3E}">
        <p14:creationId xmlns:p14="http://schemas.microsoft.com/office/powerpoint/2010/main" val="803921422"/>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654" y="1447800"/>
            <a:ext cx="8823361" cy="1981200"/>
          </a:xfrm>
        </p:spPr>
        <p:txBody>
          <a:bodyPr/>
          <a:lstStyle>
            <a:lvl1pPr>
              <a:defRPr sz="4799"/>
            </a:lvl1pPr>
          </a:lstStyle>
          <a:p>
            <a:r>
              <a:rPr lang="es-ES" smtClean="0"/>
              <a:t>Haga clic para modificar el estilo de título del patrón</a:t>
            </a:r>
            <a:endParaRPr lang="en-US" dirty="0"/>
          </a:p>
        </p:txBody>
      </p:sp>
      <p:sp>
        <p:nvSpPr>
          <p:cNvPr id="8" name="Text Placeholder 3"/>
          <p:cNvSpPr>
            <a:spLocks noGrp="1"/>
          </p:cNvSpPr>
          <p:nvPr>
            <p:ph type="body" sz="half" idx="2"/>
          </p:nvPr>
        </p:nvSpPr>
        <p:spPr>
          <a:xfrm>
            <a:off x="1154654" y="3657600"/>
            <a:ext cx="8823361" cy="2362200"/>
          </a:xfrm>
        </p:spPr>
        <p:txBody>
          <a:bodyPr anchor="ctr">
            <a:normAutofit/>
          </a:bodyPr>
          <a:lstStyle>
            <a:lvl1pPr marL="0" indent="0">
              <a:buNone/>
              <a:defRPr sz="1799"/>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F0DFD029-FB74-4578-B929-F66AA97659CA}" type="datetimeFigureOut">
              <a:rPr lang="es-ES" smtClean="0"/>
              <a:pPr/>
              <a:t>10/05/2015</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C014DD1E-5D91-48A3-AD6D-45FBA980D106}" type="slidenum">
              <a:rPr lang="es-ES" smtClean="0"/>
              <a:pPr/>
              <a:t>‹Nº›</a:t>
            </a:fld>
            <a:endParaRPr lang="es-ES"/>
          </a:p>
        </p:txBody>
      </p:sp>
    </p:spTree>
    <p:extLst>
      <p:ext uri="{BB962C8B-B14F-4D97-AF65-F5344CB8AC3E}">
        <p14:creationId xmlns:p14="http://schemas.microsoft.com/office/powerpoint/2010/main" val="668163674"/>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391" y="1447800"/>
            <a:ext cx="7997232" cy="2323374"/>
          </a:xfrm>
        </p:spPr>
        <p:txBody>
          <a:bodyPr/>
          <a:lstStyle>
            <a:lvl1pPr>
              <a:defRPr sz="4799"/>
            </a:lvl1pPr>
          </a:lstStyle>
          <a:p>
            <a:r>
              <a:rPr lang="es-ES" smtClean="0"/>
              <a:t>Haga clic para modificar el estilo de título del patrón</a:t>
            </a:r>
            <a:endParaRPr lang="en-US" dirty="0"/>
          </a:p>
        </p:txBody>
      </p:sp>
      <p:sp>
        <p:nvSpPr>
          <p:cNvPr id="11" name="Text Placeholder 3"/>
          <p:cNvSpPr>
            <a:spLocks noGrp="1"/>
          </p:cNvSpPr>
          <p:nvPr>
            <p:ph type="body" sz="half" idx="14"/>
          </p:nvPr>
        </p:nvSpPr>
        <p:spPr>
          <a:xfrm>
            <a:off x="1929898" y="3771174"/>
            <a:ext cx="7277753"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marL="0" lvl="0" indent="0">
              <a:buNone/>
            </a:pPr>
            <a:r>
              <a:rPr lang="es-ES" smtClean="0"/>
              <a:t>Haga clic para modificar el estilo de texto del patrón</a:t>
            </a:r>
          </a:p>
        </p:txBody>
      </p:sp>
      <p:sp>
        <p:nvSpPr>
          <p:cNvPr id="10" name="Text Placeholder 3"/>
          <p:cNvSpPr>
            <a:spLocks noGrp="1"/>
          </p:cNvSpPr>
          <p:nvPr>
            <p:ph type="body" sz="half" idx="2"/>
          </p:nvPr>
        </p:nvSpPr>
        <p:spPr>
          <a:xfrm>
            <a:off x="1154654" y="4350657"/>
            <a:ext cx="8823361" cy="1676400"/>
          </a:xfrm>
        </p:spPr>
        <p:txBody>
          <a:bodyPr anchor="ctr">
            <a:normAutofit/>
          </a:bodyPr>
          <a:lstStyle>
            <a:lvl1pPr marL="0" indent="0">
              <a:buNone/>
              <a:defRPr sz="1799"/>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F0DFD029-FB74-4578-B929-F66AA97659CA}" type="datetimeFigureOut">
              <a:rPr lang="es-ES" smtClean="0"/>
              <a:pPr/>
              <a:t>10/05/2015</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C014DD1E-5D91-48A3-AD6D-45FBA980D106}" type="slidenum">
              <a:rPr lang="es-ES" smtClean="0"/>
              <a:pPr/>
              <a:t>‹Nº›</a:t>
            </a:fld>
            <a:endParaRPr lang="es-ES"/>
          </a:p>
        </p:txBody>
      </p:sp>
      <p:sp>
        <p:nvSpPr>
          <p:cNvPr id="12" name="TextBox 11"/>
          <p:cNvSpPr txBox="1"/>
          <p:nvPr/>
        </p:nvSpPr>
        <p:spPr>
          <a:xfrm>
            <a:off x="898061" y="971253"/>
            <a:ext cx="801703"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196" dirty="0"/>
              <a:t>“</a:t>
            </a:r>
          </a:p>
        </p:txBody>
      </p:sp>
      <p:sp>
        <p:nvSpPr>
          <p:cNvPr id="15" name="TextBox 14"/>
          <p:cNvSpPr txBox="1"/>
          <p:nvPr/>
        </p:nvSpPr>
        <p:spPr>
          <a:xfrm>
            <a:off x="9328060" y="2613787"/>
            <a:ext cx="801703"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196" dirty="0"/>
              <a:t>”</a:t>
            </a:r>
          </a:p>
        </p:txBody>
      </p:sp>
    </p:spTree>
    <p:extLst>
      <p:ext uri="{BB962C8B-B14F-4D97-AF65-F5344CB8AC3E}">
        <p14:creationId xmlns:p14="http://schemas.microsoft.com/office/powerpoint/2010/main" val="1520370403"/>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653" y="3124201"/>
            <a:ext cx="8823362" cy="1653180"/>
          </a:xfrm>
        </p:spPr>
        <p:txBody>
          <a:bodyPr anchor="b"/>
          <a:lstStyle>
            <a:lvl1pPr algn="l">
              <a:defRPr sz="3999"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654" y="4777381"/>
            <a:ext cx="8823361" cy="860400"/>
          </a:xfrm>
        </p:spPr>
        <p:txBody>
          <a:bodyPr anchor="t"/>
          <a:lstStyle>
            <a:lvl1pPr marL="0" indent="0" algn="l">
              <a:buNone/>
              <a:defRPr sz="1999" cap="none">
                <a:solidFill>
                  <a:schemeClr val="bg2">
                    <a:lumMod val="40000"/>
                    <a:lumOff val="6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F0DFD029-FB74-4578-B929-F66AA97659CA}" type="datetimeFigureOut">
              <a:rPr lang="es-ES" smtClean="0"/>
              <a:pPr/>
              <a:t>10/05/2015</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C014DD1E-5D91-48A3-AD6D-45FBA980D106}" type="slidenum">
              <a:rPr lang="es-ES" smtClean="0"/>
              <a:pPr/>
              <a:t>‹Nº›</a:t>
            </a:fld>
            <a:endParaRPr lang="es-ES"/>
          </a:p>
        </p:txBody>
      </p:sp>
    </p:spTree>
    <p:extLst>
      <p:ext uri="{BB962C8B-B14F-4D97-AF65-F5344CB8AC3E}">
        <p14:creationId xmlns:p14="http://schemas.microsoft.com/office/powerpoint/2010/main" val="1140333127"/>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199"/>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32782" y="1981200"/>
            <a:ext cx="2946099" cy="576262"/>
          </a:xfrm>
        </p:spPr>
        <p:txBody>
          <a:bodyPr anchor="b">
            <a:noAutofit/>
          </a:bodyPr>
          <a:lstStyle>
            <a:lvl1pPr marL="0" indent="0">
              <a:buNone/>
              <a:defRPr sz="2399" b="0">
                <a:solidFill>
                  <a:schemeClr val="bg2">
                    <a:lumMod val="40000"/>
                    <a:lumOff val="6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s-ES" smtClean="0"/>
              <a:t>Haga clic para modificar el estilo de texto del patrón</a:t>
            </a:r>
          </a:p>
        </p:txBody>
      </p:sp>
      <p:sp>
        <p:nvSpPr>
          <p:cNvPr id="16" name="Text Placeholder 3"/>
          <p:cNvSpPr>
            <a:spLocks noGrp="1"/>
          </p:cNvSpPr>
          <p:nvPr>
            <p:ph type="body" sz="half" idx="15"/>
          </p:nvPr>
        </p:nvSpPr>
        <p:spPr>
          <a:xfrm>
            <a:off x="652293" y="2667000"/>
            <a:ext cx="2926588" cy="3589338"/>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3882648" y="1981200"/>
            <a:ext cx="2935476" cy="576262"/>
          </a:xfrm>
        </p:spPr>
        <p:txBody>
          <a:bodyPr anchor="b">
            <a:noAutofit/>
          </a:bodyPr>
          <a:lstStyle>
            <a:lvl1pPr marL="0" indent="0">
              <a:buNone/>
              <a:defRPr sz="2399" b="0">
                <a:solidFill>
                  <a:schemeClr val="bg2">
                    <a:lumMod val="40000"/>
                    <a:lumOff val="6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s-ES" smtClean="0"/>
              <a:t>Haga clic para modificar el estilo de texto del patrón</a:t>
            </a:r>
          </a:p>
        </p:txBody>
      </p:sp>
      <p:sp>
        <p:nvSpPr>
          <p:cNvPr id="19" name="Text Placeholder 3"/>
          <p:cNvSpPr>
            <a:spLocks noGrp="1"/>
          </p:cNvSpPr>
          <p:nvPr>
            <p:ph type="body" sz="half" idx="16"/>
          </p:nvPr>
        </p:nvSpPr>
        <p:spPr>
          <a:xfrm>
            <a:off x="3872097" y="2667000"/>
            <a:ext cx="2946027" cy="3589338"/>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122845" y="1981200"/>
            <a:ext cx="2931349" cy="576262"/>
          </a:xfrm>
        </p:spPr>
        <p:txBody>
          <a:bodyPr anchor="b">
            <a:noAutofit/>
          </a:bodyPr>
          <a:lstStyle>
            <a:lvl1pPr marL="0" indent="0">
              <a:buNone/>
              <a:defRPr sz="2399" b="0">
                <a:solidFill>
                  <a:schemeClr val="bg2">
                    <a:lumMod val="40000"/>
                    <a:lumOff val="6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s-ES" smtClean="0"/>
              <a:t>Haga clic para modificar el estilo de texto del patrón</a:t>
            </a:r>
          </a:p>
        </p:txBody>
      </p:sp>
      <p:sp>
        <p:nvSpPr>
          <p:cNvPr id="20" name="Text Placeholder 3"/>
          <p:cNvSpPr>
            <a:spLocks noGrp="1"/>
          </p:cNvSpPr>
          <p:nvPr>
            <p:ph type="body" sz="half" idx="17"/>
          </p:nvPr>
        </p:nvSpPr>
        <p:spPr>
          <a:xfrm>
            <a:off x="7122845" y="2667000"/>
            <a:ext cx="2931349" cy="3589338"/>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s-ES" smtClean="0"/>
              <a:t>Haga clic para modificar el estilo de texto del patrón</a:t>
            </a:r>
          </a:p>
        </p:txBody>
      </p:sp>
      <p:cxnSp>
        <p:nvCxnSpPr>
          <p:cNvPr id="17" name="Straight Connector 16"/>
          <p:cNvCxnSpPr/>
          <p:nvPr/>
        </p:nvCxnSpPr>
        <p:spPr>
          <a:xfrm>
            <a:off x="372517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0414"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0DFD029-FB74-4578-B929-F66AA97659CA}" type="datetimeFigureOut">
              <a:rPr lang="es-ES" smtClean="0"/>
              <a:pPr/>
              <a:t>10/05/2015</a:t>
            </a:fld>
            <a:endParaRPr lang="es-ES"/>
          </a:p>
        </p:txBody>
      </p:sp>
      <p:sp>
        <p:nvSpPr>
          <p:cNvPr id="4"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C014DD1E-5D91-48A3-AD6D-45FBA980D106}" type="slidenum">
              <a:rPr lang="es-ES" smtClean="0"/>
              <a:pPr/>
              <a:t>‹Nº›</a:t>
            </a:fld>
            <a:endParaRPr lang="es-ES"/>
          </a:p>
        </p:txBody>
      </p:sp>
    </p:spTree>
    <p:extLst>
      <p:ext uri="{BB962C8B-B14F-4D97-AF65-F5344CB8AC3E}">
        <p14:creationId xmlns:p14="http://schemas.microsoft.com/office/powerpoint/2010/main" val="238154279"/>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199"/>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52293" y="4250949"/>
            <a:ext cx="2939284" cy="576262"/>
          </a:xfrm>
        </p:spPr>
        <p:txBody>
          <a:bodyPr anchor="b">
            <a:noAutofit/>
          </a:bodyPr>
          <a:lstStyle>
            <a:lvl1pPr marL="0" indent="0">
              <a:buNone/>
              <a:defRPr sz="2399" b="0">
                <a:solidFill>
                  <a:schemeClr val="bg2">
                    <a:lumMod val="40000"/>
                    <a:lumOff val="6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s-ES" smtClean="0"/>
              <a:t>Haga clic para modificar el estilo de texto del patrón</a:t>
            </a:r>
          </a:p>
        </p:txBody>
      </p:sp>
      <p:sp>
        <p:nvSpPr>
          <p:cNvPr id="29" name="Picture Placeholder 2"/>
          <p:cNvSpPr>
            <a:spLocks noGrp="1" noChangeAspect="1"/>
          </p:cNvSpPr>
          <p:nvPr>
            <p:ph type="pic" idx="15"/>
          </p:nvPr>
        </p:nvSpPr>
        <p:spPr>
          <a:xfrm>
            <a:off x="652293" y="2209800"/>
            <a:ext cx="2939284"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s-ES" smtClean="0"/>
              <a:t>Haga clic en el icono para agregar una imagen</a:t>
            </a:r>
            <a:endParaRPr lang="en-US" dirty="0"/>
          </a:p>
        </p:txBody>
      </p:sp>
      <p:sp>
        <p:nvSpPr>
          <p:cNvPr id="22" name="Text Placeholder 3"/>
          <p:cNvSpPr>
            <a:spLocks noGrp="1"/>
          </p:cNvSpPr>
          <p:nvPr>
            <p:ph type="body" sz="half" idx="18"/>
          </p:nvPr>
        </p:nvSpPr>
        <p:spPr>
          <a:xfrm>
            <a:off x="652293" y="4827212"/>
            <a:ext cx="2939284" cy="659189"/>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3888363" y="4250949"/>
            <a:ext cx="2929762" cy="576262"/>
          </a:xfrm>
        </p:spPr>
        <p:txBody>
          <a:bodyPr anchor="b">
            <a:noAutofit/>
          </a:bodyPr>
          <a:lstStyle>
            <a:lvl1pPr marL="0" indent="0">
              <a:buNone/>
              <a:defRPr sz="2399" b="0">
                <a:solidFill>
                  <a:schemeClr val="bg2">
                    <a:lumMod val="40000"/>
                    <a:lumOff val="6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s-ES" smtClean="0"/>
              <a:t>Haga clic para modificar el estilo de texto del patrón</a:t>
            </a:r>
          </a:p>
        </p:txBody>
      </p:sp>
      <p:sp>
        <p:nvSpPr>
          <p:cNvPr id="30" name="Picture Placeholder 2"/>
          <p:cNvSpPr>
            <a:spLocks noGrp="1" noChangeAspect="1"/>
          </p:cNvSpPr>
          <p:nvPr>
            <p:ph type="pic" idx="21"/>
          </p:nvPr>
        </p:nvSpPr>
        <p:spPr>
          <a:xfrm>
            <a:off x="3888362" y="2209800"/>
            <a:ext cx="292976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s-ES" smtClean="0"/>
              <a:t>Haga clic en el icono para agregar una imagen</a:t>
            </a:r>
            <a:endParaRPr lang="en-US" dirty="0"/>
          </a:p>
        </p:txBody>
      </p:sp>
      <p:sp>
        <p:nvSpPr>
          <p:cNvPr id="23" name="Text Placeholder 3"/>
          <p:cNvSpPr>
            <a:spLocks noGrp="1"/>
          </p:cNvSpPr>
          <p:nvPr>
            <p:ph type="body" sz="half" idx="19"/>
          </p:nvPr>
        </p:nvSpPr>
        <p:spPr>
          <a:xfrm>
            <a:off x="3887009" y="4827211"/>
            <a:ext cx="2933642" cy="659189"/>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122845" y="4250949"/>
            <a:ext cx="2931349" cy="576262"/>
          </a:xfrm>
        </p:spPr>
        <p:txBody>
          <a:bodyPr anchor="b">
            <a:noAutofit/>
          </a:bodyPr>
          <a:lstStyle>
            <a:lvl1pPr marL="0" indent="0">
              <a:buNone/>
              <a:defRPr sz="2399" b="0">
                <a:solidFill>
                  <a:schemeClr val="bg2">
                    <a:lumMod val="40000"/>
                    <a:lumOff val="6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s-ES" smtClean="0"/>
              <a:t>Haga clic para modificar el estilo de texto del patrón</a:t>
            </a:r>
          </a:p>
        </p:txBody>
      </p:sp>
      <p:sp>
        <p:nvSpPr>
          <p:cNvPr id="31" name="Picture Placeholder 2"/>
          <p:cNvSpPr>
            <a:spLocks noGrp="1" noChangeAspect="1"/>
          </p:cNvSpPr>
          <p:nvPr>
            <p:ph type="pic" idx="22"/>
          </p:nvPr>
        </p:nvSpPr>
        <p:spPr>
          <a:xfrm>
            <a:off x="7122844" y="2209800"/>
            <a:ext cx="2931349"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20"/>
          </p:nvPr>
        </p:nvSpPr>
        <p:spPr>
          <a:xfrm>
            <a:off x="7122720" y="4827209"/>
            <a:ext cx="2935232" cy="659189"/>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s-ES" smtClean="0"/>
              <a:t>Haga clic para modificar el estilo de texto del patrón</a:t>
            </a:r>
          </a:p>
        </p:txBody>
      </p:sp>
      <p:cxnSp>
        <p:nvCxnSpPr>
          <p:cNvPr id="19" name="Straight Connector 18"/>
          <p:cNvCxnSpPr/>
          <p:nvPr/>
        </p:nvCxnSpPr>
        <p:spPr>
          <a:xfrm>
            <a:off x="372517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0414"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0DFD029-FB74-4578-B929-F66AA97659CA}" type="datetimeFigureOut">
              <a:rPr lang="es-ES" smtClean="0"/>
              <a:pPr/>
              <a:t>10/05/2015</a:t>
            </a:fld>
            <a:endParaRPr lang="es-ES"/>
          </a:p>
        </p:txBody>
      </p:sp>
      <p:sp>
        <p:nvSpPr>
          <p:cNvPr id="4"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C014DD1E-5D91-48A3-AD6D-45FBA980D106}" type="slidenum">
              <a:rPr lang="es-ES" smtClean="0"/>
              <a:pPr/>
              <a:t>‹Nº›</a:t>
            </a:fld>
            <a:endParaRPr lang="es-ES"/>
          </a:p>
        </p:txBody>
      </p:sp>
    </p:spTree>
    <p:extLst>
      <p:ext uri="{BB962C8B-B14F-4D97-AF65-F5344CB8AC3E}">
        <p14:creationId xmlns:p14="http://schemas.microsoft.com/office/powerpoint/2010/main" val="882344155"/>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F0DFD029-FB74-4578-B929-F66AA97659CA}" type="datetimeFigureOut">
              <a:rPr lang="es-ES" smtClean="0"/>
              <a:t>10/05/2015</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C014DD1E-5D91-48A3-AD6D-45FBA980D106}" type="slidenum">
              <a:rPr lang="es-ES" smtClean="0"/>
              <a:t>‹Nº›</a:t>
            </a:fld>
            <a:endParaRPr lang="es-ES"/>
          </a:p>
        </p:txBody>
      </p:sp>
    </p:spTree>
    <p:extLst>
      <p:ext uri="{BB962C8B-B14F-4D97-AF65-F5344CB8AC3E}">
        <p14:creationId xmlns:p14="http://schemas.microsoft.com/office/powerpoint/2010/main" val="1386606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2050" y="430214"/>
            <a:ext cx="1752145" cy="5826125"/>
          </a:xfrm>
        </p:spPr>
        <p:txBody>
          <a:bodyPr vert="eaVert" anchor="b" anchorCtr="0"/>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52294" y="887414"/>
            <a:ext cx="7421216" cy="5368924"/>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F0DFD029-FB74-4578-B929-F66AA97659CA}" type="datetimeFigureOut">
              <a:rPr lang="es-ES" smtClean="0"/>
              <a:t>10/05/2015</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C014DD1E-5D91-48A3-AD6D-45FBA980D106}" type="slidenum">
              <a:rPr lang="es-ES" smtClean="0"/>
              <a:t>‹Nº›</a:t>
            </a:fld>
            <a:endParaRPr lang="es-ES"/>
          </a:p>
        </p:txBody>
      </p:sp>
    </p:spTree>
    <p:extLst>
      <p:ext uri="{BB962C8B-B14F-4D97-AF65-F5344CB8AC3E}">
        <p14:creationId xmlns:p14="http://schemas.microsoft.com/office/powerpoint/2010/main" val="66605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3"/>
          <p:cNvSpPr>
            <a:spLocks noGrp="1"/>
          </p:cNvSpPr>
          <p:nvPr>
            <p:ph type="dt" sz="half" idx="10"/>
          </p:nvPr>
        </p:nvSpPr>
        <p:spPr/>
        <p:txBody>
          <a:bodyPr/>
          <a:lstStyle/>
          <a:p>
            <a:fld id="{F0DFD029-FB74-4578-B929-F66AA97659CA}" type="datetimeFigureOut">
              <a:rPr lang="es-ES" smtClean="0"/>
              <a:t>10/05/2015</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C014DD1E-5D91-48A3-AD6D-45FBA980D106}" type="slidenum">
              <a:rPr lang="es-ES" smtClean="0"/>
              <a:t>‹Nº›</a:t>
            </a:fld>
            <a:endParaRPr lang="es-ES"/>
          </a:p>
        </p:txBody>
      </p:sp>
    </p:spTree>
    <p:extLst>
      <p:ext uri="{BB962C8B-B14F-4D97-AF65-F5344CB8AC3E}">
        <p14:creationId xmlns:p14="http://schemas.microsoft.com/office/powerpoint/2010/main" val="3283601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656" y="2861734"/>
            <a:ext cx="8823359" cy="1915647"/>
          </a:xfrm>
        </p:spPr>
        <p:txBody>
          <a:bodyPr anchor="b"/>
          <a:lstStyle>
            <a:lvl1pPr algn="l">
              <a:defRPr sz="3999"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654" y="4777381"/>
            <a:ext cx="8823360" cy="860400"/>
          </a:xfrm>
        </p:spPr>
        <p:txBody>
          <a:bodyPr anchor="t"/>
          <a:lstStyle>
            <a:lvl1pPr marL="0" indent="0" algn="l">
              <a:buNone/>
              <a:defRPr sz="1999" cap="all">
                <a:solidFill>
                  <a:schemeClr val="bg2">
                    <a:lumMod val="40000"/>
                    <a:lumOff val="6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F0DFD029-FB74-4578-B929-F66AA97659CA}" type="datetimeFigureOut">
              <a:rPr lang="es-ES" smtClean="0"/>
              <a:t>10/05/2015</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C014DD1E-5D91-48A3-AD6D-45FBA980D106}" type="slidenum">
              <a:rPr lang="es-ES" smtClean="0"/>
              <a:t>‹Nº›</a:t>
            </a:fld>
            <a:endParaRPr lang="es-ES"/>
          </a:p>
        </p:txBody>
      </p:sp>
    </p:spTree>
    <p:extLst>
      <p:ext uri="{BB962C8B-B14F-4D97-AF65-F5344CB8AC3E}">
        <p14:creationId xmlns:p14="http://schemas.microsoft.com/office/powerpoint/2010/main" val="1417080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03025" y="2060576"/>
            <a:ext cx="4395194" cy="4195763"/>
          </a:xfrm>
        </p:spPr>
        <p:txBody>
          <a:bodyPr>
            <a:normAutofit/>
          </a:bodyPr>
          <a:lstStyle>
            <a:lvl1pPr>
              <a:defRPr sz="1799"/>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653021" y="2056093"/>
            <a:ext cx="4395196" cy="4200245"/>
          </a:xfrm>
        </p:spPr>
        <p:txBody>
          <a:bodyPr>
            <a:normAutofit/>
          </a:bodyPr>
          <a:lstStyle>
            <a:lvl1pPr>
              <a:defRPr sz="1799"/>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F0DFD029-FB74-4578-B929-F66AA97659CA}" type="datetimeFigureOut">
              <a:rPr lang="es-ES" smtClean="0"/>
              <a:t>10/05/2015</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C014DD1E-5D91-48A3-AD6D-45FBA980D106}" type="slidenum">
              <a:rPr lang="es-ES" smtClean="0"/>
              <a:t>‹Nº›</a:t>
            </a:fld>
            <a:endParaRPr lang="es-ES"/>
          </a:p>
        </p:txBody>
      </p:sp>
    </p:spTree>
    <p:extLst>
      <p:ext uri="{BB962C8B-B14F-4D97-AF65-F5344CB8AC3E}">
        <p14:creationId xmlns:p14="http://schemas.microsoft.com/office/powerpoint/2010/main" val="1309407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3026" y="1905000"/>
            <a:ext cx="4395193" cy="576262"/>
          </a:xfrm>
        </p:spPr>
        <p:txBody>
          <a:bodyPr anchor="b">
            <a:noAutofit/>
          </a:bodyPr>
          <a:lstStyle>
            <a:lvl1pPr marL="0" indent="0">
              <a:buNone/>
              <a:defRPr sz="2399" b="0">
                <a:solidFill>
                  <a:schemeClr val="bg2">
                    <a:lumMod val="40000"/>
                    <a:lumOff val="6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103025" y="2514600"/>
            <a:ext cx="4395194" cy="3741738"/>
          </a:xfrm>
        </p:spPr>
        <p:txBody>
          <a:bodyPr>
            <a:normAutofit/>
          </a:bodyPr>
          <a:lstStyle>
            <a:lvl1pPr>
              <a:defRPr sz="1799"/>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653023" y="1905000"/>
            <a:ext cx="4395194" cy="576262"/>
          </a:xfrm>
        </p:spPr>
        <p:txBody>
          <a:bodyPr anchor="b">
            <a:noAutofit/>
          </a:bodyPr>
          <a:lstStyle>
            <a:lvl1pPr marL="0" indent="0">
              <a:buNone/>
              <a:defRPr sz="2399" b="0">
                <a:solidFill>
                  <a:schemeClr val="bg2">
                    <a:lumMod val="40000"/>
                    <a:lumOff val="6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653023" y="2514600"/>
            <a:ext cx="4395194" cy="3741738"/>
          </a:xfrm>
        </p:spPr>
        <p:txBody>
          <a:bodyPr>
            <a:normAutofit/>
          </a:bodyPr>
          <a:lstStyle>
            <a:lvl1pPr>
              <a:defRPr sz="1799"/>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F0DFD029-FB74-4578-B929-F66AA97659CA}" type="datetimeFigureOut">
              <a:rPr lang="es-ES" smtClean="0"/>
              <a:t>10/05/2015</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C014DD1E-5D91-48A3-AD6D-45FBA980D106}" type="slidenum">
              <a:rPr lang="es-ES" smtClean="0"/>
              <a:t>‹Nº›</a:t>
            </a:fld>
            <a:endParaRPr lang="es-ES"/>
          </a:p>
        </p:txBody>
      </p:sp>
    </p:spTree>
    <p:extLst>
      <p:ext uri="{BB962C8B-B14F-4D97-AF65-F5344CB8AC3E}">
        <p14:creationId xmlns:p14="http://schemas.microsoft.com/office/powerpoint/2010/main" val="3001106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7" name="Date Placeholder 2"/>
          <p:cNvSpPr>
            <a:spLocks noGrp="1"/>
          </p:cNvSpPr>
          <p:nvPr>
            <p:ph type="dt" sz="half" idx="10"/>
          </p:nvPr>
        </p:nvSpPr>
        <p:spPr/>
        <p:txBody>
          <a:bodyPr/>
          <a:lstStyle/>
          <a:p>
            <a:fld id="{F0DFD029-FB74-4578-B929-F66AA97659CA}" type="datetimeFigureOut">
              <a:rPr lang="es-ES" smtClean="0"/>
              <a:t>10/05/2015</a:t>
            </a:fld>
            <a:endParaRPr lang="es-ES"/>
          </a:p>
        </p:txBody>
      </p:sp>
      <p:sp>
        <p:nvSpPr>
          <p:cNvPr id="5" name="Footer Placeholder 3"/>
          <p:cNvSpPr>
            <a:spLocks noGrp="1"/>
          </p:cNvSpPr>
          <p:nvPr>
            <p:ph type="ftr" sz="quarter" idx="11"/>
          </p:nvPr>
        </p:nvSpPr>
        <p:spPr/>
        <p:txBody>
          <a:bodyPr/>
          <a:lstStyle/>
          <a:p>
            <a:endParaRPr lang="es-ES"/>
          </a:p>
        </p:txBody>
      </p:sp>
      <p:sp>
        <p:nvSpPr>
          <p:cNvPr id="6" name="Slide Number Placeholder 4"/>
          <p:cNvSpPr>
            <a:spLocks noGrp="1"/>
          </p:cNvSpPr>
          <p:nvPr>
            <p:ph type="sldNum" sz="quarter" idx="12"/>
          </p:nvPr>
        </p:nvSpPr>
        <p:spPr/>
        <p:txBody>
          <a:bodyPr/>
          <a:lstStyle/>
          <a:p>
            <a:fld id="{C014DD1E-5D91-48A3-AD6D-45FBA980D106}" type="slidenum">
              <a:rPr lang="es-ES" smtClean="0"/>
              <a:t>‹Nº›</a:t>
            </a:fld>
            <a:endParaRPr lang="es-ES"/>
          </a:p>
        </p:txBody>
      </p:sp>
    </p:spTree>
    <p:extLst>
      <p:ext uri="{BB962C8B-B14F-4D97-AF65-F5344CB8AC3E}">
        <p14:creationId xmlns:p14="http://schemas.microsoft.com/office/powerpoint/2010/main" val="28095283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0DFD029-FB74-4578-B929-F66AA97659CA}" type="datetimeFigureOut">
              <a:rPr lang="es-ES" smtClean="0"/>
              <a:t>10/05/2015</a:t>
            </a:fld>
            <a:endParaRPr lang="es-ES"/>
          </a:p>
        </p:txBody>
      </p:sp>
      <p:sp>
        <p:nvSpPr>
          <p:cNvPr id="5" name="Footer Placeholder 2"/>
          <p:cNvSpPr>
            <a:spLocks noGrp="1"/>
          </p:cNvSpPr>
          <p:nvPr>
            <p:ph type="ftr" sz="quarter" idx="11"/>
          </p:nvPr>
        </p:nvSpPr>
        <p:spPr/>
        <p:txBody>
          <a:bodyPr/>
          <a:lstStyle/>
          <a:p>
            <a:endParaRPr lang="es-ES"/>
          </a:p>
        </p:txBody>
      </p:sp>
      <p:sp>
        <p:nvSpPr>
          <p:cNvPr id="6" name="Slide Number Placeholder 3"/>
          <p:cNvSpPr>
            <a:spLocks noGrp="1"/>
          </p:cNvSpPr>
          <p:nvPr>
            <p:ph type="sldNum" sz="quarter" idx="12"/>
          </p:nvPr>
        </p:nvSpPr>
        <p:spPr/>
        <p:txBody>
          <a:bodyPr/>
          <a:lstStyle/>
          <a:p>
            <a:fld id="{C014DD1E-5D91-48A3-AD6D-45FBA980D106}" type="slidenum">
              <a:rPr lang="es-ES" smtClean="0"/>
              <a:t>‹Nº›</a:t>
            </a:fld>
            <a:endParaRPr lang="es-ES"/>
          </a:p>
        </p:txBody>
      </p:sp>
    </p:spTree>
    <p:extLst>
      <p:ext uri="{BB962C8B-B14F-4D97-AF65-F5344CB8AC3E}">
        <p14:creationId xmlns:p14="http://schemas.microsoft.com/office/powerpoint/2010/main" val="1592229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652" y="1447800"/>
            <a:ext cx="3400178" cy="1447800"/>
          </a:xfrm>
        </p:spPr>
        <p:txBody>
          <a:bodyPr anchor="b"/>
          <a:lstStyle>
            <a:lvl1pPr algn="l">
              <a:defRPr sz="2399"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83370" y="1447800"/>
            <a:ext cx="5194644" cy="4572000"/>
          </a:xfrm>
        </p:spPr>
        <p:txBody>
          <a:bodyPr anchor="ctr">
            <a:normAutofit/>
          </a:bodyPr>
          <a:lstStyle>
            <a:lvl1pPr>
              <a:defRPr sz="1999"/>
            </a:lvl1pPr>
            <a:lvl2pPr>
              <a:defRPr sz="1799"/>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154653" y="3129281"/>
            <a:ext cx="3400177" cy="2895599"/>
          </a:xfrm>
        </p:spPr>
        <p:txBody>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s-ES" smtClean="0"/>
              <a:t>Haga clic para modificar el estilo de texto del patrón</a:t>
            </a:r>
          </a:p>
        </p:txBody>
      </p:sp>
      <p:sp>
        <p:nvSpPr>
          <p:cNvPr id="7" name="Date Placeholder 4"/>
          <p:cNvSpPr>
            <a:spLocks noGrp="1"/>
          </p:cNvSpPr>
          <p:nvPr>
            <p:ph type="dt" sz="half" idx="10"/>
          </p:nvPr>
        </p:nvSpPr>
        <p:spPr/>
        <p:txBody>
          <a:bodyPr/>
          <a:lstStyle/>
          <a:p>
            <a:fld id="{F0DFD029-FB74-4578-B929-F66AA97659CA}" type="datetimeFigureOut">
              <a:rPr lang="es-ES" smtClean="0"/>
              <a:t>10/05/2015</a:t>
            </a:fld>
            <a:endParaRPr lang="es-ES"/>
          </a:p>
        </p:txBody>
      </p:sp>
      <p:sp>
        <p:nvSpPr>
          <p:cNvPr id="5" name="Footer Placeholder 5"/>
          <p:cNvSpPr>
            <a:spLocks noGrp="1"/>
          </p:cNvSpPr>
          <p:nvPr>
            <p:ph type="ftr" sz="quarter" idx="11"/>
          </p:nvPr>
        </p:nvSpPr>
        <p:spPr/>
        <p:txBody>
          <a:bodyPr/>
          <a:lstStyle/>
          <a:p>
            <a:endParaRPr lang="es-ES"/>
          </a:p>
        </p:txBody>
      </p:sp>
      <p:sp>
        <p:nvSpPr>
          <p:cNvPr id="6" name="Slide Number Placeholder 6"/>
          <p:cNvSpPr>
            <a:spLocks noGrp="1"/>
          </p:cNvSpPr>
          <p:nvPr>
            <p:ph type="sldNum" sz="quarter" idx="12"/>
          </p:nvPr>
        </p:nvSpPr>
        <p:spPr/>
        <p:txBody>
          <a:bodyPr/>
          <a:lstStyle/>
          <a:p>
            <a:fld id="{C014DD1E-5D91-48A3-AD6D-45FBA980D106}" type="slidenum">
              <a:rPr lang="es-ES" smtClean="0"/>
              <a:t>‹Nº›</a:t>
            </a:fld>
            <a:endParaRPr lang="es-ES"/>
          </a:p>
        </p:txBody>
      </p:sp>
    </p:spTree>
    <p:extLst>
      <p:ext uri="{BB962C8B-B14F-4D97-AF65-F5344CB8AC3E}">
        <p14:creationId xmlns:p14="http://schemas.microsoft.com/office/powerpoint/2010/main" val="2941851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606" y="1854192"/>
            <a:ext cx="5091580" cy="1574808"/>
          </a:xfrm>
        </p:spPr>
        <p:txBody>
          <a:bodyPr anchor="b">
            <a:normAutofit/>
          </a:bodyPr>
          <a:lstStyle>
            <a:lvl1pPr algn="l">
              <a:defRPr sz="3599"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947736" y="1143000"/>
            <a:ext cx="3199567"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654" y="3657600"/>
            <a:ext cx="5083655" cy="1371600"/>
          </a:xfrm>
        </p:spPr>
        <p:txBody>
          <a:bodyPr>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F0DFD029-FB74-4578-B929-F66AA97659CA}" type="datetimeFigureOut">
              <a:rPr lang="es-ES" smtClean="0"/>
              <a:t>10/05/2015</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C014DD1E-5D91-48A3-AD6D-45FBA980D106}" type="slidenum">
              <a:rPr lang="es-ES" smtClean="0"/>
              <a:t>‹Nº›</a:t>
            </a:fld>
            <a:endParaRPr lang="es-ES"/>
          </a:p>
        </p:txBody>
      </p:sp>
    </p:spTree>
    <p:extLst>
      <p:ext uri="{BB962C8B-B14F-4D97-AF65-F5344CB8AC3E}">
        <p14:creationId xmlns:p14="http://schemas.microsoft.com/office/powerpoint/2010/main" val="3483973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6"/>
            <a:ext cx="4035961"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8"/>
            <a:ext cx="1522016" cy="2365453"/>
          </a:xfrm>
          <a:prstGeom prst="rect">
            <a:avLst/>
          </a:prstGeom>
        </p:spPr>
      </p:pic>
      <p:sp>
        <p:nvSpPr>
          <p:cNvPr id="16" name="Oval 15"/>
          <p:cNvSpPr/>
          <p:nvPr/>
        </p:nvSpPr>
        <p:spPr>
          <a:xfrm>
            <a:off x="8606770" y="1676400"/>
            <a:ext cx="2818666"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7330" y="1"/>
            <a:ext cx="1602969"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3637" y="6096000"/>
            <a:ext cx="993475" cy="762000"/>
          </a:xfrm>
          <a:prstGeom prst="rect">
            <a:avLst/>
          </a:prstGeom>
        </p:spPr>
      </p:pic>
      <p:sp>
        <p:nvSpPr>
          <p:cNvPr id="14" name="Rectangle 13"/>
          <p:cNvSpPr/>
          <p:nvPr/>
        </p:nvSpPr>
        <p:spPr>
          <a:xfrm>
            <a:off x="10435094" y="0"/>
            <a:ext cx="685621"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5943" y="452718"/>
            <a:ext cx="9402274" cy="1400530"/>
          </a:xfrm>
          <a:prstGeom prst="rect">
            <a:avLst/>
          </a:prstGeom>
        </p:spPr>
        <p:txBody>
          <a:bodyPr vert="horz" lIns="91440" tIns="45720" rIns="91440" bIns="45720" rtlCol="0" anchor="t">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3025" y="2052919"/>
            <a:ext cx="8944211" cy="4195481"/>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rot="5400000">
            <a:off x="10152866" y="1790741"/>
            <a:ext cx="990599" cy="304720"/>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0DFD029-FB74-4578-B929-F66AA97659CA}" type="datetimeFigureOut">
              <a:rPr lang="es-ES" smtClean="0"/>
              <a:pPr/>
              <a:t>10/05/2015</a:t>
            </a:fld>
            <a:endParaRPr lang="es-ES"/>
          </a:p>
        </p:txBody>
      </p:sp>
      <p:sp>
        <p:nvSpPr>
          <p:cNvPr id="5" name="Footer Placeholder 4"/>
          <p:cNvSpPr>
            <a:spLocks noGrp="1"/>
          </p:cNvSpPr>
          <p:nvPr>
            <p:ph type="ftr" sz="quarter" idx="3"/>
          </p:nvPr>
        </p:nvSpPr>
        <p:spPr>
          <a:xfrm rot="5400000">
            <a:off x="8948740" y="3225337"/>
            <a:ext cx="3859795" cy="304722"/>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s-ES"/>
          </a:p>
        </p:txBody>
      </p:sp>
      <p:sp>
        <p:nvSpPr>
          <p:cNvPr id="6" name="Slide Number Placeholder 5"/>
          <p:cNvSpPr>
            <a:spLocks noGrp="1"/>
          </p:cNvSpPr>
          <p:nvPr>
            <p:ph type="sldNum" sz="quarter" idx="4"/>
          </p:nvPr>
        </p:nvSpPr>
        <p:spPr bwMode="gray">
          <a:xfrm>
            <a:off x="10349844" y="295730"/>
            <a:ext cx="837981" cy="767687"/>
          </a:xfrm>
          <a:prstGeom prst="rect">
            <a:avLst/>
          </a:prstGeom>
        </p:spPr>
        <p:txBody>
          <a:bodyPr vert="horz" lIns="91440" tIns="45720" rIns="91440" bIns="45720" rtlCol="0" anchor="b"/>
          <a:lstStyle>
            <a:lvl1pPr algn="ctr">
              <a:defRPr sz="2799" b="0" i="0">
                <a:solidFill>
                  <a:schemeClr val="tx1">
                    <a:tint val="75000"/>
                  </a:schemeClr>
                </a:solidFill>
              </a:defRPr>
            </a:lvl1pPr>
          </a:lstStyle>
          <a:p>
            <a:fld id="{C014DD1E-5D91-48A3-AD6D-45FBA980D106}" type="slidenum">
              <a:rPr lang="es-ES" smtClean="0"/>
              <a:pPr/>
              <a:t>‹Nº›</a:t>
            </a:fld>
            <a:endParaRPr lang="es-ES"/>
          </a:p>
        </p:txBody>
      </p:sp>
    </p:spTree>
    <p:extLst>
      <p:ext uri="{BB962C8B-B14F-4D97-AF65-F5344CB8AC3E}">
        <p14:creationId xmlns:p14="http://schemas.microsoft.com/office/powerpoint/2010/main" val="4213258823"/>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457063" rtl="0" eaLnBrk="1" latinLnBrk="0" hangingPunct="1">
        <a:spcBef>
          <a:spcPct val="0"/>
        </a:spcBef>
        <a:buNone/>
        <a:defRPr sz="4199"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797" indent="-342797" algn="l" defTabSz="457063" rtl="0" eaLnBrk="1" latinLnBrk="0" hangingPunct="1">
        <a:spcBef>
          <a:spcPts val="1000"/>
        </a:spcBef>
        <a:spcAft>
          <a:spcPts val="0"/>
        </a:spcAft>
        <a:buClr>
          <a:schemeClr val="bg2">
            <a:lumMod val="40000"/>
            <a:lumOff val="60000"/>
          </a:schemeClr>
        </a:buClr>
        <a:buSzPct val="80000"/>
        <a:buFont typeface="Wingdings 3" charset="2"/>
        <a:buChar char=""/>
        <a:defRPr sz="1999" b="0" i="0" kern="1200">
          <a:solidFill>
            <a:schemeClr val="tx1"/>
          </a:solidFill>
          <a:latin typeface="+mj-lt"/>
          <a:ea typeface="+mj-ea"/>
          <a:cs typeface="+mj-cs"/>
        </a:defRPr>
      </a:lvl1pPr>
      <a:lvl2pPr marL="742727" indent="-285664" algn="l" defTabSz="457063" rtl="0" eaLnBrk="1" latinLnBrk="0" hangingPunct="1">
        <a:spcBef>
          <a:spcPts val="1000"/>
        </a:spcBef>
        <a:spcAft>
          <a:spcPts val="0"/>
        </a:spcAft>
        <a:buClr>
          <a:schemeClr val="bg2">
            <a:lumMod val="40000"/>
            <a:lumOff val="60000"/>
          </a:schemeClr>
        </a:buClr>
        <a:buSzPct val="80000"/>
        <a:buFont typeface="Wingdings 3" charset="2"/>
        <a:buChar char=""/>
        <a:defRPr sz="1799" b="0" i="0" kern="1200">
          <a:solidFill>
            <a:schemeClr val="tx1"/>
          </a:solidFill>
          <a:latin typeface="+mj-lt"/>
          <a:ea typeface="+mj-ea"/>
          <a:cs typeface="+mj-cs"/>
        </a:defRPr>
      </a:lvl2pPr>
      <a:lvl3pPr marL="1142657" indent="-228531" algn="l" defTabSz="457063"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599720" indent="-228531" algn="l" defTabSz="457063"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6783" indent="-228531" algn="l" defTabSz="457063"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5248" indent="-228531" algn="l" defTabSz="457063"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0908" indent="-228531" algn="l" defTabSz="457063"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7971" indent="-228531" algn="l" defTabSz="457063"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5034" indent="-228531" algn="l" defTabSz="457063"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063" rtl="0" eaLnBrk="1" latinLnBrk="0" hangingPunct="1">
        <a:defRPr sz="1799" kern="1200">
          <a:solidFill>
            <a:schemeClr val="tx1"/>
          </a:solidFill>
          <a:latin typeface="+mn-lt"/>
          <a:ea typeface="+mn-ea"/>
          <a:cs typeface="+mn-cs"/>
        </a:defRPr>
      </a:lvl1pPr>
      <a:lvl2pPr marL="457063" algn="l" defTabSz="457063" rtl="0" eaLnBrk="1" latinLnBrk="0" hangingPunct="1">
        <a:defRPr sz="1799" kern="1200">
          <a:solidFill>
            <a:schemeClr val="tx1"/>
          </a:solidFill>
          <a:latin typeface="+mn-lt"/>
          <a:ea typeface="+mn-ea"/>
          <a:cs typeface="+mn-cs"/>
        </a:defRPr>
      </a:lvl2pPr>
      <a:lvl3pPr marL="914126" algn="l" defTabSz="457063" rtl="0" eaLnBrk="1" latinLnBrk="0" hangingPunct="1">
        <a:defRPr sz="1799" kern="1200">
          <a:solidFill>
            <a:schemeClr val="tx1"/>
          </a:solidFill>
          <a:latin typeface="+mn-lt"/>
          <a:ea typeface="+mn-ea"/>
          <a:cs typeface="+mn-cs"/>
        </a:defRPr>
      </a:lvl3pPr>
      <a:lvl4pPr marL="1371189" algn="l" defTabSz="457063" rtl="0" eaLnBrk="1" latinLnBrk="0" hangingPunct="1">
        <a:defRPr sz="1799" kern="1200">
          <a:solidFill>
            <a:schemeClr val="tx1"/>
          </a:solidFill>
          <a:latin typeface="+mn-lt"/>
          <a:ea typeface="+mn-ea"/>
          <a:cs typeface="+mn-cs"/>
        </a:defRPr>
      </a:lvl4pPr>
      <a:lvl5pPr marL="1828251" algn="l" defTabSz="457063" rtl="0" eaLnBrk="1" latinLnBrk="0" hangingPunct="1">
        <a:defRPr sz="1799" kern="1200">
          <a:solidFill>
            <a:schemeClr val="tx1"/>
          </a:solidFill>
          <a:latin typeface="+mn-lt"/>
          <a:ea typeface="+mn-ea"/>
          <a:cs typeface="+mn-cs"/>
        </a:defRPr>
      </a:lvl5pPr>
      <a:lvl6pPr marL="2285314" algn="l" defTabSz="457063" rtl="0" eaLnBrk="1" latinLnBrk="0" hangingPunct="1">
        <a:defRPr sz="1799" kern="1200">
          <a:solidFill>
            <a:schemeClr val="tx1"/>
          </a:solidFill>
          <a:latin typeface="+mn-lt"/>
          <a:ea typeface="+mn-ea"/>
          <a:cs typeface="+mn-cs"/>
        </a:defRPr>
      </a:lvl6pPr>
      <a:lvl7pPr marL="2742377" algn="l" defTabSz="457063" rtl="0" eaLnBrk="1" latinLnBrk="0" hangingPunct="1">
        <a:defRPr sz="1799" kern="1200">
          <a:solidFill>
            <a:schemeClr val="tx1"/>
          </a:solidFill>
          <a:latin typeface="+mn-lt"/>
          <a:ea typeface="+mn-ea"/>
          <a:cs typeface="+mn-cs"/>
        </a:defRPr>
      </a:lvl7pPr>
      <a:lvl8pPr marL="3199440" algn="l" defTabSz="457063" rtl="0" eaLnBrk="1" latinLnBrk="0" hangingPunct="1">
        <a:defRPr sz="1799" kern="1200">
          <a:solidFill>
            <a:schemeClr val="tx1"/>
          </a:solidFill>
          <a:latin typeface="+mn-lt"/>
          <a:ea typeface="+mn-ea"/>
          <a:cs typeface="+mn-cs"/>
        </a:defRPr>
      </a:lvl8pPr>
      <a:lvl9pPr marL="3656503" algn="l" defTabSz="457063"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5.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notesSlide" Target="../notesSlides/notesSlide12.xml"/><Relationship Id="rId1" Type="http://schemas.openxmlformats.org/officeDocument/2006/relationships/slideLayout" Target="../slideLayouts/slideLayout5.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31.png"/><Relationship Id="rId2" Type="http://schemas.openxmlformats.org/officeDocument/2006/relationships/notesSlide" Target="../notesSlides/notesSlide13.xml"/><Relationship Id="rId1" Type="http://schemas.openxmlformats.org/officeDocument/2006/relationships/slideLayout" Target="../slideLayouts/slideLayout5.xml"/><Relationship Id="rId6" Type="http://schemas.openxmlformats.org/officeDocument/2006/relationships/image" Target="../media/image22.png"/><Relationship Id="rId5" Type="http://schemas.openxmlformats.org/officeDocument/2006/relationships/image" Target="../media/image20.png"/><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5.png"/><Relationship Id="rId7" Type="http://schemas.openxmlformats.org/officeDocument/2006/relationships/image" Target="../media/image30.png"/><Relationship Id="rId2" Type="http://schemas.openxmlformats.org/officeDocument/2006/relationships/notesSlide" Target="../notesSlides/notesSlide16.xml"/><Relationship Id="rId1" Type="http://schemas.openxmlformats.org/officeDocument/2006/relationships/slideLayout" Target="../slideLayouts/slideLayout5.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 Id="rId9" Type="http://schemas.openxmlformats.org/officeDocument/2006/relationships/image" Target="../media/image34.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2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image" Target="../media/image16.png"/><Relationship Id="rId5" Type="http://schemas.openxmlformats.org/officeDocument/2006/relationships/image" Target="../media/image10.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l" defTabSz="1216152">
              <a:lnSpc>
                <a:spcPct val="90000"/>
              </a:lnSpc>
              <a:spcBef>
                <a:spcPts val="0"/>
              </a:spcBef>
              <a:buNone/>
            </a:pPr>
            <a:r>
              <a:rPr lang="es-ES_tradnl" sz="5400" dirty="0" smtClean="0">
                <a:solidFill>
                  <a:schemeClr val="tx1"/>
                </a:solidFill>
                <a:latin typeface="Calibri"/>
              </a:rPr>
              <a:t>Software </a:t>
            </a:r>
            <a:r>
              <a:rPr lang="en-GB" sz="5400" dirty="0" smtClean="0">
                <a:solidFill>
                  <a:schemeClr val="tx1"/>
                </a:solidFill>
                <a:latin typeface="Calibri"/>
              </a:rPr>
              <a:t>Architecture</a:t>
            </a:r>
            <a:endParaRPr lang="en-GB" sz="5400" b="0" i="0" dirty="0">
              <a:solidFill>
                <a:schemeClr val="tx1"/>
              </a:solidFill>
              <a:latin typeface="Calibri"/>
            </a:endParaRPr>
          </a:p>
        </p:txBody>
      </p:sp>
      <p:sp>
        <p:nvSpPr>
          <p:cNvPr id="5" name="Subtitle 4"/>
          <p:cNvSpPr>
            <a:spLocks noGrp="1"/>
          </p:cNvSpPr>
          <p:nvPr>
            <p:ph type="subTitle" idx="1"/>
          </p:nvPr>
        </p:nvSpPr>
        <p:spPr/>
        <p:txBody>
          <a:bodyPr/>
          <a:lstStyle/>
          <a:p>
            <a:pPr>
              <a:spcBef>
                <a:spcPts val="0"/>
              </a:spcBef>
            </a:pPr>
            <a:r>
              <a:rPr lang="es-ES_tradnl" sz="2800" dirty="0">
                <a:solidFill>
                  <a:schemeClr val="tx1"/>
                </a:solidFill>
                <a:latin typeface="Calibri"/>
              </a:rPr>
              <a:t>Trivial </a:t>
            </a:r>
            <a:r>
              <a:rPr lang="es-ES_tradnl" sz="2800" dirty="0" smtClean="0">
                <a:solidFill>
                  <a:schemeClr val="tx1"/>
                </a:solidFill>
                <a:latin typeface="Calibri"/>
              </a:rPr>
              <a:t>i1b</a:t>
            </a:r>
            <a:endParaRPr lang="es-ES_tradnl" sz="2800" b="0" i="0" spc="200" baseline="0" dirty="0">
              <a:solidFill>
                <a:srgbClr val="009999"/>
              </a:solidFill>
            </a:endParaRPr>
          </a:p>
        </p:txBody>
      </p:sp>
      <p:pic>
        <p:nvPicPr>
          <p:cNvPr id="6" name="Imagen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14474" y="4777380"/>
            <a:ext cx="2913621" cy="1671047"/>
          </a:xfrm>
          <a:prstGeom prst="rect">
            <a:avLst/>
          </a:prstGeom>
        </p:spPr>
      </p:pic>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654" y="1447801"/>
            <a:ext cx="9692286" cy="3329581"/>
          </a:xfrm>
        </p:spPr>
        <p:txBody>
          <a:bodyPr/>
          <a:lstStyle/>
          <a:p>
            <a:pPr algn="l" defTabSz="1216152">
              <a:lnSpc>
                <a:spcPct val="90000"/>
              </a:lnSpc>
              <a:spcBef>
                <a:spcPts val="0"/>
              </a:spcBef>
              <a:buNone/>
            </a:pPr>
            <a:r>
              <a:rPr lang="en-GB" sz="5400" dirty="0" smtClean="0">
                <a:solidFill>
                  <a:schemeClr val="tx1"/>
                </a:solidFill>
                <a:latin typeface="Calibri"/>
              </a:rPr>
              <a:t>Second Deliverable :</a:t>
            </a:r>
            <a:br>
              <a:rPr lang="en-GB" sz="5400" dirty="0" smtClean="0">
                <a:solidFill>
                  <a:schemeClr val="tx1"/>
                </a:solidFill>
                <a:latin typeface="Calibri"/>
              </a:rPr>
            </a:br>
            <a:r>
              <a:rPr lang="en-GB" sz="8000" dirty="0" smtClean="0">
                <a:solidFill>
                  <a:schemeClr val="tx1"/>
                </a:solidFill>
                <a:latin typeface="Calibri"/>
              </a:rPr>
              <a:t>DESKTOP APPLICATION</a:t>
            </a:r>
            <a:endParaRPr lang="en-GB" sz="8000" b="0" i="0" dirty="0">
              <a:solidFill>
                <a:schemeClr val="tx1"/>
              </a:solidFill>
              <a:latin typeface="Calibri"/>
            </a:endParaRPr>
          </a:p>
        </p:txBody>
      </p:sp>
      <p:pic>
        <p:nvPicPr>
          <p:cNvPr id="6" name="Imagen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14474" y="4777380"/>
            <a:ext cx="2913621" cy="1671047"/>
          </a:xfrm>
          <a:prstGeom prst="rect">
            <a:avLst/>
          </a:prstGeom>
        </p:spPr>
      </p:pic>
      <p:sp>
        <p:nvSpPr>
          <p:cNvPr id="7" name="Subtitle 4"/>
          <p:cNvSpPr>
            <a:spLocks noGrp="1"/>
          </p:cNvSpPr>
          <p:nvPr>
            <p:ph type="subTitle" idx="1"/>
          </p:nvPr>
        </p:nvSpPr>
        <p:spPr>
          <a:xfrm>
            <a:off x="88931" y="6186513"/>
            <a:ext cx="2131446" cy="523828"/>
          </a:xfrm>
        </p:spPr>
        <p:txBody>
          <a:bodyPr/>
          <a:lstStyle/>
          <a:p>
            <a:pPr>
              <a:spcBef>
                <a:spcPts val="0"/>
              </a:spcBef>
            </a:pPr>
            <a:r>
              <a:rPr lang="es-ES_tradnl" sz="2800" dirty="0">
                <a:solidFill>
                  <a:schemeClr val="tx1"/>
                </a:solidFill>
                <a:latin typeface="Calibri"/>
              </a:rPr>
              <a:t>Trivial </a:t>
            </a:r>
            <a:r>
              <a:rPr lang="es-ES_tradnl" sz="2800" dirty="0" smtClean="0">
                <a:solidFill>
                  <a:schemeClr val="tx1"/>
                </a:solidFill>
                <a:latin typeface="Calibri"/>
              </a:rPr>
              <a:t>i1b</a:t>
            </a:r>
            <a:endParaRPr lang="es-ES_tradnl" sz="2800" b="0" i="0" spc="200" baseline="0" dirty="0">
              <a:solidFill>
                <a:srgbClr val="009999"/>
              </a:solidFill>
            </a:endParaRPr>
          </a:p>
        </p:txBody>
      </p:sp>
    </p:spTree>
    <p:extLst>
      <p:ext uri="{BB962C8B-B14F-4D97-AF65-F5344CB8AC3E}">
        <p14:creationId xmlns:p14="http://schemas.microsoft.com/office/powerpoint/2010/main" val="3921500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4800" dirty="0" smtClean="0"/>
              <a:t>Description</a:t>
            </a:r>
            <a:endParaRPr lang="en-US" dirty="0"/>
          </a:p>
        </p:txBody>
      </p:sp>
      <p:sp>
        <p:nvSpPr>
          <p:cNvPr id="10" name="Content Placeholder 9"/>
          <p:cNvSpPr>
            <a:spLocks noGrp="1"/>
          </p:cNvSpPr>
          <p:nvPr>
            <p:ph sz="half" idx="2"/>
          </p:nvPr>
        </p:nvSpPr>
        <p:spPr>
          <a:xfrm>
            <a:off x="909836" y="1853248"/>
            <a:ext cx="5040559" cy="4403090"/>
          </a:xfrm>
        </p:spPr>
        <p:txBody>
          <a:bodyPr>
            <a:normAutofit/>
          </a:bodyPr>
          <a:lstStyle/>
          <a:p>
            <a:pPr>
              <a:spcBef>
                <a:spcPts val="2400"/>
              </a:spcBef>
            </a:pPr>
            <a:r>
              <a:rPr lang="en-US" sz="3600" dirty="0" smtClean="0"/>
              <a:t>Desktop Application </a:t>
            </a:r>
          </a:p>
          <a:p>
            <a:pPr>
              <a:spcBef>
                <a:spcPts val="2400"/>
              </a:spcBef>
            </a:pPr>
            <a:r>
              <a:rPr lang="en-US" sz="3600" dirty="0" smtClean="0"/>
              <a:t>Register users </a:t>
            </a:r>
          </a:p>
          <a:p>
            <a:pPr lvl="1">
              <a:spcBef>
                <a:spcPts val="2400"/>
              </a:spcBef>
            </a:pPr>
            <a:r>
              <a:rPr lang="en-US" sz="3401" dirty="0" smtClean="0"/>
              <a:t>User </a:t>
            </a:r>
          </a:p>
          <a:p>
            <a:pPr lvl="1">
              <a:spcBef>
                <a:spcPts val="2400"/>
              </a:spcBef>
            </a:pPr>
            <a:r>
              <a:rPr lang="en-US" sz="3401" dirty="0" smtClean="0"/>
              <a:t>Admin</a:t>
            </a:r>
            <a:endParaRPr lang="en-US" sz="3401" dirty="0"/>
          </a:p>
        </p:txBody>
      </p:sp>
      <p:pic>
        <p:nvPicPr>
          <p:cNvPr id="5" name="Imagen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48015" y="2607549"/>
            <a:ext cx="2400404" cy="2400404"/>
          </a:xfrm>
          <a:prstGeom prst="rect">
            <a:avLst/>
          </a:prstGeom>
        </p:spPr>
      </p:pic>
      <p:sp>
        <p:nvSpPr>
          <p:cNvPr id="8" name="AutoShape 2" descr="https://cdn4.iconfinder.com/data/icons/flat-icon-set/2133/flat_icons-graficheria.it-01.png"/>
          <p:cNvSpPr>
            <a:spLocks noChangeAspect="1" noChangeArrowheads="1"/>
          </p:cNvSpPr>
          <p:nvPr/>
        </p:nvSpPr>
        <p:spPr bwMode="auto">
          <a:xfrm>
            <a:off x="5645595" y="4070415"/>
            <a:ext cx="2967824" cy="296783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4100" name="Picture 4" descr="https://cdn4.iconfinder.com/data/icons/flat-icon-set/2133/flat_icons-graficheria.it-0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5575" y="-9745663"/>
            <a:ext cx="1958400" cy="1958400"/>
          </a:xfrm>
          <a:prstGeom prst="rect">
            <a:avLst/>
          </a:prstGeom>
          <a:noFill/>
          <a:extLst>
            <a:ext uri="{909E8E84-426E-40DD-AFC4-6F175D3DCCD1}">
              <a14:hiddenFill xmlns:a14="http://schemas.microsoft.com/office/drawing/2010/main">
                <a:solidFill>
                  <a:srgbClr val="FFFFFF"/>
                </a:solidFill>
              </a14:hiddenFill>
            </a:ext>
          </a:extLst>
        </p:spPr>
      </p:pic>
      <p:pic>
        <p:nvPicPr>
          <p:cNvPr id="9" name="Imagen 8"/>
          <p:cNvPicPr>
            <a:picLocks noChangeAspect="1"/>
          </p:cNvPicPr>
          <p:nvPr/>
        </p:nvPicPr>
        <p:blipFill>
          <a:blip r:embed="rId5"/>
          <a:stretch>
            <a:fillRect/>
          </a:stretch>
        </p:blipFill>
        <p:spPr>
          <a:xfrm>
            <a:off x="-4064001" y="-6729413"/>
            <a:ext cx="1958400" cy="1958400"/>
          </a:xfrm>
          <a:prstGeom prst="rect">
            <a:avLst/>
          </a:prstGeom>
        </p:spPr>
      </p:pic>
      <p:pic>
        <p:nvPicPr>
          <p:cNvPr id="4102" name="Picture 6" descr="http://www.technomouse.lt/wp-content/uploads/2014/11/computer-icon2.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10493" y="908720"/>
            <a:ext cx="2521966" cy="2521968"/>
          </a:xfrm>
          <a:prstGeom prst="rect">
            <a:avLst/>
          </a:prstGeom>
          <a:noFill/>
          <a:extLst>
            <a:ext uri="{909E8E84-426E-40DD-AFC4-6F175D3DCCD1}">
              <a14:hiddenFill xmlns:a14="http://schemas.microsoft.com/office/drawing/2010/main">
                <a:solidFill>
                  <a:srgbClr val="FFFFFF"/>
                </a:solidFill>
              </a14:hiddenFill>
            </a:ext>
          </a:extLst>
        </p:spPr>
      </p:pic>
      <p:sp>
        <p:nvSpPr>
          <p:cNvPr id="11" name="AutoShape 8" descr="http://www.iconarchive.com/download/i85541/graphicloads/100-flat/analytics.ico"/>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4107" name="Picture 11" descr="https://cdn4.iconfinder.com/data/icons/presentation/63/Presentation_chart_graph_analysis_statistics_analytics_business_admin_seo_web_mobile_internet_icon_user_finance_diagram_powerpoint-32-512.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57991" y="3832616"/>
            <a:ext cx="2415920" cy="22979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5468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GB" sz="4800" dirty="0" smtClean="0"/>
              <a:t>Architecture</a:t>
            </a:r>
            <a:endParaRPr lang="en-GB" sz="4400" dirty="0"/>
          </a:p>
        </p:txBody>
      </p:sp>
      <p:sp>
        <p:nvSpPr>
          <p:cNvPr id="6" name="Marcador de contenido 5"/>
          <p:cNvSpPr>
            <a:spLocks noGrp="1"/>
          </p:cNvSpPr>
          <p:nvPr>
            <p:ph sz="quarter" idx="4"/>
          </p:nvPr>
        </p:nvSpPr>
        <p:spPr>
          <a:xfrm>
            <a:off x="645943" y="1814052"/>
            <a:ext cx="4944413" cy="1038884"/>
          </a:xfrm>
        </p:spPr>
        <p:txBody>
          <a:bodyPr>
            <a:normAutofit fontScale="40000" lnSpcReduction="20000"/>
          </a:bodyPr>
          <a:lstStyle/>
          <a:p>
            <a:r>
              <a:rPr lang="en-GB" sz="7400" smtClean="0"/>
              <a:t>Model-View</a:t>
            </a:r>
            <a:r>
              <a:rPr lang="en-GB" sz="7400" smtClean="0"/>
              <a:t>-</a:t>
            </a:r>
            <a:r>
              <a:rPr lang="en-GB" sz="7400" smtClean="0"/>
              <a:t>Controller </a:t>
            </a:r>
            <a:endParaRPr lang="en-GB" sz="7400" dirty="0" smtClean="0"/>
          </a:p>
          <a:p>
            <a:pPr marL="0" indent="0">
              <a:buNone/>
            </a:pPr>
            <a:endParaRPr lang="en-GB" sz="2400" dirty="0" smtClean="0"/>
          </a:p>
          <a:p>
            <a:pPr marL="457063" lvl="1" indent="0">
              <a:buNone/>
            </a:pPr>
            <a:r>
              <a:rPr lang="en-GB" sz="2400" dirty="0" smtClean="0"/>
              <a:t>	</a:t>
            </a:r>
            <a:endParaRPr lang="en-GB" sz="2400" dirty="0"/>
          </a:p>
        </p:txBody>
      </p:sp>
      <p:pic>
        <p:nvPicPr>
          <p:cNvPr id="4" name="Marcador de contenido 3"/>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158308" y="1814052"/>
            <a:ext cx="6025781" cy="4464496"/>
          </a:xfrm>
        </p:spPr>
      </p:pic>
    </p:spTree>
    <p:extLst>
      <p:ext uri="{BB962C8B-B14F-4D97-AF65-F5344CB8AC3E}">
        <p14:creationId xmlns:p14="http://schemas.microsoft.com/office/powerpoint/2010/main" val="2531742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GB" sz="4800" dirty="0"/>
              <a:t>Architecture</a:t>
            </a:r>
            <a:endParaRPr lang="es-ES" sz="4400" dirty="0"/>
          </a:p>
        </p:txBody>
      </p:sp>
      <p:pic>
        <p:nvPicPr>
          <p:cNvPr id="6" name="Marcador de contenido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61764" y="1856214"/>
            <a:ext cx="11429996" cy="4104456"/>
          </a:xfrm>
        </p:spPr>
      </p:pic>
    </p:spTree>
    <p:extLst>
      <p:ext uri="{BB962C8B-B14F-4D97-AF65-F5344CB8AC3E}">
        <p14:creationId xmlns:p14="http://schemas.microsoft.com/office/powerpoint/2010/main" val="3840546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GB" dirty="0" smtClean="0"/>
              <a:t>Quality</a:t>
            </a:r>
            <a:r>
              <a:rPr lang="es-ES" dirty="0" smtClean="0"/>
              <a:t> atributes </a:t>
            </a:r>
            <a:endParaRPr lang="es-ES" dirty="0"/>
          </a:p>
        </p:txBody>
      </p:sp>
      <p:sp>
        <p:nvSpPr>
          <p:cNvPr id="9" name="Marcador de contenido 8"/>
          <p:cNvSpPr>
            <a:spLocks noGrp="1"/>
          </p:cNvSpPr>
          <p:nvPr>
            <p:ph idx="1"/>
          </p:nvPr>
        </p:nvSpPr>
        <p:spPr/>
        <p:txBody>
          <a:bodyPr>
            <a:normAutofit/>
          </a:bodyPr>
          <a:lstStyle/>
          <a:p>
            <a:r>
              <a:rPr lang="en-GB" sz="2800" dirty="0" smtClean="0"/>
              <a:t>Security</a:t>
            </a:r>
            <a:endParaRPr lang="en-GB" sz="2800" dirty="0"/>
          </a:p>
          <a:p>
            <a:r>
              <a:rPr lang="en-GB" sz="2800" dirty="0" smtClean="0"/>
              <a:t>Confidentiality</a:t>
            </a:r>
            <a:endParaRPr lang="en-GB" sz="2800" dirty="0"/>
          </a:p>
          <a:p>
            <a:r>
              <a:rPr lang="en-GB" sz="2800" dirty="0" smtClean="0"/>
              <a:t>Adaptability </a:t>
            </a:r>
            <a:endParaRPr lang="en-GB" sz="2800" dirty="0"/>
          </a:p>
          <a:p>
            <a:r>
              <a:rPr lang="en-GB" sz="2800" dirty="0" smtClean="0"/>
              <a:t>Modifiability </a:t>
            </a:r>
          </a:p>
          <a:p>
            <a:r>
              <a:rPr lang="en-GB" sz="2800" dirty="0" smtClean="0"/>
              <a:t>Reusability</a:t>
            </a:r>
            <a:endParaRPr lang="en-GB" sz="2800" dirty="0"/>
          </a:p>
        </p:txBody>
      </p:sp>
      <p:sp>
        <p:nvSpPr>
          <p:cNvPr id="7" name="Marcador de contenido 3"/>
          <p:cNvSpPr txBox="1">
            <a:spLocks/>
          </p:cNvSpPr>
          <p:nvPr/>
        </p:nvSpPr>
        <p:spPr>
          <a:xfrm>
            <a:off x="1125860" y="4221088"/>
            <a:ext cx="4395194" cy="864096"/>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bg2">
                  <a:lumMod val="40000"/>
                  <a:lumOff val="60000"/>
                </a:schemeClr>
              </a:buClr>
              <a:buSzPct val="80000"/>
              <a:buFont typeface="Wingdings 3" charset="2"/>
              <a:buChar char=""/>
              <a:defRPr sz="1799" b="0" i="0" kern="1200">
                <a:solidFill>
                  <a:schemeClr val="tx1"/>
                </a:solidFill>
                <a:latin typeface="+mj-lt"/>
                <a:ea typeface="+mj-ea"/>
                <a:cs typeface="+mj-cs"/>
              </a:defRPr>
            </a:lvl1pPr>
            <a:lvl2pPr marL="742727" indent="-285664" algn="l" defTabSz="457063"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2pPr>
            <a:lvl3pPr marL="1142657" indent="-228531" algn="l" defTabSz="457063"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3pPr>
            <a:lvl4pPr marL="1599720" indent="-228531" algn="l" defTabSz="457063"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4pPr>
            <a:lvl5pPr marL="2056783" indent="-228531" algn="l" defTabSz="457063"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5pPr>
            <a:lvl6pPr marL="2505248" indent="-228531" algn="l" defTabSz="457063"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6pPr>
            <a:lvl7pPr marL="2970908" indent="-228531" algn="l" defTabSz="457063"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7pPr>
            <a:lvl8pPr marL="3427971" indent="-228531" algn="l" defTabSz="457063"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8pPr>
            <a:lvl9pPr marL="3885034" indent="-228531" algn="l" defTabSz="457063"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9pPr>
          </a:lstStyle>
          <a:p>
            <a:endParaRPr lang="es-ES" dirty="0"/>
          </a:p>
        </p:txBody>
      </p:sp>
      <p:pic>
        <p:nvPicPr>
          <p:cNvPr id="2050" name="Picture 2" descr="http://iconizer.net/files/Dark_Glass/orig/search_use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42484" y="1484784"/>
            <a:ext cx="3919511" cy="39195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3308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GB" sz="4800" dirty="0" smtClean="0"/>
              <a:t>Tools and technologies</a:t>
            </a:r>
            <a:endParaRPr lang="en-GB" sz="4800" dirty="0"/>
          </a:p>
        </p:txBody>
      </p:sp>
      <p:sp>
        <p:nvSpPr>
          <p:cNvPr id="10" name="Content Placeholder 9"/>
          <p:cNvSpPr>
            <a:spLocks noGrp="1"/>
          </p:cNvSpPr>
          <p:nvPr>
            <p:ph sz="half" idx="2"/>
          </p:nvPr>
        </p:nvSpPr>
        <p:spPr>
          <a:xfrm>
            <a:off x="477788" y="1556792"/>
            <a:ext cx="5400600" cy="4317802"/>
          </a:xfrm>
        </p:spPr>
        <p:txBody>
          <a:bodyPr>
            <a:normAutofit/>
          </a:bodyPr>
          <a:lstStyle/>
          <a:p>
            <a:pPr>
              <a:spcBef>
                <a:spcPts val="2400"/>
              </a:spcBef>
            </a:pPr>
            <a:r>
              <a:rPr lang="en-GB" sz="3600" dirty="0" smtClean="0"/>
              <a:t>Previous ones </a:t>
            </a:r>
            <a:r>
              <a:rPr lang="en-GB" sz="2400" dirty="0" smtClean="0"/>
              <a:t>(Java, Continuous integration, Version Control Flow, Persistence) </a:t>
            </a:r>
          </a:p>
          <a:p>
            <a:pPr>
              <a:spcBef>
                <a:spcPts val="3000"/>
              </a:spcBef>
            </a:pPr>
            <a:r>
              <a:rPr lang="en-GB" sz="2400" dirty="0" smtClean="0">
                <a:ea typeface="Adobe Fan Heiti Std B" panose="020B0700000000000000" pitchFamily="34" charset="-128"/>
              </a:rPr>
              <a:t>Interface plugins.</a:t>
            </a:r>
          </a:p>
          <a:p>
            <a:pPr>
              <a:spcBef>
                <a:spcPts val="3000"/>
              </a:spcBef>
            </a:pPr>
            <a:r>
              <a:rPr lang="en-GB" sz="2400" dirty="0" smtClean="0">
                <a:ea typeface="Adobe Fan Heiti Std B" panose="020B0700000000000000" pitchFamily="34" charset="-128"/>
              </a:rPr>
              <a:t>Testing </a:t>
            </a:r>
          </a:p>
          <a:p>
            <a:pPr>
              <a:spcBef>
                <a:spcPts val="3000"/>
              </a:spcBef>
            </a:pPr>
            <a:r>
              <a:rPr lang="en-GB" sz="2400" dirty="0" smtClean="0">
                <a:ea typeface="Adobe Fan Heiti Std B" panose="020B0700000000000000" pitchFamily="34" charset="-128"/>
              </a:rPr>
              <a:t>Testing and construction</a:t>
            </a:r>
            <a:endParaRPr lang="en-GB" sz="2400" dirty="0">
              <a:ea typeface="Adobe Fan Heiti Std B" panose="020B0700000000000000" pitchFamily="34" charset="-128"/>
            </a:endParaRPr>
          </a:p>
        </p:txBody>
      </p:sp>
      <p:pic>
        <p:nvPicPr>
          <p:cNvPr id="3074" name="Picture 2" descr="http://upload.wikimedia.org/wikipedia/commons/thumb/0/0b/Maven_logo.svg/1280px-Maven_logo.sv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90356" y="2124487"/>
            <a:ext cx="2592288" cy="593391"/>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n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80556" y="1668414"/>
            <a:ext cx="1728192" cy="369667"/>
          </a:xfrm>
          <a:prstGeom prst="rect">
            <a:avLst/>
          </a:prstGeom>
        </p:spPr>
      </p:pic>
      <p:pic>
        <p:nvPicPr>
          <p:cNvPr id="12" name="Picture 2" descr="http://photos3.meetupstatic.com/photos/event/c/9/7/c/highres_14391580.jpe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780556" y="2038081"/>
            <a:ext cx="2309316" cy="679797"/>
          </a:xfrm>
          <a:prstGeom prst="rect">
            <a:avLst/>
          </a:prstGeom>
          <a:noFill/>
          <a:extLst>
            <a:ext uri="{909E8E84-426E-40DD-AFC4-6F175D3DCCD1}">
              <a14:hiddenFill xmlns:a14="http://schemas.microsoft.com/office/drawing/2010/main">
                <a:solidFill>
                  <a:srgbClr val="FFFFFF"/>
                </a:solidFill>
              </a14:hiddenFill>
            </a:ext>
          </a:extLst>
        </p:spPr>
      </p:pic>
      <p:pic>
        <p:nvPicPr>
          <p:cNvPr id="3" name="Imagen 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414619" y="1145112"/>
            <a:ext cx="3231795" cy="1182364"/>
          </a:xfrm>
          <a:prstGeom prst="rect">
            <a:avLst/>
          </a:prstGeom>
        </p:spPr>
      </p:pic>
      <p:sp>
        <p:nvSpPr>
          <p:cNvPr id="8" name="Text Placeholder 3"/>
          <p:cNvSpPr>
            <a:spLocks noGrp="1"/>
          </p:cNvSpPr>
          <p:nvPr>
            <p:ph type="body" sz="half" idx="2"/>
          </p:nvPr>
        </p:nvSpPr>
        <p:spPr>
          <a:xfrm>
            <a:off x="6187218" y="3111116"/>
            <a:ext cx="4918392" cy="864112"/>
          </a:xfrm>
        </p:spPr>
        <p:txBody>
          <a:bodyPr>
            <a:noAutofit/>
          </a:bodyPr>
          <a:lstStyle/>
          <a:p>
            <a:pPr marL="0" indent="0">
              <a:buNone/>
            </a:pPr>
            <a:r>
              <a:rPr lang="en-US" sz="3200" dirty="0" smtClean="0">
                <a:solidFill>
                  <a:srgbClr val="FFC000"/>
                </a:solidFill>
                <a:latin typeface="Lucida Sans" panose="020B0602030504020204" pitchFamily="34" charset="0"/>
              </a:rPr>
              <a:t>Windows Builder </a:t>
            </a:r>
            <a:endParaRPr lang="en-US" sz="3200" dirty="0">
              <a:solidFill>
                <a:srgbClr val="FFC000"/>
              </a:solidFill>
              <a:latin typeface="Lucida Sans" panose="020B0602030504020204" pitchFamily="34" charset="0"/>
            </a:endParaRPr>
          </a:p>
        </p:txBody>
      </p:sp>
      <p:pic>
        <p:nvPicPr>
          <p:cNvPr id="5122" name="Picture 2" descr="http://andrewvos.com/images/2011/06/cucumber-logo.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62001" y="3367380"/>
            <a:ext cx="3485562" cy="1215696"/>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s://travis-ci.com/img/travis-mascot-200px.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26460" y="4149080"/>
            <a:ext cx="1503011" cy="1488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8709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VIDEO DE ACCION </a:t>
            </a:r>
            <a:endParaRPr lang="es-ES" dirty="0"/>
          </a:p>
        </p:txBody>
      </p:sp>
    </p:spTree>
    <p:extLst>
      <p:ext uri="{BB962C8B-B14F-4D97-AF65-F5344CB8AC3E}">
        <p14:creationId xmlns:p14="http://schemas.microsoft.com/office/powerpoint/2010/main" val="3745030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l" defTabSz="1216152">
              <a:lnSpc>
                <a:spcPct val="90000"/>
              </a:lnSpc>
              <a:spcBef>
                <a:spcPts val="0"/>
              </a:spcBef>
              <a:buNone/>
            </a:pPr>
            <a:r>
              <a:rPr lang="en-GB" sz="5400" dirty="0" smtClean="0">
                <a:solidFill>
                  <a:schemeClr val="tx1"/>
                </a:solidFill>
                <a:latin typeface="Calibri"/>
              </a:rPr>
              <a:t>Third Deliverable :</a:t>
            </a:r>
            <a:br>
              <a:rPr lang="en-GB" sz="5400" dirty="0" smtClean="0">
                <a:solidFill>
                  <a:schemeClr val="tx1"/>
                </a:solidFill>
                <a:latin typeface="Calibri"/>
              </a:rPr>
            </a:br>
            <a:r>
              <a:rPr lang="en-GB" sz="8000" dirty="0" smtClean="0">
                <a:solidFill>
                  <a:schemeClr val="tx1"/>
                </a:solidFill>
                <a:latin typeface="Calibri"/>
              </a:rPr>
              <a:t>WEB APPLICATION</a:t>
            </a:r>
            <a:endParaRPr lang="en-GB" sz="8000" b="0" i="0" dirty="0">
              <a:solidFill>
                <a:schemeClr val="tx1"/>
              </a:solidFill>
              <a:latin typeface="Calibri"/>
            </a:endParaRPr>
          </a:p>
        </p:txBody>
      </p:sp>
      <p:pic>
        <p:nvPicPr>
          <p:cNvPr id="6" name="Imagen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14474" y="4777380"/>
            <a:ext cx="2913621" cy="1671047"/>
          </a:xfrm>
          <a:prstGeom prst="rect">
            <a:avLst/>
          </a:prstGeom>
        </p:spPr>
      </p:pic>
      <p:sp>
        <p:nvSpPr>
          <p:cNvPr id="7" name="Subtitle 4"/>
          <p:cNvSpPr>
            <a:spLocks noGrp="1"/>
          </p:cNvSpPr>
          <p:nvPr>
            <p:ph type="subTitle" idx="1"/>
          </p:nvPr>
        </p:nvSpPr>
        <p:spPr>
          <a:xfrm>
            <a:off x="88931" y="6186513"/>
            <a:ext cx="2131446" cy="523828"/>
          </a:xfrm>
        </p:spPr>
        <p:txBody>
          <a:bodyPr/>
          <a:lstStyle/>
          <a:p>
            <a:pPr>
              <a:spcBef>
                <a:spcPts val="0"/>
              </a:spcBef>
            </a:pPr>
            <a:r>
              <a:rPr lang="es-ES_tradnl" sz="2800" dirty="0">
                <a:solidFill>
                  <a:schemeClr val="tx1"/>
                </a:solidFill>
                <a:latin typeface="Calibri"/>
              </a:rPr>
              <a:t>Trivial </a:t>
            </a:r>
            <a:r>
              <a:rPr lang="es-ES_tradnl" sz="2800" dirty="0" smtClean="0">
                <a:solidFill>
                  <a:schemeClr val="tx1"/>
                </a:solidFill>
                <a:latin typeface="Calibri"/>
              </a:rPr>
              <a:t>i1b</a:t>
            </a:r>
            <a:endParaRPr lang="es-ES_tradnl" sz="2800" b="0" i="0" spc="200" baseline="0" dirty="0">
              <a:solidFill>
                <a:srgbClr val="009999"/>
              </a:solidFill>
            </a:endParaRPr>
          </a:p>
        </p:txBody>
      </p:sp>
    </p:spTree>
    <p:extLst>
      <p:ext uri="{BB962C8B-B14F-4D97-AF65-F5344CB8AC3E}">
        <p14:creationId xmlns:p14="http://schemas.microsoft.com/office/powerpoint/2010/main" val="3353501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4800" dirty="0" smtClean="0"/>
              <a:t>Description</a:t>
            </a:r>
            <a:endParaRPr lang="en-US" dirty="0"/>
          </a:p>
        </p:txBody>
      </p:sp>
      <p:sp>
        <p:nvSpPr>
          <p:cNvPr id="10" name="Content Placeholder 9"/>
          <p:cNvSpPr>
            <a:spLocks noGrp="1"/>
          </p:cNvSpPr>
          <p:nvPr>
            <p:ph sz="half" idx="2"/>
          </p:nvPr>
        </p:nvSpPr>
        <p:spPr>
          <a:xfrm>
            <a:off x="612776" y="1700808"/>
            <a:ext cx="5337620" cy="4555530"/>
          </a:xfrm>
        </p:spPr>
        <p:txBody>
          <a:bodyPr>
            <a:normAutofit/>
          </a:bodyPr>
          <a:lstStyle/>
          <a:p>
            <a:pPr>
              <a:spcBef>
                <a:spcPts val="2400"/>
              </a:spcBef>
            </a:pPr>
            <a:r>
              <a:rPr lang="en-US" sz="3600" dirty="0" smtClean="0"/>
              <a:t>Web Application </a:t>
            </a:r>
          </a:p>
          <a:p>
            <a:pPr>
              <a:spcBef>
                <a:spcPts val="2400"/>
              </a:spcBef>
            </a:pPr>
            <a:endParaRPr lang="en-US" sz="800" dirty="0" smtClean="0"/>
          </a:p>
          <a:p>
            <a:pPr>
              <a:spcBef>
                <a:spcPts val="2400"/>
              </a:spcBef>
            </a:pPr>
            <a:r>
              <a:rPr lang="en-US" sz="3600" dirty="0" smtClean="0"/>
              <a:t>Register users </a:t>
            </a:r>
          </a:p>
          <a:p>
            <a:pPr lvl="1">
              <a:spcBef>
                <a:spcPts val="2400"/>
              </a:spcBef>
            </a:pPr>
            <a:r>
              <a:rPr lang="en-US" sz="3401" dirty="0" smtClean="0"/>
              <a:t>User </a:t>
            </a:r>
          </a:p>
          <a:p>
            <a:pPr lvl="1">
              <a:spcBef>
                <a:spcPts val="2400"/>
              </a:spcBef>
            </a:pPr>
            <a:r>
              <a:rPr lang="en-US" sz="3401" dirty="0" smtClean="0"/>
              <a:t>Admin</a:t>
            </a:r>
            <a:endParaRPr lang="en-US" sz="3401" dirty="0"/>
          </a:p>
        </p:txBody>
      </p:sp>
      <p:pic>
        <p:nvPicPr>
          <p:cNvPr id="5" name="Imagen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25199" y="2348880"/>
            <a:ext cx="2400404" cy="2400404"/>
          </a:xfrm>
          <a:prstGeom prst="rect">
            <a:avLst/>
          </a:prstGeom>
        </p:spPr>
      </p:pic>
      <p:sp>
        <p:nvSpPr>
          <p:cNvPr id="8" name="AutoShape 2" descr="https://cdn4.iconfinder.com/data/icons/flat-icon-set/2133/flat_icons-graficheria.it-01.png"/>
          <p:cNvSpPr>
            <a:spLocks noChangeAspect="1" noChangeArrowheads="1"/>
          </p:cNvSpPr>
          <p:nvPr/>
        </p:nvSpPr>
        <p:spPr bwMode="auto">
          <a:xfrm>
            <a:off x="5645595" y="4070415"/>
            <a:ext cx="2967824" cy="296783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4100" name="Picture 4" descr="https://cdn4.iconfinder.com/data/icons/flat-icon-set/2133/flat_icons-graficheria.it-0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5575" y="-9745663"/>
            <a:ext cx="1958400" cy="1958400"/>
          </a:xfrm>
          <a:prstGeom prst="rect">
            <a:avLst/>
          </a:prstGeom>
          <a:noFill/>
          <a:extLst>
            <a:ext uri="{909E8E84-426E-40DD-AFC4-6F175D3DCCD1}">
              <a14:hiddenFill xmlns:a14="http://schemas.microsoft.com/office/drawing/2010/main">
                <a:solidFill>
                  <a:srgbClr val="FFFFFF"/>
                </a:solidFill>
              </a14:hiddenFill>
            </a:ext>
          </a:extLst>
        </p:spPr>
      </p:pic>
      <p:pic>
        <p:nvPicPr>
          <p:cNvPr id="9" name="Imagen 8"/>
          <p:cNvPicPr>
            <a:picLocks noChangeAspect="1"/>
          </p:cNvPicPr>
          <p:nvPr/>
        </p:nvPicPr>
        <p:blipFill>
          <a:blip r:embed="rId5"/>
          <a:stretch>
            <a:fillRect/>
          </a:stretch>
        </p:blipFill>
        <p:spPr>
          <a:xfrm>
            <a:off x="-4064001" y="-6729413"/>
            <a:ext cx="1958400" cy="1958400"/>
          </a:xfrm>
          <a:prstGeom prst="rect">
            <a:avLst/>
          </a:prstGeom>
        </p:spPr>
      </p:pic>
      <p:sp>
        <p:nvSpPr>
          <p:cNvPr id="11" name="AutoShape 8" descr="http://www.iconarchive.com/download/i85541/graphicloads/100-flat/analytics.ico"/>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4107" name="Picture 11" descr="https://cdn4.iconfinder.com/data/icons/presentation/63/Presentation_chart_graph_analysis_statistics_analytics_business_admin_seo_web_mobile_internet_icon_user_finance_diagram_powerpoint-32-512.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57991" y="3832616"/>
            <a:ext cx="2415920" cy="2297956"/>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n 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984842" y="692386"/>
            <a:ext cx="3014464" cy="3014464"/>
          </a:xfrm>
          <a:prstGeom prst="rect">
            <a:avLst/>
          </a:prstGeom>
        </p:spPr>
      </p:pic>
    </p:spTree>
    <p:extLst>
      <p:ext uri="{BB962C8B-B14F-4D97-AF65-F5344CB8AC3E}">
        <p14:creationId xmlns:p14="http://schemas.microsoft.com/office/powerpoint/2010/main" val="4247907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GB" sz="4800" dirty="0"/>
              <a:t>Architecture</a:t>
            </a:r>
            <a:endParaRPr lang="es-ES" sz="4400" dirty="0"/>
          </a:p>
        </p:txBody>
      </p:sp>
      <p:pic>
        <p:nvPicPr>
          <p:cNvPr id="4" name="Marcador de contenido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45942" y="1412776"/>
            <a:ext cx="10921077" cy="5077662"/>
          </a:xfrm>
        </p:spPr>
      </p:pic>
    </p:spTree>
    <p:extLst>
      <p:ext uri="{BB962C8B-B14F-4D97-AF65-F5344CB8AC3E}">
        <p14:creationId xmlns:p14="http://schemas.microsoft.com/office/powerpoint/2010/main" val="1114887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ASW Project </a:t>
            </a:r>
            <a:endParaRPr lang="es-ES" dirty="0"/>
          </a:p>
        </p:txBody>
      </p:sp>
      <p:pic>
        <p:nvPicPr>
          <p:cNvPr id="4" name="Marcador de contenido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133972" y="1340768"/>
            <a:ext cx="7776864" cy="5096102"/>
          </a:xfrm>
        </p:spPr>
      </p:pic>
    </p:spTree>
    <p:extLst>
      <p:ext uri="{BB962C8B-B14F-4D97-AF65-F5344CB8AC3E}">
        <p14:creationId xmlns:p14="http://schemas.microsoft.com/office/powerpoint/2010/main" val="1601090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GB" dirty="0" smtClean="0"/>
              <a:t>Quality</a:t>
            </a:r>
            <a:r>
              <a:rPr lang="es-ES" dirty="0" smtClean="0"/>
              <a:t> atributes </a:t>
            </a:r>
            <a:endParaRPr lang="es-ES" dirty="0"/>
          </a:p>
        </p:txBody>
      </p:sp>
      <p:sp>
        <p:nvSpPr>
          <p:cNvPr id="9" name="Marcador de contenido 8"/>
          <p:cNvSpPr>
            <a:spLocks noGrp="1"/>
          </p:cNvSpPr>
          <p:nvPr>
            <p:ph idx="1"/>
          </p:nvPr>
        </p:nvSpPr>
        <p:spPr/>
        <p:txBody>
          <a:bodyPr>
            <a:normAutofit/>
          </a:bodyPr>
          <a:lstStyle/>
          <a:p>
            <a:r>
              <a:rPr lang="en-GB" sz="2800" dirty="0" smtClean="0"/>
              <a:t>Reusability </a:t>
            </a:r>
          </a:p>
          <a:p>
            <a:r>
              <a:rPr lang="en-GB" sz="2800" dirty="0" smtClean="0"/>
              <a:t>Usability </a:t>
            </a:r>
          </a:p>
          <a:p>
            <a:r>
              <a:rPr lang="en-GB" sz="2800" dirty="0" smtClean="0"/>
              <a:t>Availability </a:t>
            </a:r>
          </a:p>
          <a:p>
            <a:r>
              <a:rPr lang="en-GB" sz="2800" dirty="0" smtClean="0"/>
              <a:t>Security </a:t>
            </a:r>
            <a:endParaRPr lang="en-GB" sz="2800" dirty="0"/>
          </a:p>
        </p:txBody>
      </p:sp>
      <p:sp>
        <p:nvSpPr>
          <p:cNvPr id="7" name="Marcador de contenido 3"/>
          <p:cNvSpPr txBox="1">
            <a:spLocks/>
          </p:cNvSpPr>
          <p:nvPr/>
        </p:nvSpPr>
        <p:spPr>
          <a:xfrm>
            <a:off x="1125860" y="4221088"/>
            <a:ext cx="4395194" cy="864096"/>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bg2">
                  <a:lumMod val="40000"/>
                  <a:lumOff val="60000"/>
                </a:schemeClr>
              </a:buClr>
              <a:buSzPct val="80000"/>
              <a:buFont typeface="Wingdings 3" charset="2"/>
              <a:buChar char=""/>
              <a:defRPr sz="1799" b="0" i="0" kern="1200">
                <a:solidFill>
                  <a:schemeClr val="tx1"/>
                </a:solidFill>
                <a:latin typeface="+mj-lt"/>
                <a:ea typeface="+mj-ea"/>
                <a:cs typeface="+mj-cs"/>
              </a:defRPr>
            </a:lvl1pPr>
            <a:lvl2pPr marL="742727" indent="-285664" algn="l" defTabSz="457063"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2pPr>
            <a:lvl3pPr marL="1142657" indent="-228531" algn="l" defTabSz="457063"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3pPr>
            <a:lvl4pPr marL="1599720" indent="-228531" algn="l" defTabSz="457063"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4pPr>
            <a:lvl5pPr marL="2056783" indent="-228531" algn="l" defTabSz="457063"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5pPr>
            <a:lvl6pPr marL="2505248" indent="-228531" algn="l" defTabSz="457063"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6pPr>
            <a:lvl7pPr marL="2970908" indent="-228531" algn="l" defTabSz="457063"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7pPr>
            <a:lvl8pPr marL="3427971" indent="-228531" algn="l" defTabSz="457063"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8pPr>
            <a:lvl9pPr marL="3885034" indent="-228531" algn="l" defTabSz="457063"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9pPr>
          </a:lstStyle>
          <a:p>
            <a:endParaRPr lang="es-ES" dirty="0"/>
          </a:p>
        </p:txBody>
      </p:sp>
      <p:pic>
        <p:nvPicPr>
          <p:cNvPr id="2050" name="Picture 2" descr="http://iconizer.net/files/Dark_Glass/orig/search_use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42484" y="1484784"/>
            <a:ext cx="3919511" cy="39195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9234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GB" sz="4800" dirty="0" smtClean="0"/>
              <a:t>Tools and technologies</a:t>
            </a:r>
            <a:endParaRPr lang="en-GB" sz="4800" dirty="0"/>
          </a:p>
        </p:txBody>
      </p:sp>
      <p:sp>
        <p:nvSpPr>
          <p:cNvPr id="10" name="Content Placeholder 9"/>
          <p:cNvSpPr>
            <a:spLocks noGrp="1"/>
          </p:cNvSpPr>
          <p:nvPr>
            <p:ph sz="half" idx="2"/>
          </p:nvPr>
        </p:nvSpPr>
        <p:spPr>
          <a:xfrm>
            <a:off x="477788" y="1556792"/>
            <a:ext cx="5400600" cy="4317802"/>
          </a:xfrm>
        </p:spPr>
        <p:txBody>
          <a:bodyPr>
            <a:normAutofit/>
          </a:bodyPr>
          <a:lstStyle/>
          <a:p>
            <a:pPr>
              <a:spcBef>
                <a:spcPts val="2400"/>
              </a:spcBef>
            </a:pPr>
            <a:r>
              <a:rPr lang="en-GB" sz="3600" dirty="0" smtClean="0"/>
              <a:t>Previous ones </a:t>
            </a:r>
            <a:r>
              <a:rPr lang="en-GB" sz="2400" dirty="0" smtClean="0"/>
              <a:t>(Java, Continuous integration, Version Control Flow, Persistence </a:t>
            </a:r>
            <a:r>
              <a:rPr lang="en-GB" sz="2400" dirty="0" smtClean="0">
                <a:ea typeface="Adobe Fan Heiti Std B" panose="020B0700000000000000" pitchFamily="34" charset="-128"/>
              </a:rPr>
              <a:t>Testing and construction)</a:t>
            </a:r>
          </a:p>
          <a:p>
            <a:pPr>
              <a:spcBef>
                <a:spcPts val="2400"/>
              </a:spcBef>
            </a:pPr>
            <a:endParaRPr lang="en-GB" sz="2400" dirty="0">
              <a:ea typeface="Adobe Fan Heiti Std B" panose="020B0700000000000000" pitchFamily="34" charset="-128"/>
            </a:endParaRPr>
          </a:p>
          <a:p>
            <a:pPr>
              <a:spcBef>
                <a:spcPts val="2400"/>
              </a:spcBef>
            </a:pPr>
            <a:r>
              <a:rPr lang="en-GB" sz="2400" dirty="0" smtClean="0">
                <a:ea typeface="Adobe Fan Heiti Std B" panose="020B0700000000000000" pitchFamily="34" charset="-128"/>
              </a:rPr>
              <a:t>Framework(PLAY)</a:t>
            </a:r>
          </a:p>
          <a:p>
            <a:pPr>
              <a:spcBef>
                <a:spcPts val="2400"/>
              </a:spcBef>
            </a:pPr>
            <a:r>
              <a:rPr lang="en-GB" sz="2400" dirty="0" smtClean="0">
                <a:ea typeface="Adobe Fan Heiti Std B" panose="020B0700000000000000" pitchFamily="34" charset="-128"/>
              </a:rPr>
              <a:t>DB Server </a:t>
            </a:r>
            <a:endParaRPr lang="en-GB" sz="2400" dirty="0">
              <a:ea typeface="Adobe Fan Heiti Std B" panose="020B0700000000000000" pitchFamily="34" charset="-128"/>
            </a:endParaRPr>
          </a:p>
        </p:txBody>
      </p:sp>
      <p:pic>
        <p:nvPicPr>
          <p:cNvPr id="3074" name="Picture 2" descr="http://upload.wikimedia.org/wikipedia/commons/thumb/0/0b/Maven_logo.svg/1280px-Maven_logo.sv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90356" y="2124487"/>
            <a:ext cx="2592288" cy="593391"/>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n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80556" y="1668414"/>
            <a:ext cx="1728192" cy="369667"/>
          </a:xfrm>
          <a:prstGeom prst="rect">
            <a:avLst/>
          </a:prstGeom>
        </p:spPr>
      </p:pic>
      <p:pic>
        <p:nvPicPr>
          <p:cNvPr id="12" name="Picture 2" descr="http://photos3.meetupstatic.com/photos/event/c/9/7/c/highres_14391580.jpe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780556" y="2038081"/>
            <a:ext cx="2309316" cy="679797"/>
          </a:xfrm>
          <a:prstGeom prst="rect">
            <a:avLst/>
          </a:prstGeom>
          <a:noFill/>
          <a:extLst>
            <a:ext uri="{909E8E84-426E-40DD-AFC4-6F175D3DCCD1}">
              <a14:hiddenFill xmlns:a14="http://schemas.microsoft.com/office/drawing/2010/main">
                <a:solidFill>
                  <a:srgbClr val="FFFFFF"/>
                </a:solidFill>
              </a14:hiddenFill>
            </a:ext>
          </a:extLst>
        </p:spPr>
      </p:pic>
      <p:pic>
        <p:nvPicPr>
          <p:cNvPr id="3" name="Imagen 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414619" y="1145112"/>
            <a:ext cx="3231795" cy="1182364"/>
          </a:xfrm>
          <a:prstGeom prst="rect">
            <a:avLst/>
          </a:prstGeom>
        </p:spPr>
      </p:pic>
      <p:pic>
        <p:nvPicPr>
          <p:cNvPr id="11" name="Picture 6" descr="https://travis-ci.com/img/travis-mascot-200px.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89736" y="2530611"/>
            <a:ext cx="1054100" cy="1043612"/>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blog.sudobits.com/wp-content/uploads/2012/03/play-logo.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598468" y="3777358"/>
            <a:ext cx="3168352" cy="105942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mongolab.com/company/brand/resources/MongoLab-Logo-OnWhite-RGB.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884736" y="4852773"/>
            <a:ext cx="3810000" cy="990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7660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sz="5400" dirty="0" smtClean="0"/>
              <a:t>Simulation of the third Application on use</a:t>
            </a:r>
            <a:endParaRPr lang="en-US" sz="5400" dirty="0"/>
          </a:p>
        </p:txBody>
      </p:sp>
    </p:spTree>
    <p:extLst>
      <p:ext uri="{BB962C8B-B14F-4D97-AF65-F5344CB8AC3E}">
        <p14:creationId xmlns:p14="http://schemas.microsoft.com/office/powerpoint/2010/main" val="397710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9160616" y="1556791"/>
            <a:ext cx="2652568" cy="1872208"/>
          </a:xfrm>
        </p:spPr>
      </p:pic>
      <p:pic>
        <p:nvPicPr>
          <p:cNvPr id="5" name="Imagen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121234" y="3645024"/>
            <a:ext cx="2691950" cy="1800200"/>
          </a:xfrm>
          <a:prstGeom prst="rect">
            <a:avLst/>
          </a:prstGeom>
        </p:spPr>
      </p:pic>
      <p:pic>
        <p:nvPicPr>
          <p:cNvPr id="6" name="Imagen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7788" y="554731"/>
            <a:ext cx="8424936" cy="5748535"/>
          </a:xfrm>
          <a:prstGeom prst="rect">
            <a:avLst/>
          </a:prstGeom>
        </p:spPr>
      </p:pic>
    </p:spTree>
    <p:extLst>
      <p:ext uri="{BB962C8B-B14F-4D97-AF65-F5344CB8AC3E}">
        <p14:creationId xmlns:p14="http://schemas.microsoft.com/office/powerpoint/2010/main" val="4274663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p:nvPr/>
        </p:nvPicPr>
        <p:blipFill>
          <a:blip r:embed="rId3"/>
          <a:stretch>
            <a:fillRect/>
          </a:stretch>
        </p:blipFill>
        <p:spPr>
          <a:xfrm>
            <a:off x="765820" y="548680"/>
            <a:ext cx="9073008" cy="5832648"/>
          </a:xfrm>
          <a:prstGeom prst="rect">
            <a:avLst/>
          </a:prstGeom>
        </p:spPr>
      </p:pic>
    </p:spTree>
    <p:extLst>
      <p:ext uri="{BB962C8B-B14F-4D97-AF65-F5344CB8AC3E}">
        <p14:creationId xmlns:p14="http://schemas.microsoft.com/office/powerpoint/2010/main" val="3546030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p:nvPr/>
        </p:nvPicPr>
        <p:blipFill>
          <a:blip r:embed="rId3"/>
          <a:stretch>
            <a:fillRect/>
          </a:stretch>
        </p:blipFill>
        <p:spPr>
          <a:xfrm>
            <a:off x="909836" y="404664"/>
            <a:ext cx="8856984" cy="6120680"/>
          </a:xfrm>
          <a:prstGeom prst="rect">
            <a:avLst/>
          </a:prstGeom>
        </p:spPr>
      </p:pic>
    </p:spTree>
    <p:extLst>
      <p:ext uri="{BB962C8B-B14F-4D97-AF65-F5344CB8AC3E}">
        <p14:creationId xmlns:p14="http://schemas.microsoft.com/office/powerpoint/2010/main" val="2818137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p:cNvPicPr/>
          <p:nvPr/>
        </p:nvPicPr>
        <p:blipFill>
          <a:blip r:embed="rId3"/>
          <a:stretch>
            <a:fillRect/>
          </a:stretch>
        </p:blipFill>
        <p:spPr>
          <a:xfrm>
            <a:off x="837828" y="476672"/>
            <a:ext cx="9433048" cy="5976664"/>
          </a:xfrm>
          <a:prstGeom prst="rect">
            <a:avLst/>
          </a:prstGeom>
        </p:spPr>
      </p:pic>
    </p:spTree>
    <p:extLst>
      <p:ext uri="{BB962C8B-B14F-4D97-AF65-F5344CB8AC3E}">
        <p14:creationId xmlns:p14="http://schemas.microsoft.com/office/powerpoint/2010/main" val="2460935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3"/>
          <a:stretch>
            <a:fillRect/>
          </a:stretch>
        </p:blipFill>
        <p:spPr>
          <a:xfrm>
            <a:off x="765820" y="1268760"/>
            <a:ext cx="10369152" cy="5396657"/>
          </a:xfrm>
          <a:prstGeom prst="rect">
            <a:avLst/>
          </a:prstGeom>
        </p:spPr>
      </p:pic>
    </p:spTree>
    <p:extLst>
      <p:ext uri="{BB962C8B-B14F-4D97-AF65-F5344CB8AC3E}">
        <p14:creationId xmlns:p14="http://schemas.microsoft.com/office/powerpoint/2010/main" val="3857580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l" defTabSz="1216152">
              <a:lnSpc>
                <a:spcPct val="90000"/>
              </a:lnSpc>
              <a:spcBef>
                <a:spcPts val="0"/>
              </a:spcBef>
              <a:buNone/>
            </a:pPr>
            <a:r>
              <a:rPr lang="en-GB" sz="9600" dirty="0" smtClean="0">
                <a:solidFill>
                  <a:schemeClr val="tx1"/>
                </a:solidFill>
                <a:latin typeface="Calibri"/>
              </a:rPr>
              <a:t>Questions ?</a:t>
            </a:r>
            <a:endParaRPr lang="en-GB" sz="9600" b="0" i="0" dirty="0">
              <a:solidFill>
                <a:schemeClr val="tx1"/>
              </a:solidFill>
              <a:latin typeface="Calibri"/>
            </a:endParaRPr>
          </a:p>
        </p:txBody>
      </p:sp>
      <p:sp>
        <p:nvSpPr>
          <p:cNvPr id="5" name="Subtitle 4"/>
          <p:cNvSpPr>
            <a:spLocks noGrp="1"/>
          </p:cNvSpPr>
          <p:nvPr>
            <p:ph type="subTitle" idx="1"/>
          </p:nvPr>
        </p:nvSpPr>
        <p:spPr/>
        <p:txBody>
          <a:bodyPr/>
          <a:lstStyle/>
          <a:p>
            <a:pPr>
              <a:spcBef>
                <a:spcPts val="0"/>
              </a:spcBef>
            </a:pPr>
            <a:r>
              <a:rPr lang="es-ES_tradnl" sz="2800" dirty="0">
                <a:solidFill>
                  <a:schemeClr val="tx1"/>
                </a:solidFill>
                <a:latin typeface="Calibri"/>
              </a:rPr>
              <a:t>Trivial </a:t>
            </a:r>
            <a:r>
              <a:rPr lang="es-ES_tradnl" sz="2800" dirty="0" smtClean="0">
                <a:solidFill>
                  <a:schemeClr val="tx1"/>
                </a:solidFill>
                <a:latin typeface="Calibri"/>
              </a:rPr>
              <a:t>i1b</a:t>
            </a:r>
            <a:endParaRPr lang="es-ES_tradnl" sz="2800" b="0" i="0" spc="200" baseline="0" dirty="0">
              <a:solidFill>
                <a:srgbClr val="009999"/>
              </a:solidFill>
            </a:endParaRPr>
          </a:p>
        </p:txBody>
      </p:sp>
      <p:pic>
        <p:nvPicPr>
          <p:cNvPr id="6" name="Imagen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14474" y="4777380"/>
            <a:ext cx="2913621" cy="1671047"/>
          </a:xfrm>
          <a:prstGeom prst="rect">
            <a:avLst/>
          </a:prstGeom>
        </p:spPr>
      </p:pic>
    </p:spTree>
    <p:extLst>
      <p:ext uri="{BB962C8B-B14F-4D97-AF65-F5344CB8AC3E}">
        <p14:creationId xmlns:p14="http://schemas.microsoft.com/office/powerpoint/2010/main" val="284519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GB" dirty="0" smtClean="0"/>
              <a:t>Objectives</a:t>
            </a:r>
            <a:endParaRPr lang="en-GB" dirty="0"/>
          </a:p>
        </p:txBody>
      </p:sp>
      <p:sp>
        <p:nvSpPr>
          <p:cNvPr id="3" name="Marcador de contenido 2"/>
          <p:cNvSpPr>
            <a:spLocks noGrp="1"/>
          </p:cNvSpPr>
          <p:nvPr>
            <p:ph idx="1"/>
          </p:nvPr>
        </p:nvSpPr>
        <p:spPr/>
        <p:txBody>
          <a:bodyPr/>
          <a:lstStyle/>
          <a:p>
            <a:r>
              <a:rPr lang="en-GB" sz="2800" dirty="0" smtClean="0"/>
              <a:t>Clearly defined </a:t>
            </a:r>
            <a:r>
              <a:rPr lang="en-GB" sz="2800" b="1" dirty="0" smtClean="0"/>
              <a:t>Architecture Style </a:t>
            </a:r>
          </a:p>
          <a:p>
            <a:r>
              <a:rPr lang="en-GB" sz="2800" dirty="0" smtClean="0"/>
              <a:t>Use of </a:t>
            </a:r>
            <a:r>
              <a:rPr lang="en-GB" sz="2800" b="1" dirty="0" smtClean="0"/>
              <a:t>Attribute Driven Design </a:t>
            </a:r>
            <a:r>
              <a:rPr lang="en-GB" sz="2800" dirty="0" smtClean="0"/>
              <a:t>and </a:t>
            </a:r>
            <a:r>
              <a:rPr lang="en-GB" sz="2800" b="1" dirty="0" smtClean="0"/>
              <a:t>Quality Scenarios</a:t>
            </a:r>
            <a:r>
              <a:rPr lang="en-GB" sz="2800" dirty="0" smtClean="0"/>
              <a:t>.</a:t>
            </a:r>
          </a:p>
          <a:p>
            <a:r>
              <a:rPr lang="en-GB" sz="2800" b="1" dirty="0" smtClean="0"/>
              <a:t>Modularity </a:t>
            </a:r>
            <a:r>
              <a:rPr lang="en-GB" sz="2800" dirty="0" smtClean="0"/>
              <a:t>(between phases, logic, interface… )</a:t>
            </a:r>
          </a:p>
          <a:p>
            <a:r>
              <a:rPr lang="en-GB" sz="2800" b="1" dirty="0" smtClean="0"/>
              <a:t>Reusability</a:t>
            </a:r>
            <a:r>
              <a:rPr lang="en-GB" sz="2800" dirty="0" smtClean="0"/>
              <a:t>( login between the 2 and 3 part)</a:t>
            </a:r>
          </a:p>
          <a:p>
            <a:r>
              <a:rPr lang="en-GB" sz="2800" b="1" dirty="0" smtClean="0"/>
              <a:t>Usability</a:t>
            </a:r>
            <a:r>
              <a:rPr lang="en-GB" sz="2800" dirty="0" smtClean="0"/>
              <a:t>. Easy and intuitive interfaces. </a:t>
            </a:r>
          </a:p>
          <a:p>
            <a:r>
              <a:rPr lang="en-GB" sz="2800" dirty="0" smtClean="0"/>
              <a:t>Other Quality attributes. </a:t>
            </a:r>
          </a:p>
          <a:p>
            <a:endParaRPr lang="en-GB" dirty="0"/>
          </a:p>
        </p:txBody>
      </p:sp>
    </p:spTree>
    <p:extLst>
      <p:ext uri="{BB962C8B-B14F-4D97-AF65-F5344CB8AC3E}">
        <p14:creationId xmlns:p14="http://schemas.microsoft.com/office/powerpoint/2010/main" val="4262022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l" defTabSz="1216152">
              <a:lnSpc>
                <a:spcPct val="90000"/>
              </a:lnSpc>
              <a:spcBef>
                <a:spcPts val="0"/>
              </a:spcBef>
              <a:buNone/>
            </a:pPr>
            <a:r>
              <a:rPr lang="en-GB" sz="5400" dirty="0" smtClean="0">
                <a:solidFill>
                  <a:schemeClr val="tx1"/>
                </a:solidFill>
                <a:latin typeface="Calibri"/>
              </a:rPr>
              <a:t>First Deliverable :</a:t>
            </a:r>
            <a:br>
              <a:rPr lang="en-GB" sz="5400" dirty="0" smtClean="0">
                <a:solidFill>
                  <a:schemeClr val="tx1"/>
                </a:solidFill>
                <a:latin typeface="Calibri"/>
              </a:rPr>
            </a:br>
            <a:r>
              <a:rPr lang="en-GB" sz="8000" dirty="0" smtClean="0">
                <a:solidFill>
                  <a:schemeClr val="tx1"/>
                </a:solidFill>
                <a:latin typeface="Calibri"/>
              </a:rPr>
              <a:t>PARSER</a:t>
            </a:r>
            <a:r>
              <a:rPr lang="es-ES" sz="8800" dirty="0" smtClean="0">
                <a:solidFill>
                  <a:schemeClr val="tx1"/>
                </a:solidFill>
                <a:latin typeface="Calibri"/>
              </a:rPr>
              <a:t> </a:t>
            </a:r>
            <a:endParaRPr lang="en-GB" sz="8800" b="0" i="0" dirty="0">
              <a:solidFill>
                <a:schemeClr val="tx1"/>
              </a:solidFill>
              <a:latin typeface="Calibri"/>
            </a:endParaRPr>
          </a:p>
        </p:txBody>
      </p:sp>
      <p:pic>
        <p:nvPicPr>
          <p:cNvPr id="6" name="Imagen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14474" y="4777380"/>
            <a:ext cx="2913621" cy="1671047"/>
          </a:xfrm>
          <a:prstGeom prst="rect">
            <a:avLst/>
          </a:prstGeom>
        </p:spPr>
      </p:pic>
      <p:sp>
        <p:nvSpPr>
          <p:cNvPr id="7" name="Subtitle 4"/>
          <p:cNvSpPr>
            <a:spLocks noGrp="1"/>
          </p:cNvSpPr>
          <p:nvPr>
            <p:ph type="subTitle" idx="1"/>
          </p:nvPr>
        </p:nvSpPr>
        <p:spPr>
          <a:xfrm>
            <a:off x="88931" y="6186513"/>
            <a:ext cx="2131446" cy="523828"/>
          </a:xfrm>
        </p:spPr>
        <p:txBody>
          <a:bodyPr/>
          <a:lstStyle/>
          <a:p>
            <a:pPr>
              <a:spcBef>
                <a:spcPts val="0"/>
              </a:spcBef>
            </a:pPr>
            <a:r>
              <a:rPr lang="es-ES_tradnl" sz="2800" dirty="0">
                <a:solidFill>
                  <a:schemeClr val="tx1"/>
                </a:solidFill>
                <a:latin typeface="Calibri"/>
              </a:rPr>
              <a:t>Trivial </a:t>
            </a:r>
            <a:r>
              <a:rPr lang="es-ES_tradnl" sz="2800" dirty="0" smtClean="0">
                <a:solidFill>
                  <a:schemeClr val="tx1"/>
                </a:solidFill>
                <a:latin typeface="Calibri"/>
              </a:rPr>
              <a:t>i1b</a:t>
            </a:r>
            <a:endParaRPr lang="es-ES_tradnl" sz="2800" b="0" i="0" spc="200" baseline="0" dirty="0">
              <a:solidFill>
                <a:srgbClr val="009999"/>
              </a:solidFill>
            </a:endParaRPr>
          </a:p>
        </p:txBody>
      </p:sp>
    </p:spTree>
    <p:extLst>
      <p:ext uri="{BB962C8B-B14F-4D97-AF65-F5344CB8AC3E}">
        <p14:creationId xmlns:p14="http://schemas.microsoft.com/office/powerpoint/2010/main" val="641831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4800" dirty="0" smtClean="0"/>
              <a:t>Description</a:t>
            </a:r>
            <a:endParaRPr lang="en-US" dirty="0"/>
          </a:p>
        </p:txBody>
      </p:sp>
      <p:sp>
        <p:nvSpPr>
          <p:cNvPr id="10" name="Content Placeholder 9"/>
          <p:cNvSpPr>
            <a:spLocks noGrp="1"/>
          </p:cNvSpPr>
          <p:nvPr>
            <p:ph sz="half" idx="2"/>
          </p:nvPr>
        </p:nvSpPr>
        <p:spPr>
          <a:xfrm>
            <a:off x="909836" y="1853248"/>
            <a:ext cx="5040559" cy="4403090"/>
          </a:xfrm>
        </p:spPr>
        <p:txBody>
          <a:bodyPr>
            <a:normAutofit/>
          </a:bodyPr>
          <a:lstStyle/>
          <a:p>
            <a:pPr>
              <a:spcBef>
                <a:spcPts val="2400"/>
              </a:spcBef>
            </a:pPr>
            <a:r>
              <a:rPr lang="en-US" sz="3600" dirty="0" smtClean="0"/>
              <a:t>Input </a:t>
            </a:r>
          </a:p>
          <a:p>
            <a:pPr>
              <a:spcBef>
                <a:spcPts val="2400"/>
              </a:spcBef>
            </a:pPr>
            <a:r>
              <a:rPr lang="en-US" sz="3600" dirty="0" smtClean="0"/>
              <a:t>Intermediate format</a:t>
            </a:r>
          </a:p>
          <a:p>
            <a:pPr>
              <a:spcBef>
                <a:spcPts val="2400"/>
              </a:spcBef>
            </a:pPr>
            <a:r>
              <a:rPr lang="en-US" sz="3600" dirty="0" smtClean="0"/>
              <a:t>Output </a:t>
            </a:r>
          </a:p>
          <a:p>
            <a:pPr>
              <a:spcBef>
                <a:spcPts val="2400"/>
              </a:spcBef>
            </a:pPr>
            <a:r>
              <a:rPr lang="en-US" sz="3600" dirty="0" smtClean="0"/>
              <a:t>Persistence </a:t>
            </a:r>
            <a:endParaRPr lang="en-US" sz="3600" dirty="0"/>
          </a:p>
        </p:txBody>
      </p:sp>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98077" y="1229704"/>
            <a:ext cx="3176845" cy="1906107"/>
          </a:xfrm>
          <a:prstGeom prst="rect">
            <a:avLst/>
          </a:prstGeom>
        </p:spPr>
      </p:pic>
      <p:pic>
        <p:nvPicPr>
          <p:cNvPr id="3" name="Imagen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94544" y="3296699"/>
            <a:ext cx="2273082" cy="1087126"/>
          </a:xfrm>
          <a:prstGeom prst="rect">
            <a:avLst/>
          </a:prstGeom>
        </p:spPr>
      </p:pic>
      <p:pic>
        <p:nvPicPr>
          <p:cNvPr id="1026" name="Picture 2" descr="http://photos3.meetupstatic.com/photos/event/c/9/7/c/highres_14391580.jpe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849347" y="4044085"/>
            <a:ext cx="4347388" cy="1279747"/>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n 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498269" y="1543293"/>
            <a:ext cx="2338724" cy="1278927"/>
          </a:xfrm>
          <a:prstGeom prst="rect">
            <a:avLst/>
          </a:prstGeom>
        </p:spPr>
      </p:pic>
    </p:spTree>
    <p:extLst>
      <p:ext uri="{BB962C8B-B14F-4D97-AF65-F5344CB8AC3E}">
        <p14:creationId xmlns:p14="http://schemas.microsoft.com/office/powerpoint/2010/main" val="2672039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GB" sz="4800" dirty="0" smtClean="0"/>
              <a:t>Architecture</a:t>
            </a:r>
            <a:endParaRPr lang="en-GB" sz="4400" dirty="0"/>
          </a:p>
        </p:txBody>
      </p:sp>
      <p:pic>
        <p:nvPicPr>
          <p:cNvPr id="7" name="Marcador de contenido 6"/>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438228" y="1824876"/>
            <a:ext cx="7441111" cy="4351338"/>
          </a:xfrm>
        </p:spPr>
      </p:pic>
      <p:sp>
        <p:nvSpPr>
          <p:cNvPr id="6" name="Marcador de contenido 5"/>
          <p:cNvSpPr>
            <a:spLocks noGrp="1"/>
          </p:cNvSpPr>
          <p:nvPr>
            <p:ph sz="quarter" idx="4"/>
          </p:nvPr>
        </p:nvSpPr>
        <p:spPr>
          <a:xfrm>
            <a:off x="645943" y="1824876"/>
            <a:ext cx="3792285" cy="4431462"/>
          </a:xfrm>
        </p:spPr>
        <p:txBody>
          <a:bodyPr>
            <a:normAutofit/>
          </a:bodyPr>
          <a:lstStyle/>
          <a:p>
            <a:r>
              <a:rPr lang="en-GB" sz="2400" dirty="0" smtClean="0"/>
              <a:t>Sequential or Batch:</a:t>
            </a:r>
          </a:p>
          <a:p>
            <a:pPr marL="0" indent="0">
              <a:buNone/>
            </a:pPr>
            <a:endParaRPr lang="en-GB" sz="2400" dirty="0" smtClean="0"/>
          </a:p>
          <a:p>
            <a:pPr marL="457063" lvl="1" indent="0">
              <a:buNone/>
            </a:pPr>
            <a:r>
              <a:rPr lang="en-GB" sz="2400" dirty="0" smtClean="0"/>
              <a:t>	Parser</a:t>
            </a:r>
          </a:p>
          <a:p>
            <a:pPr marL="457063" lvl="1" indent="0">
              <a:buNone/>
            </a:pPr>
            <a:r>
              <a:rPr lang="en-GB" sz="2400" dirty="0" smtClean="0"/>
              <a:t> </a:t>
            </a:r>
          </a:p>
          <a:p>
            <a:pPr marL="457063" lvl="1" indent="0">
              <a:buNone/>
            </a:pPr>
            <a:r>
              <a:rPr lang="en-GB" sz="2400" dirty="0"/>
              <a:t> </a:t>
            </a:r>
            <a:r>
              <a:rPr lang="en-GB" sz="2400" dirty="0" smtClean="0"/>
              <a:t>  Processing </a:t>
            </a:r>
          </a:p>
          <a:p>
            <a:pPr marL="457063" lvl="1" indent="0">
              <a:buNone/>
            </a:pPr>
            <a:endParaRPr lang="en-GB" sz="2400" dirty="0" smtClean="0"/>
          </a:p>
          <a:p>
            <a:pPr marL="457063" lvl="1" indent="0">
              <a:buNone/>
            </a:pPr>
            <a:r>
              <a:rPr lang="en-GB" sz="2400" dirty="0" smtClean="0"/>
              <a:t>	Persist </a:t>
            </a:r>
            <a:endParaRPr lang="en-GB" sz="2400" dirty="0"/>
          </a:p>
        </p:txBody>
      </p:sp>
      <p:sp>
        <p:nvSpPr>
          <p:cNvPr id="9" name="Flecha abajo 8"/>
          <p:cNvSpPr/>
          <p:nvPr/>
        </p:nvSpPr>
        <p:spPr>
          <a:xfrm>
            <a:off x="1815138" y="3298405"/>
            <a:ext cx="484632" cy="4320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 name="Flecha abajo 10"/>
          <p:cNvSpPr/>
          <p:nvPr/>
        </p:nvSpPr>
        <p:spPr>
          <a:xfrm>
            <a:off x="1815138" y="4345323"/>
            <a:ext cx="484632" cy="4320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3844052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GB" dirty="0" smtClean="0"/>
              <a:t>Quality</a:t>
            </a:r>
            <a:r>
              <a:rPr lang="es-ES" dirty="0" smtClean="0"/>
              <a:t> atributes </a:t>
            </a:r>
            <a:endParaRPr lang="es-ES" dirty="0"/>
          </a:p>
        </p:txBody>
      </p:sp>
      <p:sp>
        <p:nvSpPr>
          <p:cNvPr id="9" name="Marcador de contenido 8"/>
          <p:cNvSpPr>
            <a:spLocks noGrp="1"/>
          </p:cNvSpPr>
          <p:nvPr>
            <p:ph idx="1"/>
          </p:nvPr>
        </p:nvSpPr>
        <p:spPr/>
        <p:txBody>
          <a:bodyPr>
            <a:normAutofit/>
          </a:bodyPr>
          <a:lstStyle/>
          <a:p>
            <a:r>
              <a:rPr lang="en-GB" sz="2800" dirty="0" smtClean="0"/>
              <a:t>Modifiability</a:t>
            </a:r>
          </a:p>
          <a:p>
            <a:r>
              <a:rPr lang="en-GB" sz="2800" dirty="0" smtClean="0"/>
              <a:t>Scalability</a:t>
            </a:r>
          </a:p>
          <a:p>
            <a:r>
              <a:rPr lang="en-GB" sz="2800" dirty="0" smtClean="0"/>
              <a:t>Testability </a:t>
            </a:r>
          </a:p>
          <a:p>
            <a:r>
              <a:rPr lang="en-GB" sz="2800" dirty="0" smtClean="0"/>
              <a:t>Usability </a:t>
            </a:r>
          </a:p>
          <a:p>
            <a:r>
              <a:rPr lang="en-GB" sz="2800" dirty="0" smtClean="0"/>
              <a:t>Performance </a:t>
            </a:r>
            <a:endParaRPr lang="en-GB" sz="2800" dirty="0"/>
          </a:p>
        </p:txBody>
      </p:sp>
      <p:sp>
        <p:nvSpPr>
          <p:cNvPr id="7" name="Marcador de contenido 3"/>
          <p:cNvSpPr txBox="1">
            <a:spLocks/>
          </p:cNvSpPr>
          <p:nvPr/>
        </p:nvSpPr>
        <p:spPr>
          <a:xfrm>
            <a:off x="1125860" y="4221088"/>
            <a:ext cx="4395194" cy="864096"/>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bg2">
                  <a:lumMod val="40000"/>
                  <a:lumOff val="60000"/>
                </a:schemeClr>
              </a:buClr>
              <a:buSzPct val="80000"/>
              <a:buFont typeface="Wingdings 3" charset="2"/>
              <a:buChar char=""/>
              <a:defRPr sz="1799" b="0" i="0" kern="1200">
                <a:solidFill>
                  <a:schemeClr val="tx1"/>
                </a:solidFill>
                <a:latin typeface="+mj-lt"/>
                <a:ea typeface="+mj-ea"/>
                <a:cs typeface="+mj-cs"/>
              </a:defRPr>
            </a:lvl1pPr>
            <a:lvl2pPr marL="742727" indent="-285664" algn="l" defTabSz="457063"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2pPr>
            <a:lvl3pPr marL="1142657" indent="-228531" algn="l" defTabSz="457063"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3pPr>
            <a:lvl4pPr marL="1599720" indent="-228531" algn="l" defTabSz="457063"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4pPr>
            <a:lvl5pPr marL="2056783" indent="-228531" algn="l" defTabSz="457063"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5pPr>
            <a:lvl6pPr marL="2505248" indent="-228531" algn="l" defTabSz="457063"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6pPr>
            <a:lvl7pPr marL="2970908" indent="-228531" algn="l" defTabSz="457063"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7pPr>
            <a:lvl8pPr marL="3427971" indent="-228531" algn="l" defTabSz="457063"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8pPr>
            <a:lvl9pPr marL="3885034" indent="-228531" algn="l" defTabSz="457063"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9pPr>
          </a:lstStyle>
          <a:p>
            <a:endParaRPr lang="es-ES" dirty="0"/>
          </a:p>
        </p:txBody>
      </p:sp>
      <p:pic>
        <p:nvPicPr>
          <p:cNvPr id="2050" name="Picture 2" descr="http://iconizer.net/files/Dark_Glass/orig/search_use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42484" y="1484784"/>
            <a:ext cx="3919511" cy="39195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2000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GB" sz="4800" dirty="0" smtClean="0"/>
              <a:t>Tools and technologies</a:t>
            </a:r>
            <a:endParaRPr lang="en-GB" sz="4800" dirty="0"/>
          </a:p>
        </p:txBody>
      </p:sp>
      <p:sp>
        <p:nvSpPr>
          <p:cNvPr id="10" name="Content Placeholder 9"/>
          <p:cNvSpPr>
            <a:spLocks noGrp="1"/>
          </p:cNvSpPr>
          <p:nvPr>
            <p:ph sz="half" idx="2"/>
          </p:nvPr>
        </p:nvSpPr>
        <p:spPr>
          <a:xfrm>
            <a:off x="837828" y="1556792"/>
            <a:ext cx="4395194" cy="4317802"/>
          </a:xfrm>
        </p:spPr>
        <p:txBody>
          <a:bodyPr>
            <a:normAutofit/>
          </a:bodyPr>
          <a:lstStyle/>
          <a:p>
            <a:pPr>
              <a:spcBef>
                <a:spcPts val="2400"/>
              </a:spcBef>
            </a:pPr>
            <a:r>
              <a:rPr lang="en-US" sz="3600" dirty="0" smtClean="0"/>
              <a:t>Language </a:t>
            </a:r>
          </a:p>
          <a:p>
            <a:pPr>
              <a:spcBef>
                <a:spcPts val="2400"/>
              </a:spcBef>
            </a:pPr>
            <a:r>
              <a:rPr lang="en-US" sz="3600" dirty="0" smtClean="0"/>
              <a:t>Continuous integration </a:t>
            </a:r>
          </a:p>
          <a:p>
            <a:pPr>
              <a:spcBef>
                <a:spcPts val="2400"/>
              </a:spcBef>
            </a:pPr>
            <a:r>
              <a:rPr lang="en-US" sz="3600" dirty="0" smtClean="0"/>
              <a:t>Version Control Flow</a:t>
            </a:r>
          </a:p>
          <a:p>
            <a:pPr>
              <a:spcBef>
                <a:spcPts val="2400"/>
              </a:spcBef>
            </a:pPr>
            <a:r>
              <a:rPr lang="en-US" sz="3600" dirty="0" smtClean="0"/>
              <a:t>Persistence </a:t>
            </a:r>
            <a:endParaRPr lang="en-US" sz="3600" dirty="0"/>
          </a:p>
        </p:txBody>
      </p:sp>
      <p:pic>
        <p:nvPicPr>
          <p:cNvPr id="3074" name="Picture 2" descr="http://upload.wikimedia.org/wikipedia/commons/thumb/0/0b/Maven_logo.svg/1280px-Maven_logo.sv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62364" y="2231292"/>
            <a:ext cx="5029027" cy="1151176"/>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n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82444" y="3571489"/>
            <a:ext cx="3905220" cy="835341"/>
          </a:xfrm>
          <a:prstGeom prst="rect">
            <a:avLst/>
          </a:prstGeom>
        </p:spPr>
      </p:pic>
      <p:pic>
        <p:nvPicPr>
          <p:cNvPr id="12" name="Picture 2" descr="http://photos3.meetupstatic.com/photos/event/c/9/7/c/highres_14391580.jpe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161360" y="4595852"/>
            <a:ext cx="4347388" cy="1279747"/>
          </a:xfrm>
          <a:prstGeom prst="rect">
            <a:avLst/>
          </a:prstGeom>
          <a:noFill/>
          <a:extLst>
            <a:ext uri="{909E8E84-426E-40DD-AFC4-6F175D3DCCD1}">
              <a14:hiddenFill xmlns:a14="http://schemas.microsoft.com/office/drawing/2010/main">
                <a:solidFill>
                  <a:srgbClr val="FFFFFF"/>
                </a:solidFill>
              </a14:hiddenFill>
            </a:ext>
          </a:extLst>
        </p:spPr>
      </p:pic>
      <p:pic>
        <p:nvPicPr>
          <p:cNvPr id="14" name="Imagen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72493" y="942217"/>
            <a:ext cx="4618898" cy="1689841"/>
          </a:xfrm>
          <a:prstGeom prst="rect">
            <a:avLst/>
          </a:prstGeom>
        </p:spPr>
      </p:pic>
    </p:spTree>
    <p:extLst>
      <p:ext uri="{BB962C8B-B14F-4D97-AF65-F5344CB8AC3E}">
        <p14:creationId xmlns:p14="http://schemas.microsoft.com/office/powerpoint/2010/main" val="43442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z="4800" dirty="0" smtClean="0"/>
              <a:t>Use </a:t>
            </a:r>
            <a:r>
              <a:rPr lang="en-GB" sz="4800" dirty="0" smtClean="0"/>
              <a:t>example</a:t>
            </a:r>
            <a:r>
              <a:rPr lang="es-ES" sz="4800" dirty="0" smtClean="0"/>
              <a:t> </a:t>
            </a:r>
            <a:endParaRPr lang="es-ES" sz="4800" dirty="0"/>
          </a:p>
        </p:txBody>
      </p:sp>
      <p:pic>
        <p:nvPicPr>
          <p:cNvPr id="7" name="Imagen 6"/>
          <p:cNvPicPr>
            <a:picLocks noChangeAspect="1"/>
          </p:cNvPicPr>
          <p:nvPr/>
        </p:nvPicPr>
        <p:blipFill rotWithShape="1">
          <a:blip r:embed="rId3"/>
          <a:srcRect t="15152"/>
          <a:stretch/>
        </p:blipFill>
        <p:spPr>
          <a:xfrm>
            <a:off x="405780" y="2420888"/>
            <a:ext cx="11124434" cy="2016224"/>
          </a:xfrm>
          <a:prstGeom prst="rect">
            <a:avLst/>
          </a:prstGeom>
        </p:spPr>
      </p:pic>
    </p:spTree>
    <p:extLst>
      <p:ext uri="{BB962C8B-B14F-4D97-AF65-F5344CB8AC3E}">
        <p14:creationId xmlns:p14="http://schemas.microsoft.com/office/powerpoint/2010/main" val="1621664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Tech_16x9">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Tech_16x9">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ED702D4E-A8C1-4AE8-9305-A86DD96A337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Ion</Template>
  <TotalTime>0</TotalTime>
  <Words>1497</Words>
  <Application>Microsoft Office PowerPoint</Application>
  <PresentationFormat>Personalizado</PresentationFormat>
  <Paragraphs>153</Paragraphs>
  <Slides>28</Slides>
  <Notes>23</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28</vt:i4>
      </vt:variant>
    </vt:vector>
  </HeadingPairs>
  <TitlesOfParts>
    <vt:vector size="35" baseType="lpstr">
      <vt:lpstr>Adobe Fan Heiti Std B</vt:lpstr>
      <vt:lpstr>Arial</vt:lpstr>
      <vt:lpstr>Calibri</vt:lpstr>
      <vt:lpstr>Century Gothic</vt:lpstr>
      <vt:lpstr>Lucida Sans</vt:lpstr>
      <vt:lpstr>Wingdings 3</vt:lpstr>
      <vt:lpstr>Ion</vt:lpstr>
      <vt:lpstr>Software Architecture</vt:lpstr>
      <vt:lpstr>ASW Project </vt:lpstr>
      <vt:lpstr>Objectives</vt:lpstr>
      <vt:lpstr>First Deliverable : PARSER </vt:lpstr>
      <vt:lpstr>Description</vt:lpstr>
      <vt:lpstr>Architecture</vt:lpstr>
      <vt:lpstr>Quality atributes </vt:lpstr>
      <vt:lpstr>Tools and technologies</vt:lpstr>
      <vt:lpstr>Use example </vt:lpstr>
      <vt:lpstr>Second Deliverable : DESKTOP APPLICATION</vt:lpstr>
      <vt:lpstr>Description</vt:lpstr>
      <vt:lpstr>Architecture</vt:lpstr>
      <vt:lpstr>Architecture</vt:lpstr>
      <vt:lpstr>Quality atributes </vt:lpstr>
      <vt:lpstr>Tools and technologies</vt:lpstr>
      <vt:lpstr>VIDEO DE ACCION </vt:lpstr>
      <vt:lpstr>Third Deliverable : WEB APPLICATION</vt:lpstr>
      <vt:lpstr>Description</vt:lpstr>
      <vt:lpstr>Architecture</vt:lpstr>
      <vt:lpstr>Quality atributes </vt:lpstr>
      <vt:lpstr>Tools and technologies</vt:lpstr>
      <vt:lpstr>Simulation of the third Application on use</vt:lpstr>
      <vt:lpstr>Presentación de PowerPoint</vt:lpstr>
      <vt:lpstr>Presentación de PowerPoint</vt:lpstr>
      <vt:lpstr>Presentación de PowerPoint</vt:lpstr>
      <vt:lpstr>Presentación de PowerPoint</vt:lpstr>
      <vt:lpstr>Presentación de PowerPoint</vt:lpstr>
      <vt:lpstr>Questions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2015-05-09T11:56:57Z</dcterms:created>
  <dcterms:modified xsi:type="dcterms:W3CDTF">2015-05-10T16:36:32Z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TC027879909991</vt:lpwstr>
  </property>
</Properties>
</file>