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8"/>
  </p:notesMasterIdLst>
  <p:handoutMasterIdLst>
    <p:handoutMasterId r:id="rId19"/>
  </p:handoutMasterIdLst>
  <p:sldIdLst>
    <p:sldId id="257" r:id="rId3"/>
    <p:sldId id="281" r:id="rId4"/>
    <p:sldId id="280" r:id="rId5"/>
    <p:sldId id="272" r:id="rId6"/>
    <p:sldId id="261" r:id="rId7"/>
    <p:sldId id="275" r:id="rId8"/>
    <p:sldId id="277" r:id="rId9"/>
    <p:sldId id="276" r:id="rId10"/>
    <p:sldId id="279" r:id="rId11"/>
    <p:sldId id="282" r:id="rId12"/>
    <p:sldId id="273" r:id="rId13"/>
    <p:sldId id="262" r:id="rId14"/>
    <p:sldId id="263" r:id="rId15"/>
    <p:sldId id="271" r:id="rId16"/>
    <p:sldId id="26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s-ES"/>
              <a:t>09/05/2015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s-ES"/>
              <a:t>09/05/2015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objective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Project </a:t>
            </a:r>
            <a:r>
              <a:rPr lang="es-ES" baseline="0" dirty="0" err="1" smtClean="0"/>
              <a:t>it’s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make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program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has </a:t>
            </a:r>
            <a:r>
              <a:rPr lang="es-ES" baseline="0" dirty="0" err="1" smtClean="0"/>
              <a:t>two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utilities</a:t>
            </a:r>
            <a:r>
              <a:rPr lang="es-ES" baseline="0" dirty="0" smtClean="0"/>
              <a:t>, to be </a:t>
            </a:r>
            <a:r>
              <a:rPr lang="es-ES" baseline="0" dirty="0" err="1" smtClean="0"/>
              <a:t>able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play</a:t>
            </a:r>
            <a:r>
              <a:rPr lang="es-ES" baseline="0" dirty="0" smtClean="0"/>
              <a:t> 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trivial </a:t>
            </a:r>
            <a:r>
              <a:rPr lang="es-ES" baseline="0" dirty="0" err="1" smtClean="0"/>
              <a:t>game</a:t>
            </a:r>
            <a:r>
              <a:rPr lang="es-ES" baseline="0" dirty="0" smtClean="0"/>
              <a:t>, and as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admin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get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information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about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users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games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play</a:t>
            </a:r>
            <a:r>
              <a:rPr lang="es-ES" baseline="0" dirty="0" smtClean="0"/>
              <a:t>. </a:t>
            </a:r>
            <a:r>
              <a:rPr lang="es-ES" baseline="0" dirty="0" err="1" smtClean="0"/>
              <a:t>This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functionality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it’s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going</a:t>
            </a:r>
            <a:r>
              <a:rPr lang="es-ES" baseline="0" dirty="0" smtClean="0"/>
              <a:t> to be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same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two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main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applications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desktop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web. </a:t>
            </a:r>
            <a:r>
              <a:rPr lang="es-ES" baseline="0" dirty="0" err="1" smtClean="0"/>
              <a:t>There’s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going</a:t>
            </a:r>
            <a:r>
              <a:rPr lang="es-ES" baseline="0" dirty="0" smtClean="0"/>
              <a:t> to be </a:t>
            </a:r>
            <a:r>
              <a:rPr lang="es-ES" baseline="0" dirty="0" err="1" smtClean="0"/>
              <a:t>suport</a:t>
            </a:r>
            <a:r>
              <a:rPr lang="es-ES" baseline="0" dirty="0" smtClean="0"/>
              <a:t> of a </a:t>
            </a:r>
            <a:r>
              <a:rPr lang="es-ES" baseline="0" dirty="0" err="1" smtClean="0"/>
              <a:t>DataBase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perform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necesary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persistence</a:t>
            </a:r>
            <a:r>
              <a:rPr lang="es-ES" baseline="0" dirty="0" smtClean="0"/>
              <a:t>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70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Parser</a:t>
            </a:r>
            <a:r>
              <a:rPr lang="es-ES" dirty="0" smtClean="0"/>
              <a:t> lo</a:t>
            </a:r>
            <a:r>
              <a:rPr lang="es-ES" baseline="0" dirty="0" smtClean="0"/>
              <a:t> lleva a cabo </a:t>
            </a:r>
            <a:r>
              <a:rPr lang="es-ES" baseline="0" dirty="0" err="1" smtClean="0"/>
              <a:t>parser</a:t>
            </a:r>
            <a:r>
              <a:rPr lang="es-ES" baseline="0" dirty="0" smtClean="0"/>
              <a:t>, pero </a:t>
            </a:r>
            <a:r>
              <a:rPr lang="es-ES" baseline="0" dirty="0" err="1" smtClean="0"/>
              <a:t>Processing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Persist</a:t>
            </a:r>
            <a:r>
              <a:rPr lang="es-ES" baseline="0" dirty="0" smtClean="0"/>
              <a:t> lo lleva a cabo DB </a:t>
            </a:r>
            <a:r>
              <a:rPr lang="es-ES" baseline="0" dirty="0" err="1" smtClean="0"/>
              <a:t>Writter</a:t>
            </a:r>
            <a:r>
              <a:rPr lang="es-ES" baseline="0" dirty="0" smtClean="0"/>
              <a:t>, que recibe una colección de preguntas y cambia su formato para subirlas a la base de datos.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83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Parser</a:t>
            </a:r>
            <a:r>
              <a:rPr lang="es-ES" dirty="0" smtClean="0"/>
              <a:t> lo</a:t>
            </a:r>
            <a:r>
              <a:rPr lang="es-ES" baseline="0" dirty="0" smtClean="0"/>
              <a:t> lleva a cabo </a:t>
            </a:r>
            <a:r>
              <a:rPr lang="es-ES" baseline="0" dirty="0" err="1" smtClean="0"/>
              <a:t>parser</a:t>
            </a:r>
            <a:r>
              <a:rPr lang="es-ES" baseline="0" dirty="0" smtClean="0"/>
              <a:t>, pero </a:t>
            </a:r>
            <a:r>
              <a:rPr lang="es-ES" baseline="0" dirty="0" err="1" smtClean="0"/>
              <a:t>Processing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Persist</a:t>
            </a:r>
            <a:r>
              <a:rPr lang="es-ES" baseline="0" dirty="0" smtClean="0"/>
              <a:t> lo lleva a cabo DB </a:t>
            </a:r>
            <a:r>
              <a:rPr lang="es-ES" baseline="0" dirty="0" err="1" smtClean="0"/>
              <a:t>Writter</a:t>
            </a:r>
            <a:r>
              <a:rPr lang="es-ES" baseline="0" dirty="0" smtClean="0"/>
              <a:t>, que recibe una colección de preguntas y cambia su formato para subirlas a la base de datos.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1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3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pPr/>
              <a:t>09/05/2015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92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pPr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1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pPr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37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pPr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33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pPr/>
              <a:t>09/05/2015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54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pPr/>
              <a:t>09/05/2015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34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6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6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0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4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1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5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2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8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s-ES" smtClean="0"/>
              <a:t>09/05/2015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9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s-ES" smtClean="0"/>
              <a:pPr/>
              <a:t>09/05/2015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258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5400" dirty="0" smtClean="0">
                <a:solidFill>
                  <a:schemeClr val="tx1"/>
                </a:solidFill>
                <a:latin typeface="Calibri"/>
              </a:rPr>
              <a:t>Software </a:t>
            </a:r>
            <a:r>
              <a:rPr lang="en-GB" sz="5400" dirty="0" smtClean="0">
                <a:solidFill>
                  <a:schemeClr val="tx1"/>
                </a:solidFill>
                <a:latin typeface="Calibri"/>
              </a:rPr>
              <a:t>Architecture</a:t>
            </a:r>
            <a:endParaRPr lang="en-GB" sz="54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sz="2800" dirty="0">
                <a:solidFill>
                  <a:schemeClr val="tx1"/>
                </a:solidFill>
                <a:latin typeface="Calibri"/>
              </a:rPr>
              <a:t>Trivial </a:t>
            </a:r>
            <a:r>
              <a:rPr lang="es-ES_tradnl" sz="2800" dirty="0" smtClean="0">
                <a:solidFill>
                  <a:schemeClr val="tx1"/>
                </a:solidFill>
                <a:latin typeface="Calibri"/>
              </a:rPr>
              <a:t>i1b</a:t>
            </a:r>
            <a:endParaRPr lang="es-ES_tradnl" sz="2800" b="0" i="0" spc="200" baseline="0" dirty="0">
              <a:solidFill>
                <a:srgbClr val="009999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474" y="4777380"/>
            <a:ext cx="2913621" cy="16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9692286" cy="3329581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5400" dirty="0" smtClean="0">
                <a:solidFill>
                  <a:schemeClr val="tx1"/>
                </a:solidFill>
                <a:latin typeface="Calibri"/>
              </a:rPr>
              <a:t>Second Deliverable :</a:t>
            </a:r>
            <a:br>
              <a:rPr lang="en-GB" sz="5400" dirty="0" smtClean="0">
                <a:solidFill>
                  <a:schemeClr val="tx1"/>
                </a:solidFill>
                <a:latin typeface="Calibri"/>
              </a:rPr>
            </a:br>
            <a:r>
              <a:rPr lang="en-GB" sz="8000" dirty="0" smtClean="0">
                <a:solidFill>
                  <a:schemeClr val="tx1"/>
                </a:solidFill>
                <a:latin typeface="Calibri"/>
              </a:rPr>
              <a:t>DESKTOP APPLICATION</a:t>
            </a:r>
            <a:endParaRPr lang="en-GB" sz="8000" b="0" i="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474" y="4777380"/>
            <a:ext cx="2913621" cy="1671047"/>
          </a:xfrm>
          <a:prstGeom prst="rect">
            <a:avLst/>
          </a:prstGeom>
        </p:spPr>
      </p:pic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88931" y="6186513"/>
            <a:ext cx="2131446" cy="5238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s-ES_tradnl" sz="2800" dirty="0">
                <a:solidFill>
                  <a:schemeClr val="tx1"/>
                </a:solidFill>
                <a:latin typeface="Calibri"/>
              </a:rPr>
              <a:t>Trivial </a:t>
            </a:r>
            <a:r>
              <a:rPr lang="es-ES_tradnl" sz="2800" dirty="0" smtClean="0">
                <a:solidFill>
                  <a:schemeClr val="tx1"/>
                </a:solidFill>
                <a:latin typeface="Calibri"/>
              </a:rPr>
              <a:t>i1b</a:t>
            </a:r>
            <a:endParaRPr lang="es-ES_tradnl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5400" dirty="0" smtClean="0">
                <a:solidFill>
                  <a:schemeClr val="tx1"/>
                </a:solidFill>
                <a:latin typeface="Calibri"/>
              </a:rPr>
              <a:t>Third Deliverable :</a:t>
            </a:r>
            <a:br>
              <a:rPr lang="en-GB" sz="5400" dirty="0" smtClean="0">
                <a:solidFill>
                  <a:schemeClr val="tx1"/>
                </a:solidFill>
                <a:latin typeface="Calibri"/>
              </a:rPr>
            </a:br>
            <a:r>
              <a:rPr lang="en-GB" sz="8000" dirty="0" smtClean="0">
                <a:solidFill>
                  <a:schemeClr val="tx1"/>
                </a:solidFill>
                <a:latin typeface="Calibri"/>
              </a:rPr>
              <a:t>WEB APPLICATION</a:t>
            </a:r>
            <a:endParaRPr lang="en-GB" sz="8000" b="0" i="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474" y="4777380"/>
            <a:ext cx="2913621" cy="1671047"/>
          </a:xfrm>
          <a:prstGeom prst="rect">
            <a:avLst/>
          </a:prstGeom>
        </p:spPr>
      </p:pic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88931" y="6186513"/>
            <a:ext cx="2131446" cy="5238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s-ES_tradnl" sz="2800" dirty="0">
                <a:solidFill>
                  <a:schemeClr val="tx1"/>
                </a:solidFill>
                <a:latin typeface="Calibri"/>
              </a:rPr>
              <a:t>Trivial </a:t>
            </a:r>
            <a:r>
              <a:rPr lang="es-ES_tradnl" sz="2800" dirty="0" smtClean="0">
                <a:solidFill>
                  <a:schemeClr val="tx1"/>
                </a:solidFill>
                <a:latin typeface="Calibri"/>
              </a:rPr>
              <a:t>i1b</a:t>
            </a:r>
            <a:endParaRPr lang="es-ES_tradnl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0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ASW Project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340768"/>
            <a:ext cx="7776864" cy="5096102"/>
          </a:xfrm>
        </p:spPr>
      </p:pic>
    </p:spTree>
    <p:extLst>
      <p:ext uri="{BB962C8B-B14F-4D97-AF65-F5344CB8AC3E}">
        <p14:creationId xmlns:p14="http://schemas.microsoft.com/office/powerpoint/2010/main" val="160109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Clearly defined </a:t>
            </a:r>
            <a:r>
              <a:rPr lang="en-GB" sz="2800" b="1" dirty="0" smtClean="0"/>
              <a:t>Architecture Style </a:t>
            </a:r>
          </a:p>
          <a:p>
            <a:r>
              <a:rPr lang="en-GB" sz="2800" dirty="0" smtClean="0"/>
              <a:t>Use of </a:t>
            </a:r>
            <a:r>
              <a:rPr lang="en-GB" sz="2800" b="1" dirty="0" smtClean="0"/>
              <a:t>Attribute Driven Design </a:t>
            </a:r>
            <a:r>
              <a:rPr lang="en-GB" sz="2800" dirty="0" smtClean="0"/>
              <a:t>and </a:t>
            </a:r>
            <a:r>
              <a:rPr lang="en-GB" sz="2800" b="1" dirty="0" smtClean="0"/>
              <a:t>Quality Scenarios</a:t>
            </a:r>
            <a:r>
              <a:rPr lang="en-GB" sz="2800" dirty="0" smtClean="0"/>
              <a:t>.</a:t>
            </a:r>
          </a:p>
          <a:p>
            <a:r>
              <a:rPr lang="en-GB" sz="2800" b="1" dirty="0" smtClean="0"/>
              <a:t>Modularity </a:t>
            </a:r>
            <a:r>
              <a:rPr lang="en-GB" sz="2800" dirty="0" smtClean="0"/>
              <a:t>(between phases, logic, interface… )</a:t>
            </a:r>
          </a:p>
          <a:p>
            <a:r>
              <a:rPr lang="en-GB" sz="2800" b="1" dirty="0" smtClean="0"/>
              <a:t>Reusability</a:t>
            </a:r>
            <a:r>
              <a:rPr lang="en-GB" sz="2800" dirty="0" smtClean="0"/>
              <a:t>( login between the 2 and 3 part)</a:t>
            </a:r>
          </a:p>
          <a:p>
            <a:r>
              <a:rPr lang="en-GB" sz="2800" b="1" dirty="0" smtClean="0"/>
              <a:t>Usability</a:t>
            </a:r>
            <a:r>
              <a:rPr lang="en-GB" sz="2800" dirty="0" smtClean="0"/>
              <a:t>. Easy and intuitive interfaces. </a:t>
            </a:r>
          </a:p>
          <a:p>
            <a:r>
              <a:rPr lang="en-GB" sz="2800" dirty="0" smtClean="0"/>
              <a:t>Other Quality attributes.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0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5400" dirty="0" smtClean="0">
                <a:solidFill>
                  <a:schemeClr val="tx1"/>
                </a:solidFill>
                <a:latin typeface="Calibri"/>
              </a:rPr>
              <a:t>First Deliverable :</a:t>
            </a:r>
            <a:br>
              <a:rPr lang="en-GB" sz="5400" dirty="0" smtClean="0">
                <a:solidFill>
                  <a:schemeClr val="tx1"/>
                </a:solidFill>
                <a:latin typeface="Calibri"/>
              </a:rPr>
            </a:br>
            <a:r>
              <a:rPr lang="en-GB" sz="8000" dirty="0" smtClean="0">
                <a:solidFill>
                  <a:schemeClr val="tx1"/>
                </a:solidFill>
                <a:latin typeface="Calibri"/>
              </a:rPr>
              <a:t>PARSER</a:t>
            </a:r>
            <a:r>
              <a:rPr lang="es-ES" sz="8800" dirty="0" smtClean="0">
                <a:solidFill>
                  <a:schemeClr val="tx1"/>
                </a:solidFill>
                <a:latin typeface="Calibri"/>
              </a:rPr>
              <a:t> </a:t>
            </a:r>
            <a:endParaRPr lang="en-GB" sz="8800" b="0" i="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474" y="4777380"/>
            <a:ext cx="2913621" cy="1671047"/>
          </a:xfrm>
          <a:prstGeom prst="rect">
            <a:avLst/>
          </a:prstGeom>
        </p:spPr>
      </p:pic>
      <p:sp>
        <p:nvSpPr>
          <p:cNvPr id="7" name="Subtitle 4"/>
          <p:cNvSpPr>
            <a:spLocks noGrp="1"/>
          </p:cNvSpPr>
          <p:nvPr>
            <p:ph type="subTitle" idx="1"/>
          </p:nvPr>
        </p:nvSpPr>
        <p:spPr>
          <a:xfrm>
            <a:off x="88931" y="6186513"/>
            <a:ext cx="2131446" cy="5238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s-ES_tradnl" sz="2800" dirty="0">
                <a:solidFill>
                  <a:schemeClr val="tx1"/>
                </a:solidFill>
                <a:latin typeface="Calibri"/>
              </a:rPr>
              <a:t>Trivial </a:t>
            </a:r>
            <a:r>
              <a:rPr lang="es-ES_tradnl" sz="2800" dirty="0" smtClean="0">
                <a:solidFill>
                  <a:schemeClr val="tx1"/>
                </a:solidFill>
                <a:latin typeface="Calibri"/>
              </a:rPr>
              <a:t>i1b</a:t>
            </a:r>
            <a:endParaRPr lang="es-ES_tradnl" sz="2800" b="0" i="0" spc="200" baseline="0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Description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909836" y="1853248"/>
            <a:ext cx="5040559" cy="440309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600" dirty="0" smtClean="0"/>
              <a:t>Input 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Intermediate format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Output 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Persistence </a:t>
            </a:r>
            <a:endParaRPr lang="en-U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77" y="1229704"/>
            <a:ext cx="3176845" cy="19061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44" y="3296699"/>
            <a:ext cx="2273082" cy="1087126"/>
          </a:xfrm>
          <a:prstGeom prst="rect">
            <a:avLst/>
          </a:prstGeom>
        </p:spPr>
      </p:pic>
      <p:pic>
        <p:nvPicPr>
          <p:cNvPr id="1026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347" y="4044085"/>
            <a:ext cx="4347388" cy="1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69" y="1543293"/>
            <a:ext cx="2338724" cy="12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Architecture</a:t>
            </a:r>
            <a:endParaRPr lang="en-GB" sz="44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824876"/>
            <a:ext cx="7441111" cy="4351338"/>
          </a:xfrm>
        </p:spPr>
      </p:pic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45943" y="1824876"/>
            <a:ext cx="3792285" cy="443146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Sequential or Batch:</a:t>
            </a:r>
          </a:p>
          <a:p>
            <a:pPr marL="0" indent="0">
              <a:buNone/>
            </a:pPr>
            <a:endParaRPr lang="en-GB" sz="2400" dirty="0" smtClean="0"/>
          </a:p>
          <a:p>
            <a:pPr marL="457063" lvl="1" indent="0">
              <a:buNone/>
            </a:pPr>
            <a:r>
              <a:rPr lang="en-GB" sz="2400" dirty="0" smtClean="0"/>
              <a:t>	Parser</a:t>
            </a:r>
          </a:p>
          <a:p>
            <a:pPr marL="457063" lvl="1" indent="0">
              <a:buNone/>
            </a:pPr>
            <a:r>
              <a:rPr lang="en-GB" sz="2400" dirty="0" smtClean="0"/>
              <a:t> </a:t>
            </a:r>
          </a:p>
          <a:p>
            <a:pPr marL="457063" lvl="1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Processing </a:t>
            </a:r>
          </a:p>
          <a:p>
            <a:pPr marL="457063" lvl="1" indent="0">
              <a:buNone/>
            </a:pPr>
            <a:endParaRPr lang="en-GB" sz="2400" dirty="0" smtClean="0"/>
          </a:p>
          <a:p>
            <a:pPr marL="457063" lvl="1" indent="0">
              <a:buNone/>
            </a:pPr>
            <a:r>
              <a:rPr lang="en-GB" sz="2400" dirty="0" smtClean="0"/>
              <a:t>	Persist </a:t>
            </a:r>
            <a:endParaRPr lang="en-GB" sz="2400" dirty="0"/>
          </a:p>
        </p:txBody>
      </p:sp>
      <p:sp>
        <p:nvSpPr>
          <p:cNvPr id="9" name="Flecha abajo 8"/>
          <p:cNvSpPr/>
          <p:nvPr/>
        </p:nvSpPr>
        <p:spPr>
          <a:xfrm>
            <a:off x="1815138" y="3298405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/>
          <p:cNvSpPr/>
          <p:nvPr/>
        </p:nvSpPr>
        <p:spPr>
          <a:xfrm>
            <a:off x="1815138" y="4345323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05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3" y="452718"/>
            <a:ext cx="9066373" cy="1400530"/>
          </a:xfrm>
        </p:spPr>
        <p:txBody>
          <a:bodyPr/>
          <a:lstStyle/>
          <a:p>
            <a:r>
              <a:rPr lang="en-GB" dirty="0" smtClean="0"/>
              <a:t>Quality</a:t>
            </a:r>
            <a:r>
              <a:rPr lang="es-ES" dirty="0" smtClean="0"/>
              <a:t> atributes 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00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 smtClean="0"/>
              <a:t>Tools and technologies</a:t>
            </a:r>
            <a:endParaRPr lang="en-GB" sz="4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37828" y="2132856"/>
            <a:ext cx="4395194" cy="374173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600" dirty="0" smtClean="0"/>
              <a:t>Continuous integration 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Version Control Flow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Persistence </a:t>
            </a:r>
            <a:endParaRPr lang="en-US" sz="3600" dirty="0"/>
          </a:p>
        </p:txBody>
      </p:sp>
      <p:pic>
        <p:nvPicPr>
          <p:cNvPr id="3074" name="Picture 2" descr="http://upload.wikimedia.org/wikipedia/commons/thumb/0/0b/Maven_logo.svg/1280px-Mave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2105277"/>
            <a:ext cx="5029027" cy="11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3508482"/>
            <a:ext cx="3905220" cy="835341"/>
          </a:xfrm>
          <a:prstGeom prst="rect">
            <a:avLst/>
          </a:prstGeom>
        </p:spPr>
      </p:pic>
      <p:pic>
        <p:nvPicPr>
          <p:cNvPr id="12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60" y="4595852"/>
            <a:ext cx="4347388" cy="12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smtClean="0"/>
              <a:t>Use </a:t>
            </a:r>
            <a:r>
              <a:rPr lang="en-GB" sz="4800" dirty="0" smtClean="0"/>
              <a:t>example</a:t>
            </a:r>
            <a:r>
              <a:rPr lang="es-ES" sz="4800" dirty="0" smtClean="0"/>
              <a:t> </a:t>
            </a:r>
            <a:endParaRPr lang="es-ES" sz="4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5152"/>
          <a:stretch/>
        </p:blipFill>
        <p:spPr>
          <a:xfrm>
            <a:off x="405780" y="2420888"/>
            <a:ext cx="11124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6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702D4E-A8C1-4AE8-9305-A86DD96A33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241</Words>
  <Application>Microsoft Office PowerPoint</Application>
  <PresentationFormat>Personalizado</PresentationFormat>
  <Paragraphs>41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Software Architecture</vt:lpstr>
      <vt:lpstr>ASW Project </vt:lpstr>
      <vt:lpstr>Objectives</vt:lpstr>
      <vt:lpstr>First Deliverable : PARSER </vt:lpstr>
      <vt:lpstr>Description</vt:lpstr>
      <vt:lpstr>Architecture</vt:lpstr>
      <vt:lpstr>Quality atributes </vt:lpstr>
      <vt:lpstr>Tools and technologies</vt:lpstr>
      <vt:lpstr>Use example </vt:lpstr>
      <vt:lpstr>Second Deliverable : DESKTOP APPLICATION</vt:lpstr>
      <vt:lpstr>Third Deliverable : WEB APPLICATION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2015-05-09T11:56:57Z</dcterms:created>
  <dcterms:modified xsi:type="dcterms:W3CDTF">2015-05-09T15:37:28Z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