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issen Light" id="{9337AC2F-C1A7-49F2-A6C7-0C3D77B60001}">
          <p14:sldIdLst>
            <p14:sldId id="256"/>
            <p14:sldId id="257"/>
          </p14:sldIdLst>
        </p14:section>
        <p14:section name="Alissen Dark" id="{4ECBEED2-A879-4210-A6BF-4BB89FA2278B}">
          <p14:sldIdLst>
            <p14:sldId id="258"/>
            <p14:sldId id="259"/>
          </p14:sldIdLst>
        </p14:section>
        <p14:section name="Basico Light" id="{8BBC6359-0C50-47A5-9407-04A15012E22A}">
          <p14:sldIdLst>
            <p14:sldId id="260"/>
            <p14:sldId id="261"/>
          </p14:sldIdLst>
        </p14:section>
        <p14:section name="Basico Dark" id="{CF36E465-EA3D-408E-A606-756C78043E8D}">
          <p14:sldIdLst>
            <p14:sldId id="262"/>
            <p14:sldId id="263"/>
          </p14:sldIdLst>
        </p14:section>
        <p14:section name="Covertus Light" id="{DF4B564D-B647-4CCD-88A1-A4965178E23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5B6"/>
    <a:srgbClr val="476F6F"/>
    <a:srgbClr val="1CAAE8"/>
    <a:srgbClr val="31393B"/>
    <a:srgbClr val="193B7C"/>
    <a:srgbClr val="8379C1"/>
    <a:srgbClr val="3266FF"/>
    <a:srgbClr val="303030"/>
    <a:srgbClr val="263C5A"/>
    <a:srgbClr val="657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640" y="-10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89F71-11A9-49F5-BCED-8B6B147D5F2F}"/>
              </a:ext>
            </a:extLst>
          </p:cNvPr>
          <p:cNvSpPr/>
          <p:nvPr userDrawn="1"/>
        </p:nvSpPr>
        <p:spPr>
          <a:xfrm>
            <a:off x="0" y="0"/>
            <a:ext cx="6858000" cy="9144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002060"/>
              </a:gs>
              <a:gs pos="64000">
                <a:srgbClr val="0070C0"/>
              </a:gs>
              <a:gs pos="4400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2F708-9B09-4324-A36F-D77013D20A84}"/>
              </a:ext>
            </a:extLst>
          </p:cNvPr>
          <p:cNvSpPr/>
          <p:nvPr userDrawn="1"/>
        </p:nvSpPr>
        <p:spPr>
          <a:xfrm>
            <a:off x="252663" y="237624"/>
            <a:ext cx="6352674" cy="866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89F71-11A9-49F5-BCED-8B6B147D5F2F}"/>
              </a:ext>
            </a:extLst>
          </p:cNvPr>
          <p:cNvSpPr/>
          <p:nvPr userDrawn="1"/>
        </p:nvSpPr>
        <p:spPr>
          <a:xfrm>
            <a:off x="0" y="0"/>
            <a:ext cx="6858000" cy="91440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002060"/>
              </a:gs>
              <a:gs pos="64000">
                <a:srgbClr val="0070C0"/>
              </a:gs>
              <a:gs pos="4400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2F708-9B09-4324-A36F-D77013D20A84}"/>
              </a:ext>
            </a:extLst>
          </p:cNvPr>
          <p:cNvSpPr/>
          <p:nvPr userDrawn="1"/>
        </p:nvSpPr>
        <p:spPr>
          <a:xfrm>
            <a:off x="252663" y="237624"/>
            <a:ext cx="6352674" cy="8668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053047D2-07E9-4D5A-9A4A-140D8DC749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495217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A766A18E-1775-4446-B8ED-56B551A197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702545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EDA9E4-5C54-4591-B5DE-68909933ED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599" y="275759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6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053047D2-07E9-4D5A-9A4A-140D8DC749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495217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A766A18E-1775-4446-B8ED-56B551A197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7025457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EDA9E4-5C54-4591-B5DE-68909933ED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599" y="275759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104867-3D67-4013-B2BB-B87324A28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1195156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1F19A15-5838-4DD5-A5FB-223FC5BD1A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271113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C4B5C6E-8992-421E-862B-5D786C31C4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4912914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A4F455EF-7914-4FE5-A0CD-7CF4DF2305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600" y="6801872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104867-3D67-4013-B2BB-B87324A28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1195156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1F19A15-5838-4DD5-A5FB-223FC5BD1A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89600" y="2711135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C4B5C6E-8992-421E-862B-5D786C31C4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89600" y="4912914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A4F455EF-7914-4FE5-A0CD-7CF4DF2305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9600" y="6801872"/>
            <a:ext cx="804545" cy="382955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F040FF-93FD-4CBB-A6B2-09A2742D5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8000" cy="1828800"/>
          </a:xfrm>
        </p:spPr>
        <p:txBody>
          <a:bodyPr anchor="ctr"/>
          <a:lstStyle>
            <a:lvl1pPr marL="0" indent="0" algn="ctr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75DF-2F83-4206-9031-B9868DDE313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431F-6F5D-4CE7-8EEF-70AB165578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687" r:id="rId4"/>
    <p:sldLayoutId id="2147483689" r:id="rId5"/>
    <p:sldLayoutId id="2147483674" r:id="rId6"/>
    <p:sldLayoutId id="214748368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5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4110" userDrawn="1">
          <p15:clr>
            <a:srgbClr val="F26B43"/>
          </p15:clr>
        </p15:guide>
        <p15:guide id="4" pos="210" userDrawn="1">
          <p15:clr>
            <a:srgbClr val="F26B43"/>
          </p15:clr>
        </p15:guide>
        <p15:guide id="5" orient="horz" pos="884" userDrawn="1">
          <p15:clr>
            <a:srgbClr val="F26B43"/>
          </p15:clr>
        </p15:guide>
        <p15:guide id="6" orient="horz" pos="1043" userDrawn="1">
          <p15:clr>
            <a:srgbClr val="F26B43"/>
          </p15:clr>
        </p15:guide>
        <p15:guide id="7" orient="horz" pos="55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08E1042-933C-49CD-AFAE-2B46FB3268A5}"/>
              </a:ext>
            </a:extLst>
          </p:cNvPr>
          <p:cNvSpPr/>
          <p:nvPr/>
        </p:nvSpPr>
        <p:spPr>
          <a:xfrm>
            <a:off x="0" y="1720998"/>
            <a:ext cx="2342586" cy="7346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C77DB-6ECC-44D1-B71A-9E4B59B663BF}"/>
              </a:ext>
            </a:extLst>
          </p:cNvPr>
          <p:cNvSpPr/>
          <p:nvPr/>
        </p:nvSpPr>
        <p:spPr>
          <a:xfrm>
            <a:off x="0" y="0"/>
            <a:ext cx="6858000" cy="172720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849F0-BB2E-4950-B851-8BBC4A94AB37}"/>
              </a:ext>
            </a:extLst>
          </p:cNvPr>
          <p:cNvSpPr/>
          <p:nvPr/>
        </p:nvSpPr>
        <p:spPr>
          <a:xfrm>
            <a:off x="0" y="9067800"/>
            <a:ext cx="6858000" cy="7620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98C33C-7E0B-4938-AFCD-29B085EF67F6}"/>
              </a:ext>
            </a:extLst>
          </p:cNvPr>
          <p:cNvGrpSpPr/>
          <p:nvPr/>
        </p:nvGrpSpPr>
        <p:grpSpPr>
          <a:xfrm>
            <a:off x="3372032" y="0"/>
            <a:ext cx="3122113" cy="1443038"/>
            <a:chOff x="3714750" y="0"/>
            <a:chExt cx="2771775" cy="12811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4EE78-8D5F-4CFC-87FF-9F2648958313}"/>
                </a:ext>
              </a:extLst>
            </p:cNvPr>
            <p:cNvGrpSpPr/>
            <p:nvPr/>
          </p:nvGrpSpPr>
          <p:grpSpPr>
            <a:xfrm>
              <a:off x="4057650" y="0"/>
              <a:ext cx="657225" cy="581025"/>
              <a:chOff x="4057650" y="0"/>
              <a:chExt cx="657225" cy="58102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5B283E-490D-4D13-B22C-260F7FF22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7650" y="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720700-B7EC-4D8F-B524-8C63DE7E0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142875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A4C20F-58AF-4E62-BDDB-FAAE0BAB95F5}"/>
                </a:ext>
              </a:extLst>
            </p:cNvPr>
            <p:cNvGrpSpPr/>
            <p:nvPr/>
          </p:nvGrpSpPr>
          <p:grpSpPr>
            <a:xfrm>
              <a:off x="4876800" y="219075"/>
              <a:ext cx="495300" cy="571500"/>
              <a:chOff x="5072062" y="361950"/>
              <a:chExt cx="495300" cy="5715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84AFA3-6AE7-4446-822A-95C4EB191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062" y="36195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EB94993-3084-4B5C-9BA8-F75716CFC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12" y="49530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E799E9-9467-4B9D-AD0C-5A51D8AE3B01}"/>
                </a:ext>
              </a:extLst>
            </p:cNvPr>
            <p:cNvGrpSpPr/>
            <p:nvPr/>
          </p:nvGrpSpPr>
          <p:grpSpPr>
            <a:xfrm>
              <a:off x="5172075" y="0"/>
              <a:ext cx="657225" cy="581025"/>
              <a:chOff x="4057650" y="0"/>
              <a:chExt cx="657225" cy="58102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A9605B3-C815-4380-83BC-ED50DFE1E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7650" y="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3B0B21A-1271-4790-B6C7-A5EE57B0E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142875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E07150-6256-4731-8471-E033DD1557C9}"/>
                </a:ext>
              </a:extLst>
            </p:cNvPr>
            <p:cNvGrpSpPr/>
            <p:nvPr/>
          </p:nvGrpSpPr>
          <p:grpSpPr>
            <a:xfrm>
              <a:off x="5991225" y="219075"/>
              <a:ext cx="495300" cy="571500"/>
              <a:chOff x="5072062" y="361950"/>
              <a:chExt cx="495300" cy="5715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E5FB07-AE37-49B6-B961-897546407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062" y="36195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56DCE12-AF28-4D7B-A300-0C7C72799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12" y="49530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E99912-8690-4FEC-837F-DC31C214C84D}"/>
                </a:ext>
              </a:extLst>
            </p:cNvPr>
            <p:cNvGrpSpPr/>
            <p:nvPr/>
          </p:nvGrpSpPr>
          <p:grpSpPr>
            <a:xfrm>
              <a:off x="3714750" y="709612"/>
              <a:ext cx="1755813" cy="571500"/>
              <a:chOff x="3790950" y="766059"/>
              <a:chExt cx="2428875" cy="7905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8796F76-092A-4E95-B52C-96CE44F1D0FE}"/>
                  </a:ext>
                </a:extLst>
              </p:cNvPr>
              <p:cNvGrpSpPr/>
              <p:nvPr/>
            </p:nvGrpSpPr>
            <p:grpSpPr>
              <a:xfrm>
                <a:off x="3790950" y="766059"/>
                <a:ext cx="657225" cy="581025"/>
                <a:chOff x="4057650" y="0"/>
                <a:chExt cx="657225" cy="58102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B95973C-9B5D-44E5-B345-1379638D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650" y="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38D902-3EA1-4C47-A482-0CC69021A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725" y="142875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E55EF2-D424-4A5C-B1AB-06F7487C3ED6}"/>
                  </a:ext>
                </a:extLst>
              </p:cNvPr>
              <p:cNvGrpSpPr/>
              <p:nvPr/>
            </p:nvGrpSpPr>
            <p:grpSpPr>
              <a:xfrm>
                <a:off x="4610100" y="985134"/>
                <a:ext cx="495300" cy="571500"/>
                <a:chOff x="5072062" y="361950"/>
                <a:chExt cx="495300" cy="57150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3552400-FA72-44F1-AECA-96486A842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2062" y="36195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756F8E7-95C2-4A21-8F29-D64B36C43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212" y="49530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E491179-2508-40AD-B3B4-AF6258785EF4}"/>
                  </a:ext>
                </a:extLst>
              </p:cNvPr>
              <p:cNvGrpSpPr/>
              <p:nvPr/>
            </p:nvGrpSpPr>
            <p:grpSpPr>
              <a:xfrm>
                <a:off x="4905375" y="766059"/>
                <a:ext cx="657225" cy="581025"/>
                <a:chOff x="4057650" y="0"/>
                <a:chExt cx="657225" cy="581025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AB2BA2E-97DD-4C26-BC60-8BDDCB321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650" y="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926C15B-E551-4565-85E6-AFCAE41B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725" y="142875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A024763-3DD5-4761-BACC-F45252CCB232}"/>
                  </a:ext>
                </a:extLst>
              </p:cNvPr>
              <p:cNvGrpSpPr/>
              <p:nvPr/>
            </p:nvGrpSpPr>
            <p:grpSpPr>
              <a:xfrm>
                <a:off x="5724525" y="985134"/>
                <a:ext cx="495300" cy="571500"/>
                <a:chOff x="5072062" y="361950"/>
                <a:chExt cx="495300" cy="57150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7083E3E-8A44-4D57-9BDB-57034A5CF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2062" y="36195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96C6C35-5DD9-4DC6-B829-BBB9871AF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212" y="49530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0B8E5F6-857B-497E-A8C8-5CFB4F5EF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18" y="541440"/>
            <a:ext cx="1474669" cy="149041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FA92F60-4D4D-4EC9-B9BA-D741CA63D07F}"/>
              </a:ext>
            </a:extLst>
          </p:cNvPr>
          <p:cNvSpPr/>
          <p:nvPr/>
        </p:nvSpPr>
        <p:spPr>
          <a:xfrm>
            <a:off x="340434" y="407699"/>
            <a:ext cx="2887009" cy="388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a typeface="Aller Light"/>
                <a:cs typeface="Aller Light"/>
              </a:rPr>
              <a:t>Richard Blacksmith</a:t>
            </a:r>
            <a:endParaRPr lang="en-US" sz="1000" b="1" dirty="0">
              <a:ea typeface="Aller Light"/>
              <a:cs typeface="Aller Ligh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5D0E1B-28C0-459B-BD31-E42FEFF80568}"/>
              </a:ext>
            </a:extLst>
          </p:cNvPr>
          <p:cNvGrpSpPr/>
          <p:nvPr/>
        </p:nvGrpSpPr>
        <p:grpSpPr>
          <a:xfrm>
            <a:off x="340434" y="1010409"/>
            <a:ext cx="1792837" cy="433285"/>
            <a:chOff x="483687" y="1061844"/>
            <a:chExt cx="1792837" cy="4332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AB920-0592-41DC-92C3-AF1A88C2BB18}"/>
                </a:ext>
              </a:extLst>
            </p:cNvPr>
            <p:cNvSpPr/>
            <p:nvPr/>
          </p:nvSpPr>
          <p:spPr>
            <a:xfrm>
              <a:off x="820997" y="1061844"/>
              <a:ext cx="1455527" cy="17812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FFFFFF"/>
                  </a:solidFill>
                  <a:ea typeface="Aller Light"/>
                  <a:cs typeface="Aller Light"/>
                </a:rPr>
                <a:t>richard@youexec.com </a:t>
              </a:r>
              <a:endParaRPr lang="en-US" sz="400" dirty="0">
                <a:ea typeface="Aller Light"/>
                <a:cs typeface="Aller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6BAD94-E79E-4704-98AB-B0D90DD32949}"/>
                </a:ext>
              </a:extLst>
            </p:cNvPr>
            <p:cNvSpPr/>
            <p:nvPr/>
          </p:nvSpPr>
          <p:spPr>
            <a:xfrm>
              <a:off x="820997" y="1307717"/>
              <a:ext cx="976229" cy="17812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FFFFFF"/>
                  </a:solidFill>
                  <a:ea typeface="Aller Light"/>
                  <a:cs typeface="Aller Light"/>
                </a:rPr>
                <a:t>(555) 555-5555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E7A701-0664-48D7-A0CE-D0D9FD841BDA}"/>
                </a:ext>
              </a:extLst>
            </p:cNvPr>
            <p:cNvGrpSpPr/>
            <p:nvPr/>
          </p:nvGrpSpPr>
          <p:grpSpPr>
            <a:xfrm>
              <a:off x="498769" y="1073321"/>
              <a:ext cx="227294" cy="155172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2AF61799-004B-4BC4-A156-4ACFC23CE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27">
                <a:extLst>
                  <a:ext uri="{FF2B5EF4-FFF2-40B4-BE49-F238E27FC236}">
                    <a16:creationId xmlns:a16="http://schemas.microsoft.com/office/drawing/2014/main" id="{B2C40ACA-D31B-49FC-A45B-E136C32C4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045B174-A4F0-47E0-9C8F-25B8EB1EC1FD}"/>
                </a:ext>
              </a:extLst>
            </p:cNvPr>
            <p:cNvGrpSpPr/>
            <p:nvPr/>
          </p:nvGrpSpPr>
          <p:grpSpPr>
            <a:xfrm>
              <a:off x="483687" y="1298432"/>
              <a:ext cx="248057" cy="196697"/>
              <a:chOff x="7718425" y="2193926"/>
              <a:chExt cx="360363" cy="285750"/>
            </a:xfrm>
            <a:solidFill>
              <a:schemeClr val="bg1"/>
            </a:solidFill>
          </p:grpSpPr>
          <p:sp>
            <p:nvSpPr>
              <p:cNvPr id="46" name="Freeform 90">
                <a:extLst>
                  <a:ext uri="{FF2B5EF4-FFF2-40B4-BE49-F238E27FC236}">
                    <a16:creationId xmlns:a16="http://schemas.microsoft.com/office/drawing/2014/main" id="{2FDFCC87-7DDC-4878-969B-B5225A693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425" y="2347913"/>
                <a:ext cx="360363" cy="131763"/>
              </a:xfrm>
              <a:custGeom>
                <a:avLst/>
                <a:gdLst>
                  <a:gd name="T0" fmla="*/ 84 w 96"/>
                  <a:gd name="T1" fmla="*/ 5 h 35"/>
                  <a:gd name="T2" fmla="*/ 12 w 96"/>
                  <a:gd name="T3" fmla="*/ 5 h 35"/>
                  <a:gd name="T4" fmla="*/ 0 w 96"/>
                  <a:gd name="T5" fmla="*/ 19 h 35"/>
                  <a:gd name="T6" fmla="*/ 0 w 96"/>
                  <a:gd name="T7" fmla="*/ 25 h 35"/>
                  <a:gd name="T8" fmla="*/ 10 w 96"/>
                  <a:gd name="T9" fmla="*/ 35 h 35"/>
                  <a:gd name="T10" fmla="*/ 22 w 96"/>
                  <a:gd name="T11" fmla="*/ 35 h 35"/>
                  <a:gd name="T12" fmla="*/ 32 w 96"/>
                  <a:gd name="T13" fmla="*/ 25 h 35"/>
                  <a:gd name="T14" fmla="*/ 32 w 96"/>
                  <a:gd name="T15" fmla="*/ 23 h 35"/>
                  <a:gd name="T16" fmla="*/ 64 w 96"/>
                  <a:gd name="T17" fmla="*/ 23 h 35"/>
                  <a:gd name="T18" fmla="*/ 64 w 96"/>
                  <a:gd name="T19" fmla="*/ 25 h 35"/>
                  <a:gd name="T20" fmla="*/ 74 w 96"/>
                  <a:gd name="T21" fmla="*/ 35 h 35"/>
                  <a:gd name="T22" fmla="*/ 86 w 96"/>
                  <a:gd name="T23" fmla="*/ 35 h 35"/>
                  <a:gd name="T24" fmla="*/ 96 w 96"/>
                  <a:gd name="T25" fmla="*/ 25 h 35"/>
                  <a:gd name="T26" fmla="*/ 96 w 96"/>
                  <a:gd name="T27" fmla="*/ 19 h 35"/>
                  <a:gd name="T28" fmla="*/ 84 w 96"/>
                  <a:gd name="T2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35">
                    <a:moveTo>
                      <a:pt x="84" y="5"/>
                    </a:moveTo>
                    <a:cubicBezTo>
                      <a:pt x="60" y="0"/>
                      <a:pt x="36" y="0"/>
                      <a:pt x="12" y="5"/>
                    </a:cubicBezTo>
                    <a:cubicBezTo>
                      <a:pt x="5" y="6"/>
                      <a:pt x="0" y="12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4" y="35"/>
                      <a:pt x="10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8" y="35"/>
                      <a:pt x="32" y="31"/>
                      <a:pt x="32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3" y="22"/>
                      <a:pt x="53" y="22"/>
                      <a:pt x="64" y="23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31"/>
                      <a:pt x="68" y="35"/>
                      <a:pt x="74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2" y="35"/>
                      <a:pt x="96" y="31"/>
                      <a:pt x="96" y="25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2"/>
                      <a:pt x="91" y="6"/>
                      <a:pt x="8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91">
                <a:extLst>
                  <a:ext uri="{FF2B5EF4-FFF2-40B4-BE49-F238E27FC236}">
                    <a16:creationId xmlns:a16="http://schemas.microsoft.com/office/drawing/2014/main" id="{4951328A-9059-4A8F-8381-37EF6C2AC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2193926"/>
                <a:ext cx="15875" cy="104775"/>
              </a:xfrm>
              <a:custGeom>
                <a:avLst/>
                <a:gdLst>
                  <a:gd name="T0" fmla="*/ 2 w 4"/>
                  <a:gd name="T1" fmla="*/ 28 h 28"/>
                  <a:gd name="T2" fmla="*/ 4 w 4"/>
                  <a:gd name="T3" fmla="*/ 26 h 28"/>
                  <a:gd name="T4" fmla="*/ 4 w 4"/>
                  <a:gd name="T5" fmla="*/ 2 h 28"/>
                  <a:gd name="T6" fmla="*/ 2 w 4"/>
                  <a:gd name="T7" fmla="*/ 0 h 28"/>
                  <a:gd name="T8" fmla="*/ 0 w 4"/>
                  <a:gd name="T9" fmla="*/ 2 h 28"/>
                  <a:gd name="T10" fmla="*/ 0 w 4"/>
                  <a:gd name="T11" fmla="*/ 26 h 28"/>
                  <a:gd name="T12" fmla="*/ 2 w 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8">
                    <a:moveTo>
                      <a:pt x="2" y="28"/>
                    </a:moveTo>
                    <a:cubicBezTo>
                      <a:pt x="3" y="28"/>
                      <a:pt x="4" y="27"/>
                      <a:pt x="4" y="2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92">
                <a:extLst>
                  <a:ext uri="{FF2B5EF4-FFF2-40B4-BE49-F238E27FC236}">
                    <a16:creationId xmlns:a16="http://schemas.microsoft.com/office/drawing/2014/main" id="{43467138-B6BD-4BE0-903A-C768160A9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1788" y="2243138"/>
                <a:ext cx="82550" cy="79375"/>
              </a:xfrm>
              <a:custGeom>
                <a:avLst/>
                <a:gdLst>
                  <a:gd name="T0" fmla="*/ 3 w 22"/>
                  <a:gd name="T1" fmla="*/ 21 h 21"/>
                  <a:gd name="T2" fmla="*/ 4 w 22"/>
                  <a:gd name="T3" fmla="*/ 21 h 21"/>
                  <a:gd name="T4" fmla="*/ 21 w 22"/>
                  <a:gd name="T5" fmla="*/ 4 h 21"/>
                  <a:gd name="T6" fmla="*/ 21 w 22"/>
                  <a:gd name="T7" fmla="*/ 1 h 21"/>
                  <a:gd name="T8" fmla="*/ 18 w 22"/>
                  <a:gd name="T9" fmla="*/ 1 h 21"/>
                  <a:gd name="T10" fmla="*/ 1 w 22"/>
                  <a:gd name="T11" fmla="*/ 18 h 21"/>
                  <a:gd name="T12" fmla="*/ 1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3"/>
                      <a:pt x="22" y="2"/>
                      <a:pt x="21" y="1"/>
                    </a:cubicBezTo>
                    <a:cubicBezTo>
                      <a:pt x="20" y="0"/>
                      <a:pt x="19" y="0"/>
                      <a:pt x="18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2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93">
                <a:extLst>
                  <a:ext uri="{FF2B5EF4-FFF2-40B4-BE49-F238E27FC236}">
                    <a16:creationId xmlns:a16="http://schemas.microsoft.com/office/drawing/2014/main" id="{BA9E8EC2-D57D-4429-9C32-29046D90B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243138"/>
                <a:ext cx="82550" cy="79375"/>
              </a:xfrm>
              <a:custGeom>
                <a:avLst/>
                <a:gdLst>
                  <a:gd name="T0" fmla="*/ 18 w 22"/>
                  <a:gd name="T1" fmla="*/ 21 h 21"/>
                  <a:gd name="T2" fmla="*/ 19 w 22"/>
                  <a:gd name="T3" fmla="*/ 21 h 21"/>
                  <a:gd name="T4" fmla="*/ 21 w 22"/>
                  <a:gd name="T5" fmla="*/ 21 h 21"/>
                  <a:gd name="T6" fmla="*/ 21 w 22"/>
                  <a:gd name="T7" fmla="*/ 18 h 21"/>
                  <a:gd name="T8" fmla="*/ 4 w 22"/>
                  <a:gd name="T9" fmla="*/ 1 h 21"/>
                  <a:gd name="T10" fmla="*/ 1 w 22"/>
                  <a:gd name="T11" fmla="*/ 1 h 21"/>
                  <a:gd name="T12" fmla="*/ 1 w 22"/>
                  <a:gd name="T13" fmla="*/ 4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9" y="21"/>
                      <a:pt x="19" y="21"/>
                    </a:cubicBezTo>
                    <a:cubicBezTo>
                      <a:pt x="20" y="21"/>
                      <a:pt x="20" y="21"/>
                      <a:pt x="21" y="21"/>
                    </a:cubicBezTo>
                    <a:cubicBezTo>
                      <a:pt x="22" y="20"/>
                      <a:pt x="22" y="19"/>
                      <a:pt x="21" y="1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2414182-5A91-461A-9761-CE92BFB66041}"/>
              </a:ext>
            </a:extLst>
          </p:cNvPr>
          <p:cNvSpPr/>
          <p:nvPr/>
        </p:nvSpPr>
        <p:spPr>
          <a:xfrm>
            <a:off x="340434" y="6555866"/>
            <a:ext cx="106439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b="1" dirty="0">
                <a:solidFill>
                  <a:srgbClr val="263C5A"/>
                </a:solidFill>
                <a:ea typeface="Aller Light"/>
                <a:cs typeface="Aller Light"/>
              </a:rPr>
              <a:t>Summary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8EFCC5-F6A4-4716-B921-F833DB2CB332}"/>
              </a:ext>
            </a:extLst>
          </p:cNvPr>
          <p:cNvSpPr/>
          <p:nvPr/>
        </p:nvSpPr>
        <p:spPr>
          <a:xfrm>
            <a:off x="340434" y="6992373"/>
            <a:ext cx="1623773" cy="1615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Product manager with 7+ years of software engineering experience – UC Berkeley engineering BS, MIT Sloan MBA. Experienced in consumer and infrastructure products. Avid digital artist and passive blogger – </a:t>
            </a:r>
            <a:r>
              <a:rPr lang="en-US" sz="1050" b="1" dirty="0">
                <a:solidFill>
                  <a:srgbClr val="263C5A"/>
                </a:solidFill>
                <a:ea typeface="Aller Light"/>
                <a:cs typeface="Aller Light"/>
              </a:rPr>
              <a:t>youexec.com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4F14D9-F2D5-4925-88EE-EF900160EF0B}"/>
              </a:ext>
            </a:extLst>
          </p:cNvPr>
          <p:cNvGrpSpPr/>
          <p:nvPr/>
        </p:nvGrpSpPr>
        <p:grpSpPr>
          <a:xfrm>
            <a:off x="337118" y="2064961"/>
            <a:ext cx="238477" cy="239528"/>
            <a:chOff x="6276975" y="1803400"/>
            <a:chExt cx="360363" cy="361951"/>
          </a:xfrm>
          <a:solidFill>
            <a:srgbClr val="263C5A"/>
          </a:solidFill>
        </p:grpSpPr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23D5B21B-9A59-4B7D-ACEC-A89C71415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1878013"/>
              <a:ext cx="269875" cy="287338"/>
            </a:xfrm>
            <a:custGeom>
              <a:avLst/>
              <a:gdLst>
                <a:gd name="T0" fmla="*/ 0 w 170"/>
                <a:gd name="T1" fmla="*/ 83 h 181"/>
                <a:gd name="T2" fmla="*/ 0 w 170"/>
                <a:gd name="T3" fmla="*/ 181 h 181"/>
                <a:gd name="T4" fmla="*/ 66 w 170"/>
                <a:gd name="T5" fmla="*/ 181 h 181"/>
                <a:gd name="T6" fmla="*/ 66 w 170"/>
                <a:gd name="T7" fmla="*/ 114 h 181"/>
                <a:gd name="T8" fmla="*/ 104 w 170"/>
                <a:gd name="T9" fmla="*/ 114 h 181"/>
                <a:gd name="T10" fmla="*/ 104 w 170"/>
                <a:gd name="T11" fmla="*/ 181 h 181"/>
                <a:gd name="T12" fmla="*/ 170 w 170"/>
                <a:gd name="T13" fmla="*/ 181 h 181"/>
                <a:gd name="T14" fmla="*/ 170 w 170"/>
                <a:gd name="T15" fmla="*/ 83 h 181"/>
                <a:gd name="T16" fmla="*/ 85 w 170"/>
                <a:gd name="T17" fmla="*/ 0 h 181"/>
                <a:gd name="T18" fmla="*/ 0 w 170"/>
                <a:gd name="T19" fmla="*/ 8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1">
                  <a:moveTo>
                    <a:pt x="0" y="83"/>
                  </a:moveTo>
                  <a:lnTo>
                    <a:pt x="0" y="181"/>
                  </a:lnTo>
                  <a:lnTo>
                    <a:pt x="66" y="181"/>
                  </a:lnTo>
                  <a:lnTo>
                    <a:pt x="66" y="114"/>
                  </a:lnTo>
                  <a:lnTo>
                    <a:pt x="104" y="114"/>
                  </a:lnTo>
                  <a:lnTo>
                    <a:pt x="104" y="181"/>
                  </a:lnTo>
                  <a:lnTo>
                    <a:pt x="170" y="181"/>
                  </a:lnTo>
                  <a:lnTo>
                    <a:pt x="170" y="83"/>
                  </a:lnTo>
                  <a:lnTo>
                    <a:pt x="85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A229939C-DE3B-434F-8C6D-C6F01F76A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836738"/>
              <a:ext cx="360363" cy="185738"/>
            </a:xfrm>
            <a:custGeom>
              <a:avLst/>
              <a:gdLst>
                <a:gd name="T0" fmla="*/ 95 w 96"/>
                <a:gd name="T1" fmla="*/ 46 h 49"/>
                <a:gd name="T2" fmla="*/ 48 w 96"/>
                <a:gd name="T3" fmla="*/ 0 h 49"/>
                <a:gd name="T4" fmla="*/ 1 w 96"/>
                <a:gd name="T5" fmla="*/ 46 h 49"/>
                <a:gd name="T6" fmla="*/ 1 w 96"/>
                <a:gd name="T7" fmla="*/ 48 h 49"/>
                <a:gd name="T8" fmla="*/ 3 w 96"/>
                <a:gd name="T9" fmla="*/ 48 h 49"/>
                <a:gd name="T10" fmla="*/ 3 w 96"/>
                <a:gd name="T11" fmla="*/ 48 h 49"/>
                <a:gd name="T12" fmla="*/ 48 w 96"/>
                <a:gd name="T13" fmla="*/ 6 h 49"/>
                <a:gd name="T14" fmla="*/ 93 w 96"/>
                <a:gd name="T15" fmla="*/ 48 h 49"/>
                <a:gd name="T16" fmla="*/ 93 w 96"/>
                <a:gd name="T17" fmla="*/ 48 h 49"/>
                <a:gd name="T18" fmla="*/ 95 w 96"/>
                <a:gd name="T19" fmla="*/ 48 h 49"/>
                <a:gd name="T20" fmla="*/ 95 w 96"/>
                <a:gd name="T21" fmla="*/ 48 h 49"/>
                <a:gd name="T22" fmla="*/ 95 w 96"/>
                <a:gd name="T2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9">
                  <a:moveTo>
                    <a:pt x="95" y="4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1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9"/>
                    <a:pt x="95" y="49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6" y="48"/>
                    <a:pt x="96" y="46"/>
                    <a:pt x="9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C1D05D5-FBA4-4283-BF48-379F5D3A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1803400"/>
              <a:ext cx="101600" cy="134938"/>
            </a:xfrm>
            <a:custGeom>
              <a:avLst/>
              <a:gdLst>
                <a:gd name="T0" fmla="*/ 4 w 27"/>
                <a:gd name="T1" fmla="*/ 23 h 36"/>
                <a:gd name="T2" fmla="*/ 17 w 27"/>
                <a:gd name="T3" fmla="*/ 35 h 36"/>
                <a:gd name="T4" fmla="*/ 18 w 27"/>
                <a:gd name="T5" fmla="*/ 36 h 36"/>
                <a:gd name="T6" fmla="*/ 18 w 27"/>
                <a:gd name="T7" fmla="*/ 36 h 36"/>
                <a:gd name="T8" fmla="*/ 19 w 27"/>
                <a:gd name="T9" fmla="*/ 36 h 36"/>
                <a:gd name="T10" fmla="*/ 20 w 27"/>
                <a:gd name="T11" fmla="*/ 34 h 36"/>
                <a:gd name="T12" fmla="*/ 20 w 27"/>
                <a:gd name="T13" fmla="*/ 18 h 36"/>
                <a:gd name="T14" fmla="*/ 19 w 27"/>
                <a:gd name="T15" fmla="*/ 17 h 36"/>
                <a:gd name="T16" fmla="*/ 19 w 27"/>
                <a:gd name="T17" fmla="*/ 16 h 36"/>
                <a:gd name="T18" fmla="*/ 22 w 27"/>
                <a:gd name="T19" fmla="*/ 12 h 36"/>
                <a:gd name="T20" fmla="*/ 27 w 27"/>
                <a:gd name="T21" fmla="*/ 2 h 36"/>
                <a:gd name="T22" fmla="*/ 25 w 27"/>
                <a:gd name="T23" fmla="*/ 0 h 36"/>
                <a:gd name="T24" fmla="*/ 23 w 27"/>
                <a:gd name="T25" fmla="*/ 2 h 36"/>
                <a:gd name="T26" fmla="*/ 20 w 27"/>
                <a:gd name="T27" fmla="*/ 8 h 36"/>
                <a:gd name="T28" fmla="*/ 15 w 27"/>
                <a:gd name="T29" fmla="*/ 16 h 36"/>
                <a:gd name="T30" fmla="*/ 9 w 27"/>
                <a:gd name="T31" fmla="*/ 16 h 36"/>
                <a:gd name="T32" fmla="*/ 12 w 27"/>
                <a:gd name="T33" fmla="*/ 12 h 36"/>
                <a:gd name="T34" fmla="*/ 17 w 27"/>
                <a:gd name="T35" fmla="*/ 2 h 36"/>
                <a:gd name="T36" fmla="*/ 15 w 27"/>
                <a:gd name="T37" fmla="*/ 0 h 36"/>
                <a:gd name="T38" fmla="*/ 13 w 27"/>
                <a:gd name="T39" fmla="*/ 2 h 36"/>
                <a:gd name="T40" fmla="*/ 10 w 27"/>
                <a:gd name="T41" fmla="*/ 8 h 36"/>
                <a:gd name="T42" fmla="*/ 5 w 27"/>
                <a:gd name="T43" fmla="*/ 16 h 36"/>
                <a:gd name="T44" fmla="*/ 2 w 27"/>
                <a:gd name="T45" fmla="*/ 16 h 36"/>
                <a:gd name="T46" fmla="*/ 0 w 27"/>
                <a:gd name="T47" fmla="*/ 17 h 36"/>
                <a:gd name="T48" fmla="*/ 1 w 27"/>
                <a:gd name="T49" fmla="*/ 19 h 36"/>
                <a:gd name="T50" fmla="*/ 4 w 27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6">
                  <a:moveTo>
                    <a:pt x="4" y="23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20" y="13"/>
                    <a:pt x="22" y="12"/>
                  </a:cubicBezTo>
                  <a:cubicBezTo>
                    <a:pt x="24" y="10"/>
                    <a:pt x="27" y="8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6"/>
                    <a:pt x="22" y="7"/>
                    <a:pt x="20" y="8"/>
                  </a:cubicBezTo>
                  <a:cubicBezTo>
                    <a:pt x="18" y="9"/>
                    <a:pt x="15" y="11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3"/>
                    <a:pt x="10" y="13"/>
                    <a:pt x="12" y="12"/>
                  </a:cubicBezTo>
                  <a:cubicBezTo>
                    <a:pt x="14" y="10"/>
                    <a:pt x="17" y="8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8" y="9"/>
                    <a:pt x="5" y="11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AC36738-46F9-41AD-B6C0-BF6AACE46D11}"/>
              </a:ext>
            </a:extLst>
          </p:cNvPr>
          <p:cNvSpPr/>
          <p:nvPr/>
        </p:nvSpPr>
        <p:spPr>
          <a:xfrm>
            <a:off x="691423" y="2044501"/>
            <a:ext cx="1272784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ADDRESS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New York, NY 10001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6AEE85-BFA7-44B3-83C7-C1DB8415FBC2}"/>
              </a:ext>
            </a:extLst>
          </p:cNvPr>
          <p:cNvSpPr/>
          <p:nvPr/>
        </p:nvSpPr>
        <p:spPr>
          <a:xfrm>
            <a:off x="2566620" y="1989016"/>
            <a:ext cx="1219886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63C5A"/>
                </a:solidFill>
                <a:ea typeface="Aller Light"/>
                <a:cs typeface="Aller Light"/>
              </a:rPr>
              <a:t>Experiences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87399-AFEE-4827-BBA2-A9812A2D4DF5}"/>
              </a:ext>
            </a:extLst>
          </p:cNvPr>
          <p:cNvSpPr/>
          <p:nvPr/>
        </p:nvSpPr>
        <p:spPr>
          <a:xfrm>
            <a:off x="691423" y="2682758"/>
            <a:ext cx="937757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PHONE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(555) 555-5555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81D5AA-BBD3-493F-BB52-0245FB486E6D}"/>
              </a:ext>
            </a:extLst>
          </p:cNvPr>
          <p:cNvGrpSpPr/>
          <p:nvPr/>
        </p:nvGrpSpPr>
        <p:grpSpPr>
          <a:xfrm>
            <a:off x="337281" y="3326037"/>
            <a:ext cx="241746" cy="241746"/>
            <a:chOff x="6276975" y="3609976"/>
            <a:chExt cx="360363" cy="360363"/>
          </a:xfrm>
          <a:solidFill>
            <a:srgbClr val="263C5A"/>
          </a:solidFill>
        </p:grpSpPr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5DBAA210-3697-487B-BA6C-C4BC08AAA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609976"/>
              <a:ext cx="360363" cy="360363"/>
            </a:xfrm>
            <a:custGeom>
              <a:avLst/>
              <a:gdLst>
                <a:gd name="T0" fmla="*/ 71 w 96"/>
                <a:gd name="T1" fmla="*/ 64 h 96"/>
                <a:gd name="T2" fmla="*/ 70 w 96"/>
                <a:gd name="T3" fmla="*/ 64 h 96"/>
                <a:gd name="T4" fmla="*/ 68 w 96"/>
                <a:gd name="T5" fmla="*/ 63 h 96"/>
                <a:gd name="T6" fmla="*/ 69 w 96"/>
                <a:gd name="T7" fmla="*/ 60 h 96"/>
                <a:gd name="T8" fmla="*/ 94 w 96"/>
                <a:gd name="T9" fmla="*/ 43 h 96"/>
                <a:gd name="T10" fmla="*/ 80 w 96"/>
                <a:gd name="T11" fmla="*/ 34 h 96"/>
                <a:gd name="T12" fmla="*/ 80 w 96"/>
                <a:gd name="T13" fmla="*/ 2 h 96"/>
                <a:gd name="T14" fmla="*/ 78 w 96"/>
                <a:gd name="T15" fmla="*/ 0 h 96"/>
                <a:gd name="T16" fmla="*/ 18 w 96"/>
                <a:gd name="T17" fmla="*/ 0 h 96"/>
                <a:gd name="T18" fmla="*/ 16 w 96"/>
                <a:gd name="T19" fmla="*/ 2 h 96"/>
                <a:gd name="T20" fmla="*/ 16 w 96"/>
                <a:gd name="T21" fmla="*/ 34 h 96"/>
                <a:gd name="T22" fmla="*/ 3 w 96"/>
                <a:gd name="T23" fmla="*/ 43 h 96"/>
                <a:gd name="T24" fmla="*/ 27 w 96"/>
                <a:gd name="T25" fmla="*/ 60 h 96"/>
                <a:gd name="T26" fmla="*/ 28 w 96"/>
                <a:gd name="T27" fmla="*/ 63 h 96"/>
                <a:gd name="T28" fmla="*/ 26 w 96"/>
                <a:gd name="T29" fmla="*/ 64 h 96"/>
                <a:gd name="T30" fmla="*/ 25 w 96"/>
                <a:gd name="T31" fmla="*/ 64 h 96"/>
                <a:gd name="T32" fmla="*/ 0 w 96"/>
                <a:gd name="T33" fmla="*/ 46 h 96"/>
                <a:gd name="T34" fmla="*/ 0 w 96"/>
                <a:gd name="T35" fmla="*/ 88 h 96"/>
                <a:gd name="T36" fmla="*/ 8 w 96"/>
                <a:gd name="T37" fmla="*/ 96 h 96"/>
                <a:gd name="T38" fmla="*/ 88 w 96"/>
                <a:gd name="T39" fmla="*/ 96 h 96"/>
                <a:gd name="T40" fmla="*/ 96 w 96"/>
                <a:gd name="T41" fmla="*/ 88 h 96"/>
                <a:gd name="T42" fmla="*/ 96 w 96"/>
                <a:gd name="T43" fmla="*/ 46 h 96"/>
                <a:gd name="T44" fmla="*/ 71 w 96"/>
                <a:gd name="T45" fmla="*/ 64 h 96"/>
                <a:gd name="T46" fmla="*/ 20 w 96"/>
                <a:gd name="T47" fmla="*/ 52 h 96"/>
                <a:gd name="T48" fmla="*/ 20 w 96"/>
                <a:gd name="T49" fmla="*/ 4 h 96"/>
                <a:gd name="T50" fmla="*/ 76 w 96"/>
                <a:gd name="T51" fmla="*/ 4 h 96"/>
                <a:gd name="T52" fmla="*/ 76 w 96"/>
                <a:gd name="T53" fmla="*/ 52 h 96"/>
                <a:gd name="T54" fmla="*/ 20 w 96"/>
                <a:gd name="T55" fmla="*/ 52 h 96"/>
                <a:gd name="T56" fmla="*/ 84 w 96"/>
                <a:gd name="T57" fmla="*/ 83 h 96"/>
                <a:gd name="T58" fmla="*/ 82 w 96"/>
                <a:gd name="T59" fmla="*/ 84 h 96"/>
                <a:gd name="T60" fmla="*/ 81 w 96"/>
                <a:gd name="T61" fmla="*/ 84 h 96"/>
                <a:gd name="T62" fmla="*/ 61 w 96"/>
                <a:gd name="T63" fmla="*/ 68 h 96"/>
                <a:gd name="T64" fmla="*/ 35 w 96"/>
                <a:gd name="T65" fmla="*/ 68 h 96"/>
                <a:gd name="T66" fmla="*/ 15 w 96"/>
                <a:gd name="T67" fmla="*/ 84 h 96"/>
                <a:gd name="T68" fmla="*/ 12 w 96"/>
                <a:gd name="T69" fmla="*/ 83 h 96"/>
                <a:gd name="T70" fmla="*/ 13 w 96"/>
                <a:gd name="T71" fmla="*/ 80 h 96"/>
                <a:gd name="T72" fmla="*/ 33 w 96"/>
                <a:gd name="T73" fmla="*/ 64 h 96"/>
                <a:gd name="T74" fmla="*/ 34 w 96"/>
                <a:gd name="T75" fmla="*/ 64 h 96"/>
                <a:gd name="T76" fmla="*/ 62 w 96"/>
                <a:gd name="T77" fmla="*/ 64 h 96"/>
                <a:gd name="T78" fmla="*/ 63 w 96"/>
                <a:gd name="T79" fmla="*/ 64 h 96"/>
                <a:gd name="T80" fmla="*/ 83 w 96"/>
                <a:gd name="T81" fmla="*/ 80 h 96"/>
                <a:gd name="T82" fmla="*/ 84 w 96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96">
                  <a:moveTo>
                    <a:pt x="71" y="64"/>
                  </a:moveTo>
                  <a:cubicBezTo>
                    <a:pt x="71" y="64"/>
                    <a:pt x="70" y="64"/>
                    <a:pt x="70" y="64"/>
                  </a:cubicBezTo>
                  <a:cubicBezTo>
                    <a:pt x="69" y="64"/>
                    <a:pt x="69" y="64"/>
                    <a:pt x="68" y="63"/>
                  </a:cubicBezTo>
                  <a:cubicBezTo>
                    <a:pt x="68" y="62"/>
                    <a:pt x="68" y="61"/>
                    <a:pt x="69" y="60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2"/>
                    <a:pt x="28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5" y="64"/>
                    <a:pt x="25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4" y="96"/>
                    <a:pt x="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2" y="96"/>
                    <a:pt x="96" y="92"/>
                    <a:pt x="96" y="88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71" y="64"/>
                  </a:lnTo>
                  <a:close/>
                  <a:moveTo>
                    <a:pt x="20" y="52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52"/>
                    <a:pt x="76" y="52"/>
                    <a:pt x="76" y="52"/>
                  </a:cubicBezTo>
                  <a:lnTo>
                    <a:pt x="20" y="52"/>
                  </a:lnTo>
                  <a:close/>
                  <a:moveTo>
                    <a:pt x="84" y="83"/>
                  </a:moveTo>
                  <a:cubicBezTo>
                    <a:pt x="83" y="84"/>
                    <a:pt x="83" y="84"/>
                    <a:pt x="82" y="84"/>
                  </a:cubicBezTo>
                  <a:cubicBezTo>
                    <a:pt x="82" y="84"/>
                    <a:pt x="81" y="84"/>
                    <a:pt x="81" y="84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4" y="84"/>
                    <a:pt x="13" y="84"/>
                    <a:pt x="12" y="83"/>
                  </a:cubicBezTo>
                  <a:cubicBezTo>
                    <a:pt x="12" y="82"/>
                    <a:pt x="12" y="81"/>
                    <a:pt x="13" y="80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3" y="64"/>
                    <a:pt x="63" y="64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4" y="82"/>
                    <a:pt x="8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36D76130-6B18-41E7-86C2-5C95C37A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640138"/>
              <a:ext cx="44450" cy="14288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2E8DE7-D5AA-4F7D-9842-C5983233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684588"/>
              <a:ext cx="120650" cy="15875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8A224092-91EF-4D69-9E76-2E97C710D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30626"/>
              <a:ext cx="150813" cy="14288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830D8156-E856-4F16-98BC-D6244659F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75076"/>
              <a:ext cx="150813" cy="15875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DDDD5F6-5614-4EC9-9598-0E0FDFD04CA1}"/>
              </a:ext>
            </a:extLst>
          </p:cNvPr>
          <p:cNvGrpSpPr/>
          <p:nvPr/>
        </p:nvGrpSpPr>
        <p:grpSpPr>
          <a:xfrm>
            <a:off x="336469" y="2738711"/>
            <a:ext cx="225506" cy="178815"/>
            <a:chOff x="7718425" y="2193926"/>
            <a:chExt cx="360363" cy="285750"/>
          </a:xfrm>
          <a:solidFill>
            <a:srgbClr val="263C5A"/>
          </a:solidFill>
        </p:grpSpPr>
        <p:sp>
          <p:nvSpPr>
            <p:cNvPr id="67" name="Freeform 90">
              <a:extLst>
                <a:ext uri="{FF2B5EF4-FFF2-40B4-BE49-F238E27FC236}">
                  <a16:creationId xmlns:a16="http://schemas.microsoft.com/office/drawing/2014/main" id="{905E670A-29D5-4496-B5AA-0593CF9DC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68" name="Freeform 91">
              <a:extLst>
                <a:ext uri="{FF2B5EF4-FFF2-40B4-BE49-F238E27FC236}">
                  <a16:creationId xmlns:a16="http://schemas.microsoft.com/office/drawing/2014/main" id="{5CEC7558-6366-4C1B-83C6-A94284C99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69" name="Freeform 92">
              <a:extLst>
                <a:ext uri="{FF2B5EF4-FFF2-40B4-BE49-F238E27FC236}">
                  <a16:creationId xmlns:a16="http://schemas.microsoft.com/office/drawing/2014/main" id="{5831ECA5-C2EB-47A2-8BEC-32DF8C8F5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0" name="Freeform 93">
              <a:extLst>
                <a:ext uri="{FF2B5EF4-FFF2-40B4-BE49-F238E27FC236}">
                  <a16:creationId xmlns:a16="http://schemas.microsoft.com/office/drawing/2014/main" id="{24EE9D4D-A1E2-4800-A1BE-EE87E1686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E34A2FB-970A-4327-8334-F063D696D6A4}"/>
              </a:ext>
            </a:extLst>
          </p:cNvPr>
          <p:cNvSpPr/>
          <p:nvPr/>
        </p:nvSpPr>
        <p:spPr>
          <a:xfrm>
            <a:off x="691423" y="3321015"/>
            <a:ext cx="1357744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EMAIL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richard@youexec.com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1E3D1D2D-B71B-47E1-B967-7C91372D4088}"/>
              </a:ext>
            </a:extLst>
          </p:cNvPr>
          <p:cNvSpPr>
            <a:spLocks/>
          </p:cNvSpPr>
          <p:nvPr/>
        </p:nvSpPr>
        <p:spPr bwMode="auto">
          <a:xfrm>
            <a:off x="337118" y="3990512"/>
            <a:ext cx="238477" cy="239527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rgbClr val="263C5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6145DA-DDB0-4641-B2BF-1A1DFCB65935}"/>
              </a:ext>
            </a:extLst>
          </p:cNvPr>
          <p:cNvSpPr/>
          <p:nvPr/>
        </p:nvSpPr>
        <p:spPr>
          <a:xfrm>
            <a:off x="691423" y="3959272"/>
            <a:ext cx="807913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WEBSITE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youexec.com</a:t>
            </a: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8AEF264B-6894-40B2-A71B-C5213335455D}"/>
              </a:ext>
            </a:extLst>
          </p:cNvPr>
          <p:cNvSpPr>
            <a:spLocks noEditPoints="1"/>
          </p:cNvSpPr>
          <p:nvPr/>
        </p:nvSpPr>
        <p:spPr bwMode="auto">
          <a:xfrm>
            <a:off x="337118" y="4612230"/>
            <a:ext cx="238477" cy="239527"/>
          </a:xfrm>
          <a:custGeom>
            <a:avLst/>
            <a:gdLst>
              <a:gd name="T0" fmla="*/ 92 w 96"/>
              <a:gd name="T1" fmla="*/ 92 h 96"/>
              <a:gd name="T2" fmla="*/ 90 w 96"/>
              <a:gd name="T3" fmla="*/ 52 h 96"/>
              <a:gd name="T4" fmla="*/ 80 w 96"/>
              <a:gd name="T5" fmla="*/ 50 h 96"/>
              <a:gd name="T6" fmla="*/ 76 w 96"/>
              <a:gd name="T7" fmla="*/ 50 h 96"/>
              <a:gd name="T8" fmla="*/ 74 w 96"/>
              <a:gd name="T9" fmla="*/ 52 h 96"/>
              <a:gd name="T10" fmla="*/ 72 w 96"/>
              <a:gd name="T11" fmla="*/ 92 h 96"/>
              <a:gd name="T12" fmla="*/ 68 w 96"/>
              <a:gd name="T13" fmla="*/ 18 h 96"/>
              <a:gd name="T14" fmla="*/ 56 w 96"/>
              <a:gd name="T15" fmla="*/ 16 h 96"/>
              <a:gd name="T16" fmla="*/ 54 w 96"/>
              <a:gd name="T17" fmla="*/ 8 h 96"/>
              <a:gd name="T18" fmla="*/ 52 w 96"/>
              <a:gd name="T19" fmla="*/ 2 h 96"/>
              <a:gd name="T20" fmla="*/ 48 w 96"/>
              <a:gd name="T21" fmla="*/ 2 h 96"/>
              <a:gd name="T22" fmla="*/ 42 w 96"/>
              <a:gd name="T23" fmla="*/ 8 h 96"/>
              <a:gd name="T24" fmla="*/ 40 w 96"/>
              <a:gd name="T25" fmla="*/ 16 h 96"/>
              <a:gd name="T26" fmla="*/ 28 w 96"/>
              <a:gd name="T27" fmla="*/ 18 h 96"/>
              <a:gd name="T28" fmla="*/ 24 w 96"/>
              <a:gd name="T29" fmla="*/ 92 h 96"/>
              <a:gd name="T30" fmla="*/ 22 w 96"/>
              <a:gd name="T31" fmla="*/ 52 h 96"/>
              <a:gd name="T32" fmla="*/ 20 w 96"/>
              <a:gd name="T33" fmla="*/ 50 h 96"/>
              <a:gd name="T34" fmla="*/ 16 w 96"/>
              <a:gd name="T35" fmla="*/ 50 h 96"/>
              <a:gd name="T36" fmla="*/ 6 w 96"/>
              <a:gd name="T37" fmla="*/ 52 h 96"/>
              <a:gd name="T38" fmla="*/ 4 w 96"/>
              <a:gd name="T39" fmla="*/ 92 h 96"/>
              <a:gd name="T40" fmla="*/ 0 w 96"/>
              <a:gd name="T41" fmla="*/ 94 h 96"/>
              <a:gd name="T42" fmla="*/ 94 w 96"/>
              <a:gd name="T43" fmla="*/ 96 h 96"/>
              <a:gd name="T44" fmla="*/ 94 w 96"/>
              <a:gd name="T45" fmla="*/ 92 h 96"/>
              <a:gd name="T46" fmla="*/ 38 w 96"/>
              <a:gd name="T47" fmla="*/ 80 h 96"/>
              <a:gd name="T48" fmla="*/ 38 w 96"/>
              <a:gd name="T49" fmla="*/ 76 h 96"/>
              <a:gd name="T50" fmla="*/ 60 w 96"/>
              <a:gd name="T51" fmla="*/ 78 h 96"/>
              <a:gd name="T52" fmla="*/ 58 w 96"/>
              <a:gd name="T53" fmla="*/ 68 h 96"/>
              <a:gd name="T54" fmla="*/ 36 w 96"/>
              <a:gd name="T55" fmla="*/ 66 h 96"/>
              <a:gd name="T56" fmla="*/ 58 w 96"/>
              <a:gd name="T57" fmla="*/ 64 h 96"/>
              <a:gd name="T58" fmla="*/ 58 w 96"/>
              <a:gd name="T59" fmla="*/ 68 h 96"/>
              <a:gd name="T60" fmla="*/ 38 w 96"/>
              <a:gd name="T61" fmla="*/ 56 h 96"/>
              <a:gd name="T62" fmla="*/ 38 w 96"/>
              <a:gd name="T63" fmla="*/ 52 h 96"/>
              <a:gd name="T64" fmla="*/ 60 w 96"/>
              <a:gd name="T65" fmla="*/ 54 h 96"/>
              <a:gd name="T66" fmla="*/ 58 w 96"/>
              <a:gd name="T67" fmla="*/ 44 h 96"/>
              <a:gd name="T68" fmla="*/ 36 w 96"/>
              <a:gd name="T69" fmla="*/ 42 h 96"/>
              <a:gd name="T70" fmla="*/ 58 w 96"/>
              <a:gd name="T71" fmla="*/ 40 h 96"/>
              <a:gd name="T72" fmla="*/ 58 w 96"/>
              <a:gd name="T73" fmla="*/ 44 h 96"/>
              <a:gd name="T74" fmla="*/ 38 w 96"/>
              <a:gd name="T75" fmla="*/ 32 h 96"/>
              <a:gd name="T76" fmla="*/ 38 w 96"/>
              <a:gd name="T77" fmla="*/ 28 h 96"/>
              <a:gd name="T78" fmla="*/ 60 w 96"/>
              <a:gd name="T79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4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3"/>
                  <a:pt x="91" y="52"/>
                  <a:pt x="90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49"/>
                  <a:pt x="79" y="48"/>
                  <a:pt x="78" y="48"/>
                </a:cubicBezTo>
                <a:cubicBezTo>
                  <a:pt x="77" y="48"/>
                  <a:pt x="76" y="49"/>
                  <a:pt x="76" y="50"/>
                </a:cubicBezTo>
                <a:cubicBezTo>
                  <a:pt x="76" y="52"/>
                  <a:pt x="76" y="52"/>
                  <a:pt x="76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3" y="52"/>
                  <a:pt x="72" y="53"/>
                  <a:pt x="72" y="54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5" y="8"/>
                  <a:pt x="5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9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7"/>
                  <a:pt x="28" y="18"/>
                </a:cubicBezTo>
                <a:cubicBezTo>
                  <a:pt x="28" y="92"/>
                  <a:pt x="28" y="92"/>
                  <a:pt x="28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3" y="52"/>
                  <a:pt x="22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17" y="48"/>
                  <a:pt x="16" y="49"/>
                  <a:pt x="16" y="50"/>
                </a:cubicBezTo>
                <a:cubicBezTo>
                  <a:pt x="16" y="52"/>
                  <a:pt x="16" y="52"/>
                  <a:pt x="1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2"/>
                  <a:pt x="4" y="53"/>
                  <a:pt x="4" y="54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93"/>
                  <a:pt x="95" y="92"/>
                  <a:pt x="94" y="92"/>
                </a:cubicBezTo>
                <a:close/>
                <a:moveTo>
                  <a:pt x="58" y="80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79"/>
                  <a:pt x="36" y="78"/>
                </a:cubicBezTo>
                <a:cubicBezTo>
                  <a:pt x="36" y="77"/>
                  <a:pt x="37" y="76"/>
                  <a:pt x="38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6" y="67"/>
                  <a:pt x="36" y="66"/>
                </a:cubicBezTo>
                <a:cubicBezTo>
                  <a:pt x="36" y="65"/>
                  <a:pt x="37" y="64"/>
                  <a:pt x="38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6"/>
                  <a:pt x="36" y="55"/>
                  <a:pt x="36" y="54"/>
                </a:cubicBezTo>
                <a:cubicBezTo>
                  <a:pt x="36" y="53"/>
                  <a:pt x="37" y="52"/>
                  <a:pt x="3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3"/>
                  <a:pt x="60" y="54"/>
                </a:cubicBezTo>
                <a:cubicBezTo>
                  <a:pt x="60" y="55"/>
                  <a:pt x="59" y="56"/>
                  <a:pt x="58" y="56"/>
                </a:cubicBezTo>
                <a:close/>
                <a:moveTo>
                  <a:pt x="58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3"/>
                  <a:pt x="36" y="42"/>
                </a:cubicBezTo>
                <a:cubicBezTo>
                  <a:pt x="36" y="41"/>
                  <a:pt x="37" y="40"/>
                  <a:pt x="3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6" y="31"/>
                  <a:pt x="36" y="30"/>
                </a:cubicBezTo>
                <a:cubicBezTo>
                  <a:pt x="36" y="29"/>
                  <a:pt x="37" y="28"/>
                  <a:pt x="3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31"/>
                  <a:pt x="59" y="32"/>
                  <a:pt x="58" y="32"/>
                </a:cubicBezTo>
                <a:close/>
              </a:path>
            </a:pathLst>
          </a:custGeom>
          <a:solidFill>
            <a:srgbClr val="263C5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E5BA4C-5E8C-44D6-ABD1-46F488F31C97}"/>
              </a:ext>
            </a:extLst>
          </p:cNvPr>
          <p:cNvSpPr/>
          <p:nvPr/>
        </p:nvSpPr>
        <p:spPr>
          <a:xfrm>
            <a:off x="691423" y="4580990"/>
            <a:ext cx="997068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rgbClr val="263C5A"/>
                </a:solidFill>
                <a:ea typeface="Aller Light"/>
                <a:cs typeface="Aller Light"/>
              </a:rPr>
              <a:t>OFFICE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263C5A"/>
                </a:solidFill>
                <a:ea typeface="Aller Light"/>
                <a:cs typeface="Aller Light"/>
              </a:rPr>
              <a:t>Building A, #245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AC63BCC-AB33-48CB-B8EE-1D45E5BC077B}"/>
              </a:ext>
            </a:extLst>
          </p:cNvPr>
          <p:cNvCxnSpPr/>
          <p:nvPr/>
        </p:nvCxnSpPr>
        <p:spPr>
          <a:xfrm>
            <a:off x="691423" y="2500044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5D840E-F896-40D7-8454-558998AC6BF5}"/>
              </a:ext>
            </a:extLst>
          </p:cNvPr>
          <p:cNvCxnSpPr/>
          <p:nvPr/>
        </p:nvCxnSpPr>
        <p:spPr>
          <a:xfrm>
            <a:off x="691423" y="3138301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1BD25C-5F2F-47C1-B88A-D2F4F1D76BAD}"/>
              </a:ext>
            </a:extLst>
          </p:cNvPr>
          <p:cNvCxnSpPr/>
          <p:nvPr/>
        </p:nvCxnSpPr>
        <p:spPr>
          <a:xfrm>
            <a:off x="691423" y="3776558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876EA5E-44C3-4E17-9731-FD14AC76B8C8}"/>
              </a:ext>
            </a:extLst>
          </p:cNvPr>
          <p:cNvCxnSpPr/>
          <p:nvPr/>
        </p:nvCxnSpPr>
        <p:spPr>
          <a:xfrm>
            <a:off x="691423" y="4398272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9B108B0-FDAF-41C2-B091-FE28DCA49E7E}"/>
              </a:ext>
            </a:extLst>
          </p:cNvPr>
          <p:cNvSpPr/>
          <p:nvPr/>
        </p:nvSpPr>
        <p:spPr>
          <a:xfrm>
            <a:off x="2566621" y="2817680"/>
            <a:ext cx="2091919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Director, Innovation – US Market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HEALTH &amp; CO. – New York, NY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5C24C2-33FE-4FD8-96D7-4AD9B12A43C3}"/>
              </a:ext>
            </a:extLst>
          </p:cNvPr>
          <p:cNvSpPr/>
          <p:nvPr/>
        </p:nvSpPr>
        <p:spPr>
          <a:xfrm>
            <a:off x="2566620" y="3327480"/>
            <a:ext cx="3927525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laudantium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totam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rem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aperiam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eaque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Rerum facilis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et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expedita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distinctio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Nam libero tempore, cum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soluta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nobis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eligendi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optio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cumque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nihil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impedit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quo minus id quod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maxime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placeat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facere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possimus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assumenda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dolor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repellendus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F48731-F6BA-4B9D-B0E2-B2813F998CF6}"/>
              </a:ext>
            </a:extLst>
          </p:cNvPr>
          <p:cNvSpPr/>
          <p:nvPr/>
        </p:nvSpPr>
        <p:spPr>
          <a:xfrm>
            <a:off x="2566621" y="2558635"/>
            <a:ext cx="921086" cy="24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2016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FDCECC-314C-46E8-8728-962974298382}"/>
              </a:ext>
            </a:extLst>
          </p:cNvPr>
          <p:cNvCxnSpPr>
            <a:cxnSpLocks/>
          </p:cNvCxnSpPr>
          <p:nvPr/>
        </p:nvCxnSpPr>
        <p:spPr>
          <a:xfrm>
            <a:off x="2577480" y="3237883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FFDE1E-116C-43B4-9113-B565E7F1E8C8}"/>
              </a:ext>
            </a:extLst>
          </p:cNvPr>
          <p:cNvSpPr/>
          <p:nvPr/>
        </p:nvSpPr>
        <p:spPr>
          <a:xfrm>
            <a:off x="2566621" y="5011763"/>
            <a:ext cx="1756891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Lead Product Manager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FANCY INC. – San Francisco, CA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444E07-7E3A-421C-8EB4-18EBEA8584FB}"/>
              </a:ext>
            </a:extLst>
          </p:cNvPr>
          <p:cNvSpPr/>
          <p:nvPr/>
        </p:nvSpPr>
        <p:spPr>
          <a:xfrm>
            <a:off x="2566620" y="5521563"/>
            <a:ext cx="392752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laudantium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totam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rem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aperiam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eaque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6FDB78E-473C-4E3A-BCC1-8C2C9E45DEC1}"/>
              </a:ext>
            </a:extLst>
          </p:cNvPr>
          <p:cNvSpPr/>
          <p:nvPr/>
        </p:nvSpPr>
        <p:spPr>
          <a:xfrm>
            <a:off x="2566621" y="4752718"/>
            <a:ext cx="921086" cy="24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2015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977DBC2-B6E4-4176-B5EF-A5EFFFD55DEE}"/>
              </a:ext>
            </a:extLst>
          </p:cNvPr>
          <p:cNvCxnSpPr>
            <a:cxnSpLocks/>
          </p:cNvCxnSpPr>
          <p:nvPr/>
        </p:nvCxnSpPr>
        <p:spPr>
          <a:xfrm>
            <a:off x="2577480" y="5431966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EAFDFE1-AD1B-4C4A-B931-5BA6F2556B51}"/>
              </a:ext>
            </a:extLst>
          </p:cNvPr>
          <p:cNvSpPr/>
          <p:nvPr/>
        </p:nvSpPr>
        <p:spPr>
          <a:xfrm>
            <a:off x="2566621" y="7082737"/>
            <a:ext cx="2308324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Senior Staﬀ Engineer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SAMSINGS ELECTRONICS – San Jose, CA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D02AD8-037A-4935-8651-A7856E46F9A7}"/>
              </a:ext>
            </a:extLst>
          </p:cNvPr>
          <p:cNvSpPr/>
          <p:nvPr/>
        </p:nvSpPr>
        <p:spPr>
          <a:xfrm>
            <a:off x="2566620" y="7592537"/>
            <a:ext cx="392752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laudantium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totam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rem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aperiam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eaque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</a:t>
            </a:r>
          </a:p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Nesciunt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Neque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porro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quisquam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qui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ipsum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dolor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amet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consectetur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adipisci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374C0A-1589-409E-9982-264F9B69E71C}"/>
              </a:ext>
            </a:extLst>
          </p:cNvPr>
          <p:cNvSpPr/>
          <p:nvPr/>
        </p:nvSpPr>
        <p:spPr>
          <a:xfrm>
            <a:off x="2566621" y="6834977"/>
            <a:ext cx="1518948" cy="24776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2013 – 2015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6B1C630-2526-46A0-A1BA-1C1D97836D07}"/>
              </a:ext>
            </a:extLst>
          </p:cNvPr>
          <p:cNvCxnSpPr>
            <a:cxnSpLocks/>
          </p:cNvCxnSpPr>
          <p:nvPr/>
        </p:nvCxnSpPr>
        <p:spPr>
          <a:xfrm>
            <a:off x="2577480" y="7502940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Picture Placeholder 102">
            <a:extLst>
              <a:ext uri="{FF2B5EF4-FFF2-40B4-BE49-F238E27FC236}">
                <a16:creationId xmlns:a16="http://schemas.microsoft.com/office/drawing/2014/main" id="{7FC36299-EF30-4B36-BEF5-88400A3547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48DCBBC3-B941-4EA1-A525-1123B9E7F9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C35EA351-5B04-450F-A2B6-3F1D712C1E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6755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8DAEF-AABC-45F3-8F99-19091A447EAE}"/>
              </a:ext>
            </a:extLst>
          </p:cNvPr>
          <p:cNvSpPr/>
          <p:nvPr/>
        </p:nvSpPr>
        <p:spPr>
          <a:xfrm>
            <a:off x="4467293" y="7027002"/>
            <a:ext cx="1995148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manager with 7+ years of software engineering experience – UC Berkeley engineering BS, MIT Sloan MBA. Experienced in consumer and infrastructure products. Avid digital artist and passive blogger – </a:t>
            </a: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youexec.com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FBCEB-7437-40A6-9408-AC086E15E627}"/>
              </a:ext>
            </a:extLst>
          </p:cNvPr>
          <p:cNvSpPr/>
          <p:nvPr/>
        </p:nvSpPr>
        <p:spPr>
          <a:xfrm flipV="1">
            <a:off x="0" y="8758806"/>
            <a:ext cx="6858000" cy="385194"/>
          </a:xfrm>
          <a:prstGeom prst="rect">
            <a:avLst/>
          </a:prstGeom>
          <a:solidFill>
            <a:srgbClr val="19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F444B-78D1-4EB7-906A-4C5179DD5497}"/>
              </a:ext>
            </a:extLst>
          </p:cNvPr>
          <p:cNvSpPr/>
          <p:nvPr/>
        </p:nvSpPr>
        <p:spPr>
          <a:xfrm>
            <a:off x="3721487" y="8870515"/>
            <a:ext cx="2747892" cy="161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00" b="1" spc="300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 BLACKSMITH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B51B1-245B-4E01-B110-F7C189C96575}"/>
              </a:ext>
            </a:extLst>
          </p:cNvPr>
          <p:cNvSpPr/>
          <p:nvPr/>
        </p:nvSpPr>
        <p:spPr>
          <a:xfrm>
            <a:off x="580742" y="8902864"/>
            <a:ext cx="780663" cy="970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 </a:t>
            </a:r>
            <a:endParaRPr lang="en-US" sz="100" dirty="0">
              <a:solidFill>
                <a:schemeClr val="bg1"/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02600C-60BC-43FB-B46E-341DCC163DFD}"/>
              </a:ext>
            </a:extLst>
          </p:cNvPr>
          <p:cNvSpPr/>
          <p:nvPr/>
        </p:nvSpPr>
        <p:spPr>
          <a:xfrm>
            <a:off x="1733077" y="8898312"/>
            <a:ext cx="525785" cy="1061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08B272-EEB3-48B3-97C4-3B080E48108A}"/>
              </a:ext>
            </a:extLst>
          </p:cNvPr>
          <p:cNvGrpSpPr/>
          <p:nvPr/>
        </p:nvGrpSpPr>
        <p:grpSpPr>
          <a:xfrm>
            <a:off x="395559" y="8906815"/>
            <a:ext cx="130625" cy="89177"/>
            <a:chOff x="4127500" y="3670301"/>
            <a:chExt cx="330200" cy="225425"/>
          </a:xfrm>
          <a:solidFill>
            <a:schemeClr val="bg1"/>
          </a:solidFill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9A13477C-0BF6-4D6B-818F-FBB1792FC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684588"/>
              <a:ext cx="330200" cy="211138"/>
            </a:xfrm>
            <a:custGeom>
              <a:avLst/>
              <a:gdLst>
                <a:gd name="T0" fmla="*/ 87 w 88"/>
                <a:gd name="T1" fmla="*/ 0 h 56"/>
                <a:gd name="T2" fmla="*/ 45 w 88"/>
                <a:gd name="T3" fmla="*/ 34 h 56"/>
                <a:gd name="T4" fmla="*/ 44 w 88"/>
                <a:gd name="T5" fmla="*/ 34 h 56"/>
                <a:gd name="T6" fmla="*/ 43 w 88"/>
                <a:gd name="T7" fmla="*/ 34 h 56"/>
                <a:gd name="T8" fmla="*/ 1 w 88"/>
                <a:gd name="T9" fmla="*/ 0 h 56"/>
                <a:gd name="T10" fmla="*/ 0 w 88"/>
                <a:gd name="T11" fmla="*/ 4 h 56"/>
                <a:gd name="T12" fmla="*/ 0 w 88"/>
                <a:gd name="T13" fmla="*/ 48 h 56"/>
                <a:gd name="T14" fmla="*/ 8 w 88"/>
                <a:gd name="T15" fmla="*/ 56 h 56"/>
                <a:gd name="T16" fmla="*/ 80 w 88"/>
                <a:gd name="T17" fmla="*/ 56 h 56"/>
                <a:gd name="T18" fmla="*/ 88 w 88"/>
                <a:gd name="T19" fmla="*/ 48 h 56"/>
                <a:gd name="T20" fmla="*/ 88 w 88"/>
                <a:gd name="T21" fmla="*/ 4 h 56"/>
                <a:gd name="T22" fmla="*/ 87 w 88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56">
                  <a:moveTo>
                    <a:pt x="87" y="0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4" y="34"/>
                    <a:pt x="44" y="34"/>
                  </a:cubicBezTo>
                  <a:cubicBezTo>
                    <a:pt x="44" y="34"/>
                    <a:pt x="43" y="34"/>
                    <a:pt x="43" y="3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4" y="56"/>
                    <a:pt x="8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4" y="56"/>
                    <a:pt x="88" y="52"/>
                    <a:pt x="88" y="48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1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FE0E5CE-1A3F-4F30-84B7-98A270A96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75" y="3670301"/>
              <a:ext cx="300038" cy="123825"/>
            </a:xfrm>
            <a:custGeom>
              <a:avLst/>
              <a:gdLst>
                <a:gd name="T0" fmla="*/ 80 w 80"/>
                <a:gd name="T1" fmla="*/ 1 h 33"/>
                <a:gd name="T2" fmla="*/ 76 w 80"/>
                <a:gd name="T3" fmla="*/ 0 h 33"/>
                <a:gd name="T4" fmla="*/ 4 w 80"/>
                <a:gd name="T5" fmla="*/ 0 h 33"/>
                <a:gd name="T6" fmla="*/ 0 w 80"/>
                <a:gd name="T7" fmla="*/ 1 h 33"/>
                <a:gd name="T8" fmla="*/ 40 w 80"/>
                <a:gd name="T9" fmla="*/ 33 h 33"/>
                <a:gd name="T10" fmla="*/ 80 w 80"/>
                <a:gd name="T1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3">
                  <a:moveTo>
                    <a:pt x="80" y="1"/>
                  </a:moveTo>
                  <a:cubicBezTo>
                    <a:pt x="79" y="0"/>
                    <a:pt x="77" y="0"/>
                    <a:pt x="7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8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A330EE-BC34-42B0-B77C-8F6F208E3E19}"/>
              </a:ext>
            </a:extLst>
          </p:cNvPr>
          <p:cNvGrpSpPr/>
          <p:nvPr/>
        </p:nvGrpSpPr>
        <p:grpSpPr>
          <a:xfrm>
            <a:off x="1539226" y="8894883"/>
            <a:ext cx="142557" cy="113041"/>
            <a:chOff x="7718425" y="2193926"/>
            <a:chExt cx="360363" cy="285750"/>
          </a:xfrm>
          <a:solidFill>
            <a:schemeClr val="bg1"/>
          </a:solidFill>
        </p:grpSpPr>
        <p:sp>
          <p:nvSpPr>
            <p:cNvPr id="22" name="Freeform 90">
              <a:extLst>
                <a:ext uri="{FF2B5EF4-FFF2-40B4-BE49-F238E27FC236}">
                  <a16:creationId xmlns:a16="http://schemas.microsoft.com/office/drawing/2014/main" id="{5E344B62-14E3-450A-85AF-E46757CFC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DEF8BE39-7C93-45BF-9F87-A0999C3C6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AC88181C-649F-49B1-A009-1F17490F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C3D5CED4-D186-45B5-8098-89F3685C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FB33AD35-039E-4974-93AC-5C726F51E436}"/>
              </a:ext>
            </a:extLst>
          </p:cNvPr>
          <p:cNvSpPr/>
          <p:nvPr/>
        </p:nvSpPr>
        <p:spPr>
          <a:xfrm>
            <a:off x="384699" y="297052"/>
            <a:ext cx="1145378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CD5884-70BA-4DB8-B895-745F8F1E180F}"/>
              </a:ext>
            </a:extLst>
          </p:cNvPr>
          <p:cNvSpPr/>
          <p:nvPr/>
        </p:nvSpPr>
        <p:spPr>
          <a:xfrm>
            <a:off x="384700" y="745852"/>
            <a:ext cx="2909451" cy="3556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Software Engineer &amp; Acting Product Manager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GENOME INSTITUTE INC. – San Francisco, CA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96215E-2D6D-4239-BD28-0D572FF9C109}"/>
              </a:ext>
            </a:extLst>
          </p:cNvPr>
          <p:cNvSpPr/>
          <p:nvPr/>
        </p:nvSpPr>
        <p:spPr>
          <a:xfrm>
            <a:off x="384699" y="1255652"/>
            <a:ext cx="6084680" cy="4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harum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quidem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rerum facilis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expedita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distinctio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Nam libero tempore, cum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soluta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nobis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eligendi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optio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cumque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nihil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repellendus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53A5C52-51B6-4837-BF0E-DBA57C33B07C}"/>
              </a:ext>
            </a:extLst>
          </p:cNvPr>
          <p:cNvSpPr/>
          <p:nvPr/>
        </p:nvSpPr>
        <p:spPr>
          <a:xfrm>
            <a:off x="5548252" y="831901"/>
            <a:ext cx="925048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2009 – 2011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1F57C8-5ABF-4EAB-A9D6-34895B986194}"/>
              </a:ext>
            </a:extLst>
          </p:cNvPr>
          <p:cNvCxnSpPr>
            <a:cxnSpLocks/>
          </p:cNvCxnSpPr>
          <p:nvPr/>
        </p:nvCxnSpPr>
        <p:spPr>
          <a:xfrm>
            <a:off x="395559" y="1166055"/>
            <a:ext cx="607382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EC6A86-6D43-4ADD-AFE8-17C4962B55C0}"/>
              </a:ext>
            </a:extLst>
          </p:cNvPr>
          <p:cNvSpPr/>
          <p:nvPr/>
        </p:nvSpPr>
        <p:spPr>
          <a:xfrm>
            <a:off x="384700" y="1964799"/>
            <a:ext cx="2495876" cy="3556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Software Engineer, First Hired Engineer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UNICORN INC. – Glendale, CA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4B4618-DA38-4A36-9B2B-2AE3A9BF9340}"/>
              </a:ext>
            </a:extLst>
          </p:cNvPr>
          <p:cNvSpPr/>
          <p:nvPr/>
        </p:nvSpPr>
        <p:spPr>
          <a:xfrm>
            <a:off x="384699" y="2474599"/>
            <a:ext cx="6084680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Incididunt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labore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dolore magna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aliqua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Ut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ad minim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veniam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est.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FCCF3A9-4828-4BE5-B2B0-592FA6EFCFBA}"/>
              </a:ext>
            </a:extLst>
          </p:cNvPr>
          <p:cNvSpPr/>
          <p:nvPr/>
        </p:nvSpPr>
        <p:spPr>
          <a:xfrm>
            <a:off x="5548252" y="2050848"/>
            <a:ext cx="925048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2007 – 2009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5A6975-D390-4269-8DF1-5004EB49FA7E}"/>
              </a:ext>
            </a:extLst>
          </p:cNvPr>
          <p:cNvCxnSpPr>
            <a:cxnSpLocks/>
          </p:cNvCxnSpPr>
          <p:nvPr/>
        </p:nvCxnSpPr>
        <p:spPr>
          <a:xfrm>
            <a:off x="395559" y="2385002"/>
            <a:ext cx="607382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E85268C-890B-4DA5-BC43-61CDAD9C66F8}"/>
              </a:ext>
            </a:extLst>
          </p:cNvPr>
          <p:cNvSpPr/>
          <p:nvPr/>
        </p:nvSpPr>
        <p:spPr>
          <a:xfrm>
            <a:off x="384699" y="3324043"/>
            <a:ext cx="1088439" cy="291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CB2D16-323C-4276-9538-FE3BCB317371}"/>
              </a:ext>
            </a:extLst>
          </p:cNvPr>
          <p:cNvSpPr/>
          <p:nvPr/>
        </p:nvSpPr>
        <p:spPr>
          <a:xfrm>
            <a:off x="384700" y="3772843"/>
            <a:ext cx="4964374" cy="37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Master of Business Administration (MBA)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MIT SLOAN SCHOOL OF MANAGEMENT – Cambridge, MA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B658BD-BECB-4A10-961D-0CF933CACD2C}"/>
              </a:ext>
            </a:extLst>
          </p:cNvPr>
          <p:cNvSpPr/>
          <p:nvPr/>
        </p:nvSpPr>
        <p:spPr>
          <a:xfrm>
            <a:off x="384699" y="4282643"/>
            <a:ext cx="6084680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47D23E1-C9BA-43DA-85E1-12CDDFE26636}"/>
              </a:ext>
            </a:extLst>
          </p:cNvPr>
          <p:cNvSpPr/>
          <p:nvPr/>
        </p:nvSpPr>
        <p:spPr>
          <a:xfrm>
            <a:off x="5548252" y="3858892"/>
            <a:ext cx="925048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2011 – 2013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E4707C-C4E5-4EA0-A83D-5E9508B67EE6}"/>
              </a:ext>
            </a:extLst>
          </p:cNvPr>
          <p:cNvCxnSpPr>
            <a:cxnSpLocks/>
          </p:cNvCxnSpPr>
          <p:nvPr/>
        </p:nvCxnSpPr>
        <p:spPr>
          <a:xfrm>
            <a:off x="395559" y="4193046"/>
            <a:ext cx="607382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B9C76E7-ABB3-46FA-8CB9-201C0595B7E5}"/>
              </a:ext>
            </a:extLst>
          </p:cNvPr>
          <p:cNvSpPr/>
          <p:nvPr/>
        </p:nvSpPr>
        <p:spPr>
          <a:xfrm>
            <a:off x="384699" y="5060594"/>
            <a:ext cx="4248261" cy="55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Bachelor of Science (BS) – Bioengineering &amp; Bioinformatics, College of Engineering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UNIVERSITY OF CALIFORNIA, BERKELEY – Berkeley, CA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19220B-8204-4E5C-975E-1C2F4BCD8864}"/>
              </a:ext>
            </a:extLst>
          </p:cNvPr>
          <p:cNvSpPr/>
          <p:nvPr/>
        </p:nvSpPr>
        <p:spPr>
          <a:xfrm>
            <a:off x="384699" y="5755201"/>
            <a:ext cx="6084680" cy="546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9176272-D15B-44B2-B6E4-9DBAE7CC32A2}"/>
              </a:ext>
            </a:extLst>
          </p:cNvPr>
          <p:cNvSpPr/>
          <p:nvPr/>
        </p:nvSpPr>
        <p:spPr>
          <a:xfrm>
            <a:off x="5548252" y="5331450"/>
            <a:ext cx="925048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2001 – 2006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A12331-F143-4E19-AF2F-33D45D09164C}"/>
              </a:ext>
            </a:extLst>
          </p:cNvPr>
          <p:cNvCxnSpPr>
            <a:cxnSpLocks/>
          </p:cNvCxnSpPr>
          <p:nvPr/>
        </p:nvCxnSpPr>
        <p:spPr>
          <a:xfrm>
            <a:off x="395559" y="5665604"/>
            <a:ext cx="607382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86B035F-E745-44D0-8308-E928BE634AB2}"/>
              </a:ext>
            </a:extLst>
          </p:cNvPr>
          <p:cNvSpPr/>
          <p:nvPr/>
        </p:nvSpPr>
        <p:spPr>
          <a:xfrm>
            <a:off x="395559" y="6590248"/>
            <a:ext cx="2580415" cy="301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Engineering Stacks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26BDA3-8703-47D4-988B-C54F812450FB}"/>
              </a:ext>
            </a:extLst>
          </p:cNvPr>
          <p:cNvSpPr/>
          <p:nvPr/>
        </p:nvSpPr>
        <p:spPr>
          <a:xfrm>
            <a:off x="395559" y="7006340"/>
            <a:ext cx="3406419" cy="143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Programming: 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8, Scala, Python, PHP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Analysis: 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SQL, R, Monte Carlo simulators, Decision Tree analysis,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MixPanel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Heap Analytics, Vertica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Persistence: 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MySQL, Postgres, Hibernate, Cassandra, MongoDB, Elastic Search, Vertica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UI: 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HTML, CSS,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jQuery 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Middle-Tier MVC Frameworks: 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 Framework,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Dropwizard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UI/UX Mocks: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Balsamiq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Photoshop, Camtasia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D1B870-C67B-49C9-B713-80CE8462E4C6}"/>
              </a:ext>
            </a:extLst>
          </p:cNvPr>
          <p:cNvSpPr/>
          <p:nvPr/>
        </p:nvSpPr>
        <p:spPr>
          <a:xfrm>
            <a:off x="4258044" y="6590248"/>
            <a:ext cx="2211335" cy="301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904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1274029A-A820-451A-BB5A-7FB6E67E319E}"/>
              </a:ext>
            </a:extLst>
          </p:cNvPr>
          <p:cNvSpPr/>
          <p:nvPr/>
        </p:nvSpPr>
        <p:spPr>
          <a:xfrm>
            <a:off x="0" y="0"/>
            <a:ext cx="2342586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693DB7-7252-4886-8383-AE68EABD06CD}"/>
              </a:ext>
            </a:extLst>
          </p:cNvPr>
          <p:cNvSpPr/>
          <p:nvPr/>
        </p:nvSpPr>
        <p:spPr>
          <a:xfrm>
            <a:off x="0" y="0"/>
            <a:ext cx="6858000" cy="30531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849F0-BB2E-4950-B851-8BBC4A94AB37}"/>
              </a:ext>
            </a:extLst>
          </p:cNvPr>
          <p:cNvSpPr/>
          <p:nvPr/>
        </p:nvSpPr>
        <p:spPr>
          <a:xfrm flipV="1">
            <a:off x="0" y="8400200"/>
            <a:ext cx="6858000" cy="743799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02C4B8E-B1DF-4254-8A17-82F963D7DE18}"/>
              </a:ext>
            </a:extLst>
          </p:cNvPr>
          <p:cNvSpPr/>
          <p:nvPr/>
        </p:nvSpPr>
        <p:spPr>
          <a:xfrm>
            <a:off x="5157221" y="8559733"/>
            <a:ext cx="1380186" cy="4067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200" spc="300" dirty="0">
                <a:solidFill>
                  <a:schemeClr val="bg1"/>
                </a:solidFill>
                <a:ea typeface="Aller Light"/>
                <a:cs typeface="Aller Light"/>
              </a:rPr>
              <a:t>RICHARD</a:t>
            </a:r>
          </a:p>
          <a:p>
            <a:pPr marL="12700"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200" spc="300" dirty="0">
                <a:solidFill>
                  <a:schemeClr val="bg1"/>
                </a:solidFill>
                <a:ea typeface="Aller Light"/>
                <a:cs typeface="Aller Light"/>
              </a:rPr>
              <a:t>BLACKSMITH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7540B9-8C75-4AB6-B4D9-68B459D6C1E5}"/>
              </a:ext>
            </a:extLst>
          </p:cNvPr>
          <p:cNvGrpSpPr/>
          <p:nvPr/>
        </p:nvGrpSpPr>
        <p:grpSpPr>
          <a:xfrm>
            <a:off x="340434" y="8597822"/>
            <a:ext cx="1453911" cy="348555"/>
            <a:chOff x="483687" y="1061844"/>
            <a:chExt cx="1888605" cy="45276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0AF73-6204-4A36-B2CC-5385AE28DF29}"/>
                </a:ext>
              </a:extLst>
            </p:cNvPr>
            <p:cNvSpPr/>
            <p:nvPr/>
          </p:nvSpPr>
          <p:spPr>
            <a:xfrm>
              <a:off x="820998" y="1061844"/>
              <a:ext cx="1551294" cy="18923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FFFFFF"/>
                  </a:solidFill>
                  <a:ea typeface="Aller Light"/>
                  <a:cs typeface="Aller Light"/>
                </a:rPr>
                <a:t>richard@youexec.com </a:t>
              </a:r>
              <a:endParaRPr lang="en-US" sz="100" dirty="0">
                <a:ea typeface="Aller Light"/>
                <a:cs typeface="Aller Ligh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E90C09-F3B1-4809-8B7D-F7E8FCB09E7F}"/>
                </a:ext>
              </a:extLst>
            </p:cNvPr>
            <p:cNvSpPr/>
            <p:nvPr/>
          </p:nvSpPr>
          <p:spPr>
            <a:xfrm>
              <a:off x="820998" y="1307717"/>
              <a:ext cx="1041136" cy="20689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FFFFFF"/>
                  </a:solidFill>
                  <a:ea typeface="Aller Light"/>
                  <a:cs typeface="Aller Light"/>
                </a:rPr>
                <a:t>(555) 555-5555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08893D0-C007-4B12-A4BD-E22AF22F1C48}"/>
                </a:ext>
              </a:extLst>
            </p:cNvPr>
            <p:cNvGrpSpPr/>
            <p:nvPr/>
          </p:nvGrpSpPr>
          <p:grpSpPr>
            <a:xfrm>
              <a:off x="498769" y="1073321"/>
              <a:ext cx="227294" cy="155172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id="{C7EC6CFD-5C15-4BAB-8FE3-396A418E8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id="{414F157B-7C3E-4CC3-A8B6-79B614B8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8D58E6E-61BD-4F02-8F6B-BD5EC4BC3DB5}"/>
                </a:ext>
              </a:extLst>
            </p:cNvPr>
            <p:cNvGrpSpPr/>
            <p:nvPr/>
          </p:nvGrpSpPr>
          <p:grpSpPr>
            <a:xfrm>
              <a:off x="483687" y="1298432"/>
              <a:ext cx="248057" cy="196697"/>
              <a:chOff x="7718425" y="2193926"/>
              <a:chExt cx="360363" cy="285750"/>
            </a:xfrm>
            <a:solidFill>
              <a:schemeClr val="bg1"/>
            </a:solidFill>
          </p:grpSpPr>
          <p:sp>
            <p:nvSpPr>
              <p:cNvPr id="133" name="Freeform 90">
                <a:extLst>
                  <a:ext uri="{FF2B5EF4-FFF2-40B4-BE49-F238E27FC236}">
                    <a16:creationId xmlns:a16="http://schemas.microsoft.com/office/drawing/2014/main" id="{473B5196-015A-40AF-8C50-EE593B13E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425" y="2347913"/>
                <a:ext cx="360363" cy="131763"/>
              </a:xfrm>
              <a:custGeom>
                <a:avLst/>
                <a:gdLst>
                  <a:gd name="T0" fmla="*/ 84 w 96"/>
                  <a:gd name="T1" fmla="*/ 5 h 35"/>
                  <a:gd name="T2" fmla="*/ 12 w 96"/>
                  <a:gd name="T3" fmla="*/ 5 h 35"/>
                  <a:gd name="T4" fmla="*/ 0 w 96"/>
                  <a:gd name="T5" fmla="*/ 19 h 35"/>
                  <a:gd name="T6" fmla="*/ 0 w 96"/>
                  <a:gd name="T7" fmla="*/ 25 h 35"/>
                  <a:gd name="T8" fmla="*/ 10 w 96"/>
                  <a:gd name="T9" fmla="*/ 35 h 35"/>
                  <a:gd name="T10" fmla="*/ 22 w 96"/>
                  <a:gd name="T11" fmla="*/ 35 h 35"/>
                  <a:gd name="T12" fmla="*/ 32 w 96"/>
                  <a:gd name="T13" fmla="*/ 25 h 35"/>
                  <a:gd name="T14" fmla="*/ 32 w 96"/>
                  <a:gd name="T15" fmla="*/ 23 h 35"/>
                  <a:gd name="T16" fmla="*/ 64 w 96"/>
                  <a:gd name="T17" fmla="*/ 23 h 35"/>
                  <a:gd name="T18" fmla="*/ 64 w 96"/>
                  <a:gd name="T19" fmla="*/ 25 h 35"/>
                  <a:gd name="T20" fmla="*/ 74 w 96"/>
                  <a:gd name="T21" fmla="*/ 35 h 35"/>
                  <a:gd name="T22" fmla="*/ 86 w 96"/>
                  <a:gd name="T23" fmla="*/ 35 h 35"/>
                  <a:gd name="T24" fmla="*/ 96 w 96"/>
                  <a:gd name="T25" fmla="*/ 25 h 35"/>
                  <a:gd name="T26" fmla="*/ 96 w 96"/>
                  <a:gd name="T27" fmla="*/ 19 h 35"/>
                  <a:gd name="T28" fmla="*/ 84 w 96"/>
                  <a:gd name="T2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35">
                    <a:moveTo>
                      <a:pt x="84" y="5"/>
                    </a:moveTo>
                    <a:cubicBezTo>
                      <a:pt x="60" y="0"/>
                      <a:pt x="36" y="0"/>
                      <a:pt x="12" y="5"/>
                    </a:cubicBezTo>
                    <a:cubicBezTo>
                      <a:pt x="5" y="6"/>
                      <a:pt x="0" y="12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4" y="35"/>
                      <a:pt x="10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8" y="35"/>
                      <a:pt x="32" y="31"/>
                      <a:pt x="32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3" y="22"/>
                      <a:pt x="53" y="22"/>
                      <a:pt x="64" y="23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31"/>
                      <a:pt x="68" y="35"/>
                      <a:pt x="74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2" y="35"/>
                      <a:pt x="96" y="31"/>
                      <a:pt x="96" y="25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2"/>
                      <a:pt x="91" y="6"/>
                      <a:pt x="8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4" name="Freeform 91">
                <a:extLst>
                  <a:ext uri="{FF2B5EF4-FFF2-40B4-BE49-F238E27FC236}">
                    <a16:creationId xmlns:a16="http://schemas.microsoft.com/office/drawing/2014/main" id="{AD489F85-7A81-438F-8C07-22D2F9F4E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2193926"/>
                <a:ext cx="15875" cy="104775"/>
              </a:xfrm>
              <a:custGeom>
                <a:avLst/>
                <a:gdLst>
                  <a:gd name="T0" fmla="*/ 2 w 4"/>
                  <a:gd name="T1" fmla="*/ 28 h 28"/>
                  <a:gd name="T2" fmla="*/ 4 w 4"/>
                  <a:gd name="T3" fmla="*/ 26 h 28"/>
                  <a:gd name="T4" fmla="*/ 4 w 4"/>
                  <a:gd name="T5" fmla="*/ 2 h 28"/>
                  <a:gd name="T6" fmla="*/ 2 w 4"/>
                  <a:gd name="T7" fmla="*/ 0 h 28"/>
                  <a:gd name="T8" fmla="*/ 0 w 4"/>
                  <a:gd name="T9" fmla="*/ 2 h 28"/>
                  <a:gd name="T10" fmla="*/ 0 w 4"/>
                  <a:gd name="T11" fmla="*/ 26 h 28"/>
                  <a:gd name="T12" fmla="*/ 2 w 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8">
                    <a:moveTo>
                      <a:pt x="2" y="28"/>
                    </a:moveTo>
                    <a:cubicBezTo>
                      <a:pt x="3" y="28"/>
                      <a:pt x="4" y="27"/>
                      <a:pt x="4" y="2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5" name="Freeform 92">
                <a:extLst>
                  <a:ext uri="{FF2B5EF4-FFF2-40B4-BE49-F238E27FC236}">
                    <a16:creationId xmlns:a16="http://schemas.microsoft.com/office/drawing/2014/main" id="{62FE1DB2-7809-4258-AD41-ED7ECC80C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1788" y="2243138"/>
                <a:ext cx="82550" cy="79375"/>
              </a:xfrm>
              <a:custGeom>
                <a:avLst/>
                <a:gdLst>
                  <a:gd name="T0" fmla="*/ 3 w 22"/>
                  <a:gd name="T1" fmla="*/ 21 h 21"/>
                  <a:gd name="T2" fmla="*/ 4 w 22"/>
                  <a:gd name="T3" fmla="*/ 21 h 21"/>
                  <a:gd name="T4" fmla="*/ 21 w 22"/>
                  <a:gd name="T5" fmla="*/ 4 h 21"/>
                  <a:gd name="T6" fmla="*/ 21 w 22"/>
                  <a:gd name="T7" fmla="*/ 1 h 21"/>
                  <a:gd name="T8" fmla="*/ 18 w 22"/>
                  <a:gd name="T9" fmla="*/ 1 h 21"/>
                  <a:gd name="T10" fmla="*/ 1 w 22"/>
                  <a:gd name="T11" fmla="*/ 18 h 21"/>
                  <a:gd name="T12" fmla="*/ 1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3"/>
                      <a:pt x="22" y="2"/>
                      <a:pt x="21" y="1"/>
                    </a:cubicBezTo>
                    <a:cubicBezTo>
                      <a:pt x="20" y="0"/>
                      <a:pt x="19" y="0"/>
                      <a:pt x="18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2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6" name="Freeform 93">
                <a:extLst>
                  <a:ext uri="{FF2B5EF4-FFF2-40B4-BE49-F238E27FC236}">
                    <a16:creationId xmlns:a16="http://schemas.microsoft.com/office/drawing/2014/main" id="{D0E836CF-5ABD-460B-912A-659C5DC43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243138"/>
                <a:ext cx="82550" cy="79375"/>
              </a:xfrm>
              <a:custGeom>
                <a:avLst/>
                <a:gdLst>
                  <a:gd name="T0" fmla="*/ 18 w 22"/>
                  <a:gd name="T1" fmla="*/ 21 h 21"/>
                  <a:gd name="T2" fmla="*/ 19 w 22"/>
                  <a:gd name="T3" fmla="*/ 21 h 21"/>
                  <a:gd name="T4" fmla="*/ 21 w 22"/>
                  <a:gd name="T5" fmla="*/ 21 h 21"/>
                  <a:gd name="T6" fmla="*/ 21 w 22"/>
                  <a:gd name="T7" fmla="*/ 18 h 21"/>
                  <a:gd name="T8" fmla="*/ 4 w 22"/>
                  <a:gd name="T9" fmla="*/ 1 h 21"/>
                  <a:gd name="T10" fmla="*/ 1 w 22"/>
                  <a:gd name="T11" fmla="*/ 1 h 21"/>
                  <a:gd name="T12" fmla="*/ 1 w 22"/>
                  <a:gd name="T13" fmla="*/ 4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9" y="21"/>
                      <a:pt x="19" y="21"/>
                    </a:cubicBezTo>
                    <a:cubicBezTo>
                      <a:pt x="20" y="21"/>
                      <a:pt x="20" y="21"/>
                      <a:pt x="21" y="21"/>
                    </a:cubicBezTo>
                    <a:cubicBezTo>
                      <a:pt x="22" y="20"/>
                      <a:pt x="22" y="19"/>
                      <a:pt x="21" y="1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F22A3C-2B07-4D13-8696-369EEE005CAA}"/>
              </a:ext>
            </a:extLst>
          </p:cNvPr>
          <p:cNvSpPr/>
          <p:nvPr/>
        </p:nvSpPr>
        <p:spPr>
          <a:xfrm>
            <a:off x="340434" y="464933"/>
            <a:ext cx="1754453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263C5A"/>
                </a:solidFill>
                <a:ea typeface="Aller Light"/>
                <a:cs typeface="Aller Light"/>
              </a:rPr>
              <a:t>Engineering Stacks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46FE77-4433-49DC-82A8-CD4DD4157757}"/>
              </a:ext>
            </a:extLst>
          </p:cNvPr>
          <p:cNvGrpSpPr/>
          <p:nvPr/>
        </p:nvGrpSpPr>
        <p:grpSpPr>
          <a:xfrm>
            <a:off x="340434" y="1460684"/>
            <a:ext cx="1667461" cy="5614986"/>
            <a:chOff x="340434" y="2566993"/>
            <a:chExt cx="1667461" cy="561498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C36738-46F9-41AD-B6C0-BF6AACE46D11}"/>
                </a:ext>
              </a:extLst>
            </p:cNvPr>
            <p:cNvSpPr/>
            <p:nvPr/>
          </p:nvSpPr>
          <p:spPr>
            <a:xfrm>
              <a:off x="340435" y="2566993"/>
              <a:ext cx="1667460" cy="5386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rgbClr val="263C5A"/>
                  </a:solidFill>
                  <a:ea typeface="Aller Light"/>
                  <a:cs typeface="Aller Light"/>
                </a:rPr>
                <a:t>PROGRAMMING: </a:t>
              </a:r>
            </a:p>
            <a:p>
              <a:pPr marL="12700">
                <a:spcAft>
                  <a:spcPts val="600"/>
                </a:spcAft>
              </a:pPr>
              <a:r>
                <a:rPr lang="it-IT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Java 8, Scala, Python, PHP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590B21D-3962-4441-B676-4DE36F94321C}"/>
                </a:ext>
              </a:extLst>
            </p:cNvPr>
            <p:cNvSpPr/>
            <p:nvPr/>
          </p:nvSpPr>
          <p:spPr>
            <a:xfrm>
              <a:off x="340434" y="3388370"/>
              <a:ext cx="1612191" cy="104644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rgbClr val="263C5A"/>
                  </a:solidFill>
                  <a:ea typeface="Aller Light"/>
                  <a:cs typeface="Aller Light"/>
                </a:rPr>
                <a:t>DATA ANALYSIS: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SQL, R, Monte Carlo simulators, Decision Tree analysis, </a:t>
              </a:r>
              <a:r>
                <a:rPr lang="en-US" sz="1100" b="1" dirty="0" err="1">
                  <a:solidFill>
                    <a:srgbClr val="263C5A"/>
                  </a:solidFill>
                  <a:ea typeface="Aller Light"/>
                  <a:cs typeface="Aller Light"/>
                </a:rPr>
                <a:t>MixPanel</a:t>
              </a: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, Heap Analytics, Vertica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310869B-450F-4FEB-B32C-D3D4D487E650}"/>
                </a:ext>
              </a:extLst>
            </p:cNvPr>
            <p:cNvSpPr/>
            <p:nvPr/>
          </p:nvSpPr>
          <p:spPr>
            <a:xfrm>
              <a:off x="340434" y="4717578"/>
              <a:ext cx="1612191" cy="8771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rgbClr val="263C5A"/>
                  </a:solidFill>
                  <a:ea typeface="Aller Light"/>
                  <a:cs typeface="Aller Light"/>
                </a:rPr>
                <a:t>PERSISTENCE: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MySQL, Postgres, Hibernate, Cassandra, MongoDB, Elastic Search, Vertica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0FD4271-4EE5-4B38-8038-256A72CA06E5}"/>
                </a:ext>
              </a:extLst>
            </p:cNvPr>
            <p:cNvSpPr/>
            <p:nvPr/>
          </p:nvSpPr>
          <p:spPr>
            <a:xfrm>
              <a:off x="340434" y="5877509"/>
              <a:ext cx="1612191" cy="5386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rgbClr val="263C5A"/>
                  </a:solidFill>
                  <a:ea typeface="Aller Light"/>
                  <a:cs typeface="Aller Light"/>
                </a:rPr>
                <a:t>WEB UI: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HTML, CSS, </a:t>
              </a:r>
              <a:r>
                <a:rPr lang="en-US" sz="1100" b="1" dirty="0" err="1">
                  <a:solidFill>
                    <a:srgbClr val="263C5A"/>
                  </a:solidFill>
                  <a:ea typeface="Aller Light"/>
                  <a:cs typeface="Aller Light"/>
                </a:rPr>
                <a:t>Javascript</a:t>
              </a: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, jQuery 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29A61FB-37D4-4B99-ACB1-C88595E6A31F}"/>
                </a:ext>
              </a:extLst>
            </p:cNvPr>
            <p:cNvSpPr/>
            <p:nvPr/>
          </p:nvSpPr>
          <p:spPr>
            <a:xfrm>
              <a:off x="340434" y="6698886"/>
              <a:ext cx="1612191" cy="66172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rgbClr val="263C5A"/>
                  </a:solidFill>
                  <a:ea typeface="Aller Light"/>
                  <a:cs typeface="Aller Light"/>
                </a:rPr>
                <a:t>MIDDLE-TIER MVC FRAMEWORKS: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Play Framework, </a:t>
              </a:r>
              <a:r>
                <a:rPr lang="en-US" sz="1100" b="1" dirty="0" err="1">
                  <a:solidFill>
                    <a:srgbClr val="263C5A"/>
                  </a:solidFill>
                  <a:ea typeface="Aller Light"/>
                  <a:cs typeface="Aller Light"/>
                </a:rPr>
                <a:t>Dropwizard</a:t>
              </a: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 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032525F-7653-42A8-9C3D-8F7BF59B58D0}"/>
                </a:ext>
              </a:extLst>
            </p:cNvPr>
            <p:cNvSpPr/>
            <p:nvPr/>
          </p:nvSpPr>
          <p:spPr>
            <a:xfrm>
              <a:off x="340434" y="7643370"/>
              <a:ext cx="1612191" cy="5386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rgbClr val="263C5A"/>
                  </a:solidFill>
                  <a:ea typeface="Aller Light"/>
                  <a:cs typeface="Aller Light"/>
                </a:rPr>
                <a:t>UI/UX MOCKS: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 err="1">
                  <a:solidFill>
                    <a:srgbClr val="263C5A"/>
                  </a:solidFill>
                  <a:ea typeface="Aller Light"/>
                  <a:cs typeface="Aller Light"/>
                </a:rPr>
                <a:t>Balsamiq</a:t>
              </a:r>
              <a:r>
                <a:rPr lang="en-US" sz="1100" b="1" dirty="0">
                  <a:solidFill>
                    <a:srgbClr val="263C5A"/>
                  </a:solidFill>
                  <a:ea typeface="Aller Light"/>
                  <a:cs typeface="Aller Light"/>
                </a:rPr>
                <a:t>, Photoshop, Camtasia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76EA5E-44C3-4E17-9731-FD14AC76B8C8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7501990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DC49C87-FA97-4CEA-AF11-F5D0026E0C7E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6557502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016F16E-07AD-4688-9DE5-B88829E141A1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5736125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2C51DE6-6BB9-4FD3-AAED-0C4085C8FF8A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4576194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BF519-CC17-4ECD-8C72-D82E813EC23A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3246986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DBF7F43-6229-48D4-8436-B34C11796F81}"/>
              </a:ext>
            </a:extLst>
          </p:cNvPr>
          <p:cNvSpPr/>
          <p:nvPr/>
        </p:nvSpPr>
        <p:spPr>
          <a:xfrm>
            <a:off x="2566620" y="503384"/>
            <a:ext cx="1219886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63C5A"/>
                </a:solidFill>
                <a:ea typeface="Aller Light"/>
                <a:cs typeface="Aller Light"/>
              </a:rPr>
              <a:t>Experiences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1B4FC5-9E3B-4D93-A22E-652D0723345F}"/>
              </a:ext>
            </a:extLst>
          </p:cNvPr>
          <p:cNvGrpSpPr/>
          <p:nvPr/>
        </p:nvGrpSpPr>
        <p:grpSpPr>
          <a:xfrm>
            <a:off x="2566620" y="880116"/>
            <a:ext cx="3927525" cy="1491301"/>
            <a:chOff x="2566620" y="901041"/>
            <a:chExt cx="3927525" cy="149130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2468776-8A49-429B-A44B-396D7F55406A}"/>
                </a:ext>
              </a:extLst>
            </p:cNvPr>
            <p:cNvSpPr/>
            <p:nvPr/>
          </p:nvSpPr>
          <p:spPr>
            <a:xfrm>
              <a:off x="2566621" y="1160086"/>
              <a:ext cx="2920671" cy="46897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Software Engineer &amp; Acting Product Manager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it-IT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GENOME INSTITUTE INC.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it-IT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– San Francisco, CA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863F528-FA6B-4D26-BEED-6545A1DDA266}"/>
                </a:ext>
              </a:extLst>
            </p:cNvPr>
            <p:cNvSpPr/>
            <p:nvPr/>
          </p:nvSpPr>
          <p:spPr>
            <a:xfrm>
              <a:off x="2566620" y="1822955"/>
              <a:ext cx="3927525" cy="5693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harum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quidem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rerum facilis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est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et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expedita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distinctio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 Nam libero tempore, cum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soluta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nobis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est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eligendi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optio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cumque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nihil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impedit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quo minus id quod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maxime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placeat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facere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possimus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voluptas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assumenda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est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dolor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repellendus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438ED85-BFE3-4E13-9D85-FF322FFEF158}"/>
                </a:ext>
              </a:extLst>
            </p:cNvPr>
            <p:cNvSpPr/>
            <p:nvPr/>
          </p:nvSpPr>
          <p:spPr>
            <a:xfrm>
              <a:off x="2566620" y="901041"/>
              <a:ext cx="1948795" cy="247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rgbClr val="263C5A"/>
                  </a:solidFill>
                  <a:ea typeface="Aller Light"/>
                  <a:cs typeface="Aller Light"/>
                </a:rPr>
                <a:t>2009 – 2011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527837-515F-4A81-826F-64FA97635D12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1733358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C81F16-72EB-422E-B897-B37F07749926}"/>
              </a:ext>
            </a:extLst>
          </p:cNvPr>
          <p:cNvGrpSpPr/>
          <p:nvPr/>
        </p:nvGrpSpPr>
        <p:grpSpPr>
          <a:xfrm>
            <a:off x="2566620" y="2537187"/>
            <a:ext cx="3970787" cy="1409884"/>
            <a:chOff x="2566620" y="2705408"/>
            <a:chExt cx="3970787" cy="140988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5B7EA08-649E-4169-8FBD-8A85BACD1F14}"/>
                </a:ext>
              </a:extLst>
            </p:cNvPr>
            <p:cNvSpPr/>
            <p:nvPr/>
          </p:nvSpPr>
          <p:spPr>
            <a:xfrm>
              <a:off x="2566621" y="2964453"/>
              <a:ext cx="2553584" cy="33150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Software Engineer, First Hired Engineer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it-IT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UNICORN INC. – Glendale, CA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2B87C6-E672-4FA2-9304-912F64EDE519}"/>
                </a:ext>
              </a:extLst>
            </p:cNvPr>
            <p:cNvSpPr/>
            <p:nvPr/>
          </p:nvSpPr>
          <p:spPr>
            <a:xfrm>
              <a:off x="2566620" y="3468961"/>
              <a:ext cx="3970787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2700">
                <a:spcAft>
                  <a:spcPts val="600"/>
                </a:spcAft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Incididunt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ut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labore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et dolore magna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aliqua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 Ut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enim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ad minim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veniam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2700">
                <a:spcAft>
                  <a:spcPts val="600"/>
                </a:spcAft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Impedit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quo minus id quod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maxime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placeat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facere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possimus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voluptas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assumenda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est.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F73945-6EC5-4A56-9F0F-A3B159561B43}"/>
                </a:ext>
              </a:extLst>
            </p:cNvPr>
            <p:cNvSpPr/>
            <p:nvPr/>
          </p:nvSpPr>
          <p:spPr>
            <a:xfrm>
              <a:off x="2566620" y="2705408"/>
              <a:ext cx="1948795" cy="226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rgbClr val="263C5A"/>
                  </a:solidFill>
                  <a:ea typeface="Aller Light"/>
                  <a:cs typeface="Aller Light"/>
                </a:rPr>
                <a:t>2007 – 2009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425F36-3958-4994-9F73-F4D999460F67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3379364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B4A495A-ABE2-4D05-B594-94501B9F932C}"/>
              </a:ext>
            </a:extLst>
          </p:cNvPr>
          <p:cNvSpPr/>
          <p:nvPr/>
        </p:nvSpPr>
        <p:spPr>
          <a:xfrm>
            <a:off x="2566620" y="4233161"/>
            <a:ext cx="1003480" cy="259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63C5A"/>
                </a:solidFill>
                <a:ea typeface="Aller Light"/>
                <a:cs typeface="Aller Light"/>
              </a:rPr>
              <a:t>Education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8AA5C0-CC65-4DE5-B8E5-6417A28086E1}"/>
              </a:ext>
            </a:extLst>
          </p:cNvPr>
          <p:cNvGrpSpPr/>
          <p:nvPr/>
        </p:nvGrpSpPr>
        <p:grpSpPr>
          <a:xfrm>
            <a:off x="2566620" y="4585784"/>
            <a:ext cx="3927525" cy="1691355"/>
            <a:chOff x="2566620" y="901041"/>
            <a:chExt cx="3927525" cy="16913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502C5F6-BFB9-4882-A67C-1BAEF96946DE}"/>
                </a:ext>
              </a:extLst>
            </p:cNvPr>
            <p:cNvSpPr/>
            <p:nvPr/>
          </p:nvSpPr>
          <p:spPr>
            <a:xfrm>
              <a:off x="2566621" y="1160086"/>
              <a:ext cx="3041602" cy="4955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Master of Business Administration (MBA)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MIT SLOAN SCHOOL OF MANAGEMENT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– Cambridge, MA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FBE472-CFDD-41A7-8CA9-43DDC4CD82B3}"/>
                </a:ext>
              </a:extLst>
            </p:cNvPr>
            <p:cNvSpPr/>
            <p:nvPr/>
          </p:nvSpPr>
          <p:spPr>
            <a:xfrm>
              <a:off x="2566620" y="1822955"/>
              <a:ext cx="3927525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ut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perspiciatis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unde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iste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natus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error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voluptatem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accusantium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doloremque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Et quasi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architecto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beatae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vitae dicta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sunt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explicabo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 Nemo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enim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ipsam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voluptatem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quia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ller Light"/>
                  <a:cs typeface="Aller Light"/>
                </a:rPr>
                <a:t>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70BA28B-084F-4D65-B836-4ACA9E8B33A1}"/>
                </a:ext>
              </a:extLst>
            </p:cNvPr>
            <p:cNvSpPr/>
            <p:nvPr/>
          </p:nvSpPr>
          <p:spPr>
            <a:xfrm>
              <a:off x="2566620" y="901041"/>
              <a:ext cx="1948795" cy="226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rgbClr val="263C5A"/>
                  </a:solidFill>
                  <a:ea typeface="Aller Light"/>
                  <a:cs typeface="Aller Light"/>
                </a:rPr>
                <a:t>2011 – 2013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28FBE53-597D-487A-8204-BC5BF525F1F7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1733358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A87E75-7063-4392-B509-3471014C532A}"/>
              </a:ext>
            </a:extLst>
          </p:cNvPr>
          <p:cNvSpPr/>
          <p:nvPr/>
        </p:nvSpPr>
        <p:spPr>
          <a:xfrm>
            <a:off x="2566621" y="6701956"/>
            <a:ext cx="3900420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Bachelor of Science (BS) – Bioengineering &amp;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Bioinformatics, College of Engineering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UNIVERSITY OF CALIFORNIA, BERKELEY – Berkeley, CA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24FDEC1-AD85-49EF-B2F2-AEECAD468026}"/>
              </a:ext>
            </a:extLst>
          </p:cNvPr>
          <p:cNvSpPr/>
          <p:nvPr/>
        </p:nvSpPr>
        <p:spPr>
          <a:xfrm>
            <a:off x="2566621" y="7364825"/>
            <a:ext cx="391128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rgbClr val="657A98"/>
              </a:buClr>
              <a:buFont typeface="Wingdings 3" panose="05040102010807070707" pitchFamily="18" charset="2"/>
              <a:buChar char="}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rgbClr val="657A98"/>
              </a:buClr>
              <a:buFont typeface="Wingdings 3" panose="05040102010807070707" pitchFamily="18" charset="2"/>
              <a:buChar char="}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rgbClr val="657A98"/>
              </a:buClr>
              <a:buFont typeface="Wingdings 3" panose="05040102010807070707" pitchFamily="18" charset="2"/>
              <a:buChar char="}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Lorem ipsum dolor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amet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consectetur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adipiscing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elit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do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eiusmod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tempor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B9B16C-39B7-4057-864B-A2D5D83FC6E3}"/>
              </a:ext>
            </a:extLst>
          </p:cNvPr>
          <p:cNvSpPr/>
          <p:nvPr/>
        </p:nvSpPr>
        <p:spPr>
          <a:xfrm>
            <a:off x="2566620" y="6442911"/>
            <a:ext cx="1948795" cy="22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rgbClr val="263C5A"/>
                </a:solidFill>
                <a:ea typeface="Aller Light"/>
                <a:cs typeface="Aller Light"/>
              </a:rPr>
              <a:t>2001 – 2006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CAD0D80-C0EB-4B6B-9F3D-24487CA4B7A0}"/>
              </a:ext>
            </a:extLst>
          </p:cNvPr>
          <p:cNvCxnSpPr>
            <a:cxnSpLocks/>
          </p:cNvCxnSpPr>
          <p:nvPr/>
        </p:nvCxnSpPr>
        <p:spPr>
          <a:xfrm>
            <a:off x="2577480" y="7275228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2503BC-4F79-4C37-B869-277C8BBCA7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3C5ADE-1D12-45C6-B965-DE8278C346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7E38E-E8C4-4B35-9C9B-8321A58E63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16D16E7-3E47-4232-A110-75C107FBA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1984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5AF35E15-87B8-4B41-9B07-62224D1C7455}"/>
              </a:ext>
            </a:extLst>
          </p:cNvPr>
          <p:cNvSpPr/>
          <p:nvPr/>
        </p:nvSpPr>
        <p:spPr>
          <a:xfrm>
            <a:off x="1" y="1720998"/>
            <a:ext cx="6858000" cy="7346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8E1042-933C-49CD-AFAE-2B46FB3268A5}"/>
              </a:ext>
            </a:extLst>
          </p:cNvPr>
          <p:cNvSpPr/>
          <p:nvPr/>
        </p:nvSpPr>
        <p:spPr>
          <a:xfrm>
            <a:off x="0" y="1720998"/>
            <a:ext cx="2322095" cy="734680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C77DB-6ECC-44D1-B71A-9E4B59B663BF}"/>
              </a:ext>
            </a:extLst>
          </p:cNvPr>
          <p:cNvSpPr/>
          <p:nvPr/>
        </p:nvSpPr>
        <p:spPr>
          <a:xfrm>
            <a:off x="0" y="0"/>
            <a:ext cx="6858000" cy="172720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849F0-BB2E-4950-B851-8BBC4A94AB37}"/>
              </a:ext>
            </a:extLst>
          </p:cNvPr>
          <p:cNvSpPr/>
          <p:nvPr/>
        </p:nvSpPr>
        <p:spPr>
          <a:xfrm>
            <a:off x="0" y="9067800"/>
            <a:ext cx="6858000" cy="7620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98C33C-7E0B-4938-AFCD-29B085EF67F6}"/>
              </a:ext>
            </a:extLst>
          </p:cNvPr>
          <p:cNvGrpSpPr/>
          <p:nvPr/>
        </p:nvGrpSpPr>
        <p:grpSpPr>
          <a:xfrm>
            <a:off x="3372032" y="0"/>
            <a:ext cx="3122113" cy="1443038"/>
            <a:chOff x="3714750" y="0"/>
            <a:chExt cx="2771775" cy="12811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4EE78-8D5F-4CFC-87FF-9F2648958313}"/>
                </a:ext>
              </a:extLst>
            </p:cNvPr>
            <p:cNvGrpSpPr/>
            <p:nvPr/>
          </p:nvGrpSpPr>
          <p:grpSpPr>
            <a:xfrm>
              <a:off x="4057650" y="0"/>
              <a:ext cx="657225" cy="581025"/>
              <a:chOff x="4057650" y="0"/>
              <a:chExt cx="657225" cy="58102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5B283E-490D-4D13-B22C-260F7FF22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7650" y="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720700-B7EC-4D8F-B524-8C63DE7E0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142875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A4C20F-58AF-4E62-BDDB-FAAE0BAB95F5}"/>
                </a:ext>
              </a:extLst>
            </p:cNvPr>
            <p:cNvGrpSpPr/>
            <p:nvPr/>
          </p:nvGrpSpPr>
          <p:grpSpPr>
            <a:xfrm>
              <a:off x="4876800" y="219075"/>
              <a:ext cx="495300" cy="571500"/>
              <a:chOff x="5072062" y="361950"/>
              <a:chExt cx="495300" cy="5715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84AFA3-6AE7-4446-822A-95C4EB191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062" y="36195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EB94993-3084-4B5C-9BA8-F75716CFC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12" y="49530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E799E9-9467-4B9D-AD0C-5A51D8AE3B01}"/>
                </a:ext>
              </a:extLst>
            </p:cNvPr>
            <p:cNvGrpSpPr/>
            <p:nvPr/>
          </p:nvGrpSpPr>
          <p:grpSpPr>
            <a:xfrm>
              <a:off x="5172075" y="0"/>
              <a:ext cx="657225" cy="581025"/>
              <a:chOff x="4057650" y="0"/>
              <a:chExt cx="657225" cy="58102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A9605B3-C815-4380-83BC-ED50DFE1E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7650" y="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3B0B21A-1271-4790-B6C7-A5EE57B0E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6725" y="142875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E07150-6256-4731-8471-E033DD1557C9}"/>
                </a:ext>
              </a:extLst>
            </p:cNvPr>
            <p:cNvGrpSpPr/>
            <p:nvPr/>
          </p:nvGrpSpPr>
          <p:grpSpPr>
            <a:xfrm>
              <a:off x="5991225" y="219075"/>
              <a:ext cx="495300" cy="571500"/>
              <a:chOff x="5072062" y="361950"/>
              <a:chExt cx="495300" cy="5715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E5FB07-AE37-49B6-B961-897546407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062" y="36195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56DCE12-AF28-4D7B-A300-0C7C72799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212" y="495300"/>
                <a:ext cx="438150" cy="438150"/>
              </a:xfrm>
              <a:prstGeom prst="line">
                <a:avLst/>
              </a:prstGeom>
              <a:ln>
                <a:solidFill>
                  <a:schemeClr val="bg1">
                    <a:alpha val="1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E99912-8690-4FEC-837F-DC31C214C84D}"/>
                </a:ext>
              </a:extLst>
            </p:cNvPr>
            <p:cNvGrpSpPr/>
            <p:nvPr/>
          </p:nvGrpSpPr>
          <p:grpSpPr>
            <a:xfrm>
              <a:off x="3714750" y="709612"/>
              <a:ext cx="1755813" cy="571500"/>
              <a:chOff x="3790950" y="766059"/>
              <a:chExt cx="2428875" cy="7905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8796F76-092A-4E95-B52C-96CE44F1D0FE}"/>
                  </a:ext>
                </a:extLst>
              </p:cNvPr>
              <p:cNvGrpSpPr/>
              <p:nvPr/>
            </p:nvGrpSpPr>
            <p:grpSpPr>
              <a:xfrm>
                <a:off x="3790950" y="766059"/>
                <a:ext cx="657225" cy="581025"/>
                <a:chOff x="4057650" y="0"/>
                <a:chExt cx="657225" cy="58102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B95973C-9B5D-44E5-B345-1379638D2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650" y="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38D902-3EA1-4C47-A482-0CC69021A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725" y="142875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E55EF2-D424-4A5C-B1AB-06F7487C3ED6}"/>
                  </a:ext>
                </a:extLst>
              </p:cNvPr>
              <p:cNvGrpSpPr/>
              <p:nvPr/>
            </p:nvGrpSpPr>
            <p:grpSpPr>
              <a:xfrm>
                <a:off x="4610100" y="985134"/>
                <a:ext cx="495300" cy="571500"/>
                <a:chOff x="5072062" y="361950"/>
                <a:chExt cx="495300" cy="57150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3552400-FA72-44F1-AECA-96486A842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2062" y="36195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756F8E7-95C2-4A21-8F29-D64B36C43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212" y="49530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E491179-2508-40AD-B3B4-AF6258785EF4}"/>
                  </a:ext>
                </a:extLst>
              </p:cNvPr>
              <p:cNvGrpSpPr/>
              <p:nvPr/>
            </p:nvGrpSpPr>
            <p:grpSpPr>
              <a:xfrm>
                <a:off x="4905375" y="766059"/>
                <a:ext cx="657225" cy="581025"/>
                <a:chOff x="4057650" y="0"/>
                <a:chExt cx="657225" cy="581025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AB2BA2E-97DD-4C26-BC60-8BDDCB321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650" y="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926C15B-E551-4565-85E6-AFCAE41B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725" y="142875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A024763-3DD5-4761-BACC-F45252CCB232}"/>
                  </a:ext>
                </a:extLst>
              </p:cNvPr>
              <p:cNvGrpSpPr/>
              <p:nvPr/>
            </p:nvGrpSpPr>
            <p:grpSpPr>
              <a:xfrm>
                <a:off x="5724525" y="985134"/>
                <a:ext cx="495300" cy="571500"/>
                <a:chOff x="5072062" y="361950"/>
                <a:chExt cx="495300" cy="57150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7083E3E-8A44-4D57-9BDB-57034A5CF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2062" y="36195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96C6C35-5DD9-4DC6-B829-BBB9871AF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9212" y="495300"/>
                  <a:ext cx="438150" cy="438150"/>
                </a:xfrm>
                <a:prstGeom prst="line">
                  <a:avLst/>
                </a:prstGeom>
                <a:ln>
                  <a:solidFill>
                    <a:schemeClr val="bg1">
                      <a:alpha val="1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0B8E5F6-857B-497E-A8C8-5CFB4F5EF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18" y="541440"/>
            <a:ext cx="1474669" cy="149041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FA92F60-4D4D-4EC9-B9BA-D741CA63D07F}"/>
              </a:ext>
            </a:extLst>
          </p:cNvPr>
          <p:cNvSpPr/>
          <p:nvPr/>
        </p:nvSpPr>
        <p:spPr>
          <a:xfrm>
            <a:off x="340434" y="407699"/>
            <a:ext cx="2887009" cy="388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ea typeface="Aller Light"/>
                <a:cs typeface="Aller Light"/>
              </a:rPr>
              <a:t>Richard Blacksmith</a:t>
            </a:r>
            <a:endParaRPr lang="en-US" sz="1000" b="1" dirty="0">
              <a:ea typeface="Aller Light"/>
              <a:cs typeface="Aller Ligh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5D0E1B-28C0-459B-BD31-E42FEFF80568}"/>
              </a:ext>
            </a:extLst>
          </p:cNvPr>
          <p:cNvGrpSpPr/>
          <p:nvPr/>
        </p:nvGrpSpPr>
        <p:grpSpPr>
          <a:xfrm>
            <a:off x="340434" y="1010409"/>
            <a:ext cx="1792837" cy="433285"/>
            <a:chOff x="483687" y="1061844"/>
            <a:chExt cx="1792837" cy="4332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AB920-0592-41DC-92C3-AF1A88C2BB18}"/>
                </a:ext>
              </a:extLst>
            </p:cNvPr>
            <p:cNvSpPr/>
            <p:nvPr/>
          </p:nvSpPr>
          <p:spPr>
            <a:xfrm>
              <a:off x="820997" y="1061844"/>
              <a:ext cx="1455527" cy="17812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FFFFFF"/>
                  </a:solidFill>
                  <a:ea typeface="Aller Light"/>
                  <a:cs typeface="Aller Light"/>
                </a:rPr>
                <a:t>richard@youexec.com </a:t>
              </a:r>
              <a:endParaRPr lang="en-US" sz="400" dirty="0">
                <a:ea typeface="Aller Light"/>
                <a:cs typeface="Aller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6BAD94-E79E-4704-98AB-B0D90DD32949}"/>
                </a:ext>
              </a:extLst>
            </p:cNvPr>
            <p:cNvSpPr/>
            <p:nvPr/>
          </p:nvSpPr>
          <p:spPr>
            <a:xfrm>
              <a:off x="820997" y="1307717"/>
              <a:ext cx="976229" cy="17812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FFFFFF"/>
                  </a:solidFill>
                  <a:ea typeface="Aller Light"/>
                  <a:cs typeface="Aller Light"/>
                </a:rPr>
                <a:t>(555) 555-5555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E7A701-0664-48D7-A0CE-D0D9FD841BDA}"/>
                </a:ext>
              </a:extLst>
            </p:cNvPr>
            <p:cNvGrpSpPr/>
            <p:nvPr/>
          </p:nvGrpSpPr>
          <p:grpSpPr>
            <a:xfrm>
              <a:off x="498769" y="1073321"/>
              <a:ext cx="227294" cy="155172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2AF61799-004B-4BC4-A156-4ACFC23CE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27">
                <a:extLst>
                  <a:ext uri="{FF2B5EF4-FFF2-40B4-BE49-F238E27FC236}">
                    <a16:creationId xmlns:a16="http://schemas.microsoft.com/office/drawing/2014/main" id="{B2C40ACA-D31B-49FC-A45B-E136C32C4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045B174-A4F0-47E0-9C8F-25B8EB1EC1FD}"/>
                </a:ext>
              </a:extLst>
            </p:cNvPr>
            <p:cNvGrpSpPr/>
            <p:nvPr/>
          </p:nvGrpSpPr>
          <p:grpSpPr>
            <a:xfrm>
              <a:off x="483687" y="1298432"/>
              <a:ext cx="248057" cy="196697"/>
              <a:chOff x="7718425" y="2193926"/>
              <a:chExt cx="360363" cy="285750"/>
            </a:xfrm>
            <a:solidFill>
              <a:schemeClr val="bg1"/>
            </a:solidFill>
          </p:grpSpPr>
          <p:sp>
            <p:nvSpPr>
              <p:cNvPr id="46" name="Freeform 90">
                <a:extLst>
                  <a:ext uri="{FF2B5EF4-FFF2-40B4-BE49-F238E27FC236}">
                    <a16:creationId xmlns:a16="http://schemas.microsoft.com/office/drawing/2014/main" id="{2FDFCC87-7DDC-4878-969B-B5225A693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425" y="2347913"/>
                <a:ext cx="360363" cy="131763"/>
              </a:xfrm>
              <a:custGeom>
                <a:avLst/>
                <a:gdLst>
                  <a:gd name="T0" fmla="*/ 84 w 96"/>
                  <a:gd name="T1" fmla="*/ 5 h 35"/>
                  <a:gd name="T2" fmla="*/ 12 w 96"/>
                  <a:gd name="T3" fmla="*/ 5 h 35"/>
                  <a:gd name="T4" fmla="*/ 0 w 96"/>
                  <a:gd name="T5" fmla="*/ 19 h 35"/>
                  <a:gd name="T6" fmla="*/ 0 w 96"/>
                  <a:gd name="T7" fmla="*/ 25 h 35"/>
                  <a:gd name="T8" fmla="*/ 10 w 96"/>
                  <a:gd name="T9" fmla="*/ 35 h 35"/>
                  <a:gd name="T10" fmla="*/ 22 w 96"/>
                  <a:gd name="T11" fmla="*/ 35 h 35"/>
                  <a:gd name="T12" fmla="*/ 32 w 96"/>
                  <a:gd name="T13" fmla="*/ 25 h 35"/>
                  <a:gd name="T14" fmla="*/ 32 w 96"/>
                  <a:gd name="T15" fmla="*/ 23 h 35"/>
                  <a:gd name="T16" fmla="*/ 64 w 96"/>
                  <a:gd name="T17" fmla="*/ 23 h 35"/>
                  <a:gd name="T18" fmla="*/ 64 w 96"/>
                  <a:gd name="T19" fmla="*/ 25 h 35"/>
                  <a:gd name="T20" fmla="*/ 74 w 96"/>
                  <a:gd name="T21" fmla="*/ 35 h 35"/>
                  <a:gd name="T22" fmla="*/ 86 w 96"/>
                  <a:gd name="T23" fmla="*/ 35 h 35"/>
                  <a:gd name="T24" fmla="*/ 96 w 96"/>
                  <a:gd name="T25" fmla="*/ 25 h 35"/>
                  <a:gd name="T26" fmla="*/ 96 w 96"/>
                  <a:gd name="T27" fmla="*/ 19 h 35"/>
                  <a:gd name="T28" fmla="*/ 84 w 96"/>
                  <a:gd name="T2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35">
                    <a:moveTo>
                      <a:pt x="84" y="5"/>
                    </a:moveTo>
                    <a:cubicBezTo>
                      <a:pt x="60" y="0"/>
                      <a:pt x="36" y="0"/>
                      <a:pt x="12" y="5"/>
                    </a:cubicBezTo>
                    <a:cubicBezTo>
                      <a:pt x="5" y="6"/>
                      <a:pt x="0" y="12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4" y="35"/>
                      <a:pt x="10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8" y="35"/>
                      <a:pt x="32" y="31"/>
                      <a:pt x="32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3" y="22"/>
                      <a:pt x="53" y="22"/>
                      <a:pt x="64" y="23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31"/>
                      <a:pt x="68" y="35"/>
                      <a:pt x="74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2" y="35"/>
                      <a:pt x="96" y="31"/>
                      <a:pt x="96" y="25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2"/>
                      <a:pt x="91" y="6"/>
                      <a:pt x="8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91">
                <a:extLst>
                  <a:ext uri="{FF2B5EF4-FFF2-40B4-BE49-F238E27FC236}">
                    <a16:creationId xmlns:a16="http://schemas.microsoft.com/office/drawing/2014/main" id="{4951328A-9059-4A8F-8381-37EF6C2AC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2193926"/>
                <a:ext cx="15875" cy="104775"/>
              </a:xfrm>
              <a:custGeom>
                <a:avLst/>
                <a:gdLst>
                  <a:gd name="T0" fmla="*/ 2 w 4"/>
                  <a:gd name="T1" fmla="*/ 28 h 28"/>
                  <a:gd name="T2" fmla="*/ 4 w 4"/>
                  <a:gd name="T3" fmla="*/ 26 h 28"/>
                  <a:gd name="T4" fmla="*/ 4 w 4"/>
                  <a:gd name="T5" fmla="*/ 2 h 28"/>
                  <a:gd name="T6" fmla="*/ 2 w 4"/>
                  <a:gd name="T7" fmla="*/ 0 h 28"/>
                  <a:gd name="T8" fmla="*/ 0 w 4"/>
                  <a:gd name="T9" fmla="*/ 2 h 28"/>
                  <a:gd name="T10" fmla="*/ 0 w 4"/>
                  <a:gd name="T11" fmla="*/ 26 h 28"/>
                  <a:gd name="T12" fmla="*/ 2 w 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8">
                    <a:moveTo>
                      <a:pt x="2" y="28"/>
                    </a:moveTo>
                    <a:cubicBezTo>
                      <a:pt x="3" y="28"/>
                      <a:pt x="4" y="27"/>
                      <a:pt x="4" y="2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92">
                <a:extLst>
                  <a:ext uri="{FF2B5EF4-FFF2-40B4-BE49-F238E27FC236}">
                    <a16:creationId xmlns:a16="http://schemas.microsoft.com/office/drawing/2014/main" id="{43467138-B6BD-4BE0-903A-C768160A9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1788" y="2243138"/>
                <a:ext cx="82550" cy="79375"/>
              </a:xfrm>
              <a:custGeom>
                <a:avLst/>
                <a:gdLst>
                  <a:gd name="T0" fmla="*/ 3 w 22"/>
                  <a:gd name="T1" fmla="*/ 21 h 21"/>
                  <a:gd name="T2" fmla="*/ 4 w 22"/>
                  <a:gd name="T3" fmla="*/ 21 h 21"/>
                  <a:gd name="T4" fmla="*/ 21 w 22"/>
                  <a:gd name="T5" fmla="*/ 4 h 21"/>
                  <a:gd name="T6" fmla="*/ 21 w 22"/>
                  <a:gd name="T7" fmla="*/ 1 h 21"/>
                  <a:gd name="T8" fmla="*/ 18 w 22"/>
                  <a:gd name="T9" fmla="*/ 1 h 21"/>
                  <a:gd name="T10" fmla="*/ 1 w 22"/>
                  <a:gd name="T11" fmla="*/ 18 h 21"/>
                  <a:gd name="T12" fmla="*/ 1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3"/>
                      <a:pt x="22" y="2"/>
                      <a:pt x="21" y="1"/>
                    </a:cubicBezTo>
                    <a:cubicBezTo>
                      <a:pt x="20" y="0"/>
                      <a:pt x="19" y="0"/>
                      <a:pt x="18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2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93">
                <a:extLst>
                  <a:ext uri="{FF2B5EF4-FFF2-40B4-BE49-F238E27FC236}">
                    <a16:creationId xmlns:a16="http://schemas.microsoft.com/office/drawing/2014/main" id="{BA9E8EC2-D57D-4429-9C32-29046D90B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243138"/>
                <a:ext cx="82550" cy="79375"/>
              </a:xfrm>
              <a:custGeom>
                <a:avLst/>
                <a:gdLst>
                  <a:gd name="T0" fmla="*/ 18 w 22"/>
                  <a:gd name="T1" fmla="*/ 21 h 21"/>
                  <a:gd name="T2" fmla="*/ 19 w 22"/>
                  <a:gd name="T3" fmla="*/ 21 h 21"/>
                  <a:gd name="T4" fmla="*/ 21 w 22"/>
                  <a:gd name="T5" fmla="*/ 21 h 21"/>
                  <a:gd name="T6" fmla="*/ 21 w 22"/>
                  <a:gd name="T7" fmla="*/ 18 h 21"/>
                  <a:gd name="T8" fmla="*/ 4 w 22"/>
                  <a:gd name="T9" fmla="*/ 1 h 21"/>
                  <a:gd name="T10" fmla="*/ 1 w 22"/>
                  <a:gd name="T11" fmla="*/ 1 h 21"/>
                  <a:gd name="T12" fmla="*/ 1 w 22"/>
                  <a:gd name="T13" fmla="*/ 4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9" y="21"/>
                      <a:pt x="19" y="21"/>
                    </a:cubicBezTo>
                    <a:cubicBezTo>
                      <a:pt x="20" y="21"/>
                      <a:pt x="20" y="21"/>
                      <a:pt x="21" y="21"/>
                    </a:cubicBezTo>
                    <a:cubicBezTo>
                      <a:pt x="22" y="20"/>
                      <a:pt x="22" y="19"/>
                      <a:pt x="21" y="1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008039D-9660-4A78-8439-F62B8EA397D6}"/>
              </a:ext>
            </a:extLst>
          </p:cNvPr>
          <p:cNvSpPr/>
          <p:nvPr/>
        </p:nvSpPr>
        <p:spPr>
          <a:xfrm>
            <a:off x="340434" y="6555866"/>
            <a:ext cx="106439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Summary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5B2BBD3-3D3B-417B-BAC9-03FBB289A801}"/>
              </a:ext>
            </a:extLst>
          </p:cNvPr>
          <p:cNvSpPr/>
          <p:nvPr/>
        </p:nvSpPr>
        <p:spPr>
          <a:xfrm>
            <a:off x="340434" y="6992373"/>
            <a:ext cx="1623773" cy="1615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Product manager with 7+ years of software engineering experience – UC Berkeley engineering BS, MIT Sloan MBA. Experienced in consumer and infrastructure products. Avid digital artist and passive blogger – </a:t>
            </a: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youexec.com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D0A514D-860A-4076-88E7-57C512953ACF}"/>
              </a:ext>
            </a:extLst>
          </p:cNvPr>
          <p:cNvGrpSpPr/>
          <p:nvPr/>
        </p:nvGrpSpPr>
        <p:grpSpPr>
          <a:xfrm>
            <a:off x="337118" y="2064961"/>
            <a:ext cx="238477" cy="239528"/>
            <a:chOff x="6276975" y="1803400"/>
            <a:chExt cx="360363" cy="361951"/>
          </a:xfrm>
          <a:solidFill>
            <a:schemeClr val="bg1"/>
          </a:solidFill>
        </p:grpSpPr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4279DE59-1879-4226-BDE8-A5E61CE4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1878013"/>
              <a:ext cx="269875" cy="287338"/>
            </a:xfrm>
            <a:custGeom>
              <a:avLst/>
              <a:gdLst>
                <a:gd name="T0" fmla="*/ 0 w 170"/>
                <a:gd name="T1" fmla="*/ 83 h 181"/>
                <a:gd name="T2" fmla="*/ 0 w 170"/>
                <a:gd name="T3" fmla="*/ 181 h 181"/>
                <a:gd name="T4" fmla="*/ 66 w 170"/>
                <a:gd name="T5" fmla="*/ 181 h 181"/>
                <a:gd name="T6" fmla="*/ 66 w 170"/>
                <a:gd name="T7" fmla="*/ 114 h 181"/>
                <a:gd name="T8" fmla="*/ 104 w 170"/>
                <a:gd name="T9" fmla="*/ 114 h 181"/>
                <a:gd name="T10" fmla="*/ 104 w 170"/>
                <a:gd name="T11" fmla="*/ 181 h 181"/>
                <a:gd name="T12" fmla="*/ 170 w 170"/>
                <a:gd name="T13" fmla="*/ 181 h 181"/>
                <a:gd name="T14" fmla="*/ 170 w 170"/>
                <a:gd name="T15" fmla="*/ 83 h 181"/>
                <a:gd name="T16" fmla="*/ 85 w 170"/>
                <a:gd name="T17" fmla="*/ 0 h 181"/>
                <a:gd name="T18" fmla="*/ 0 w 170"/>
                <a:gd name="T19" fmla="*/ 8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1">
                  <a:moveTo>
                    <a:pt x="0" y="83"/>
                  </a:moveTo>
                  <a:lnTo>
                    <a:pt x="0" y="181"/>
                  </a:lnTo>
                  <a:lnTo>
                    <a:pt x="66" y="181"/>
                  </a:lnTo>
                  <a:lnTo>
                    <a:pt x="66" y="114"/>
                  </a:lnTo>
                  <a:lnTo>
                    <a:pt x="104" y="114"/>
                  </a:lnTo>
                  <a:lnTo>
                    <a:pt x="104" y="181"/>
                  </a:lnTo>
                  <a:lnTo>
                    <a:pt x="170" y="181"/>
                  </a:lnTo>
                  <a:lnTo>
                    <a:pt x="170" y="83"/>
                  </a:lnTo>
                  <a:lnTo>
                    <a:pt x="85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32F4A0BC-80A0-45F2-B846-AE67C3B39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836738"/>
              <a:ext cx="360363" cy="185738"/>
            </a:xfrm>
            <a:custGeom>
              <a:avLst/>
              <a:gdLst>
                <a:gd name="T0" fmla="*/ 95 w 96"/>
                <a:gd name="T1" fmla="*/ 46 h 49"/>
                <a:gd name="T2" fmla="*/ 48 w 96"/>
                <a:gd name="T3" fmla="*/ 0 h 49"/>
                <a:gd name="T4" fmla="*/ 1 w 96"/>
                <a:gd name="T5" fmla="*/ 46 h 49"/>
                <a:gd name="T6" fmla="*/ 1 w 96"/>
                <a:gd name="T7" fmla="*/ 48 h 49"/>
                <a:gd name="T8" fmla="*/ 3 w 96"/>
                <a:gd name="T9" fmla="*/ 48 h 49"/>
                <a:gd name="T10" fmla="*/ 3 w 96"/>
                <a:gd name="T11" fmla="*/ 48 h 49"/>
                <a:gd name="T12" fmla="*/ 48 w 96"/>
                <a:gd name="T13" fmla="*/ 6 h 49"/>
                <a:gd name="T14" fmla="*/ 93 w 96"/>
                <a:gd name="T15" fmla="*/ 48 h 49"/>
                <a:gd name="T16" fmla="*/ 93 w 96"/>
                <a:gd name="T17" fmla="*/ 48 h 49"/>
                <a:gd name="T18" fmla="*/ 95 w 96"/>
                <a:gd name="T19" fmla="*/ 48 h 49"/>
                <a:gd name="T20" fmla="*/ 95 w 96"/>
                <a:gd name="T21" fmla="*/ 48 h 49"/>
                <a:gd name="T22" fmla="*/ 95 w 96"/>
                <a:gd name="T2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9">
                  <a:moveTo>
                    <a:pt x="95" y="4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1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9"/>
                    <a:pt x="95" y="49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6" y="48"/>
                    <a:pt x="96" y="46"/>
                    <a:pt x="9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A95F3E84-032D-4FAB-BCEA-5AE2A8E1D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1803400"/>
              <a:ext cx="101600" cy="134938"/>
            </a:xfrm>
            <a:custGeom>
              <a:avLst/>
              <a:gdLst>
                <a:gd name="T0" fmla="*/ 4 w 27"/>
                <a:gd name="T1" fmla="*/ 23 h 36"/>
                <a:gd name="T2" fmla="*/ 17 w 27"/>
                <a:gd name="T3" fmla="*/ 35 h 36"/>
                <a:gd name="T4" fmla="*/ 18 w 27"/>
                <a:gd name="T5" fmla="*/ 36 h 36"/>
                <a:gd name="T6" fmla="*/ 18 w 27"/>
                <a:gd name="T7" fmla="*/ 36 h 36"/>
                <a:gd name="T8" fmla="*/ 19 w 27"/>
                <a:gd name="T9" fmla="*/ 36 h 36"/>
                <a:gd name="T10" fmla="*/ 20 w 27"/>
                <a:gd name="T11" fmla="*/ 34 h 36"/>
                <a:gd name="T12" fmla="*/ 20 w 27"/>
                <a:gd name="T13" fmla="*/ 18 h 36"/>
                <a:gd name="T14" fmla="*/ 19 w 27"/>
                <a:gd name="T15" fmla="*/ 17 h 36"/>
                <a:gd name="T16" fmla="*/ 19 w 27"/>
                <a:gd name="T17" fmla="*/ 16 h 36"/>
                <a:gd name="T18" fmla="*/ 22 w 27"/>
                <a:gd name="T19" fmla="*/ 12 h 36"/>
                <a:gd name="T20" fmla="*/ 27 w 27"/>
                <a:gd name="T21" fmla="*/ 2 h 36"/>
                <a:gd name="T22" fmla="*/ 25 w 27"/>
                <a:gd name="T23" fmla="*/ 0 h 36"/>
                <a:gd name="T24" fmla="*/ 23 w 27"/>
                <a:gd name="T25" fmla="*/ 2 h 36"/>
                <a:gd name="T26" fmla="*/ 20 w 27"/>
                <a:gd name="T27" fmla="*/ 8 h 36"/>
                <a:gd name="T28" fmla="*/ 15 w 27"/>
                <a:gd name="T29" fmla="*/ 16 h 36"/>
                <a:gd name="T30" fmla="*/ 9 w 27"/>
                <a:gd name="T31" fmla="*/ 16 h 36"/>
                <a:gd name="T32" fmla="*/ 12 w 27"/>
                <a:gd name="T33" fmla="*/ 12 h 36"/>
                <a:gd name="T34" fmla="*/ 17 w 27"/>
                <a:gd name="T35" fmla="*/ 2 h 36"/>
                <a:gd name="T36" fmla="*/ 15 w 27"/>
                <a:gd name="T37" fmla="*/ 0 h 36"/>
                <a:gd name="T38" fmla="*/ 13 w 27"/>
                <a:gd name="T39" fmla="*/ 2 h 36"/>
                <a:gd name="T40" fmla="*/ 10 w 27"/>
                <a:gd name="T41" fmla="*/ 8 h 36"/>
                <a:gd name="T42" fmla="*/ 5 w 27"/>
                <a:gd name="T43" fmla="*/ 16 h 36"/>
                <a:gd name="T44" fmla="*/ 2 w 27"/>
                <a:gd name="T45" fmla="*/ 16 h 36"/>
                <a:gd name="T46" fmla="*/ 0 w 27"/>
                <a:gd name="T47" fmla="*/ 17 h 36"/>
                <a:gd name="T48" fmla="*/ 1 w 27"/>
                <a:gd name="T49" fmla="*/ 19 h 36"/>
                <a:gd name="T50" fmla="*/ 4 w 27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6">
                  <a:moveTo>
                    <a:pt x="4" y="23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20" y="13"/>
                    <a:pt x="22" y="12"/>
                  </a:cubicBezTo>
                  <a:cubicBezTo>
                    <a:pt x="24" y="10"/>
                    <a:pt x="27" y="8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6"/>
                    <a:pt x="22" y="7"/>
                    <a:pt x="20" y="8"/>
                  </a:cubicBezTo>
                  <a:cubicBezTo>
                    <a:pt x="18" y="9"/>
                    <a:pt x="15" y="11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3"/>
                    <a:pt x="10" y="13"/>
                    <a:pt x="12" y="12"/>
                  </a:cubicBezTo>
                  <a:cubicBezTo>
                    <a:pt x="14" y="10"/>
                    <a:pt x="17" y="8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8" y="9"/>
                    <a:pt x="5" y="11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D4DEA9C-2311-4D2B-AB79-4B11EA868B21}"/>
              </a:ext>
            </a:extLst>
          </p:cNvPr>
          <p:cNvSpPr/>
          <p:nvPr/>
        </p:nvSpPr>
        <p:spPr>
          <a:xfrm>
            <a:off x="691423" y="2044501"/>
            <a:ext cx="1272784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ADDRESS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New York, NY 10001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3EBA2E-33DB-4388-94C3-D77CA6EB6AF7}"/>
              </a:ext>
            </a:extLst>
          </p:cNvPr>
          <p:cNvSpPr/>
          <p:nvPr/>
        </p:nvSpPr>
        <p:spPr>
          <a:xfrm>
            <a:off x="2566620" y="1989016"/>
            <a:ext cx="1219886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Experiences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C8C708-5826-4D21-B42F-164740E241E5}"/>
              </a:ext>
            </a:extLst>
          </p:cNvPr>
          <p:cNvSpPr/>
          <p:nvPr/>
        </p:nvSpPr>
        <p:spPr>
          <a:xfrm>
            <a:off x="691423" y="2682758"/>
            <a:ext cx="937757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PHONE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(555) 555-5555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C06394A-0B1A-47FC-A074-257B37E9985E}"/>
              </a:ext>
            </a:extLst>
          </p:cNvPr>
          <p:cNvGrpSpPr/>
          <p:nvPr/>
        </p:nvGrpSpPr>
        <p:grpSpPr>
          <a:xfrm>
            <a:off x="337281" y="3326037"/>
            <a:ext cx="241746" cy="241746"/>
            <a:chOff x="6276975" y="3609976"/>
            <a:chExt cx="360363" cy="360363"/>
          </a:xfrm>
          <a:solidFill>
            <a:schemeClr val="bg1"/>
          </a:solidFill>
        </p:grpSpPr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80011D7C-77BC-4135-BC33-1F4CED1BB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609976"/>
              <a:ext cx="360363" cy="360363"/>
            </a:xfrm>
            <a:custGeom>
              <a:avLst/>
              <a:gdLst>
                <a:gd name="T0" fmla="*/ 71 w 96"/>
                <a:gd name="T1" fmla="*/ 64 h 96"/>
                <a:gd name="T2" fmla="*/ 70 w 96"/>
                <a:gd name="T3" fmla="*/ 64 h 96"/>
                <a:gd name="T4" fmla="*/ 68 w 96"/>
                <a:gd name="T5" fmla="*/ 63 h 96"/>
                <a:gd name="T6" fmla="*/ 69 w 96"/>
                <a:gd name="T7" fmla="*/ 60 h 96"/>
                <a:gd name="T8" fmla="*/ 94 w 96"/>
                <a:gd name="T9" fmla="*/ 43 h 96"/>
                <a:gd name="T10" fmla="*/ 80 w 96"/>
                <a:gd name="T11" fmla="*/ 34 h 96"/>
                <a:gd name="T12" fmla="*/ 80 w 96"/>
                <a:gd name="T13" fmla="*/ 2 h 96"/>
                <a:gd name="T14" fmla="*/ 78 w 96"/>
                <a:gd name="T15" fmla="*/ 0 h 96"/>
                <a:gd name="T16" fmla="*/ 18 w 96"/>
                <a:gd name="T17" fmla="*/ 0 h 96"/>
                <a:gd name="T18" fmla="*/ 16 w 96"/>
                <a:gd name="T19" fmla="*/ 2 h 96"/>
                <a:gd name="T20" fmla="*/ 16 w 96"/>
                <a:gd name="T21" fmla="*/ 34 h 96"/>
                <a:gd name="T22" fmla="*/ 3 w 96"/>
                <a:gd name="T23" fmla="*/ 43 h 96"/>
                <a:gd name="T24" fmla="*/ 27 w 96"/>
                <a:gd name="T25" fmla="*/ 60 h 96"/>
                <a:gd name="T26" fmla="*/ 28 w 96"/>
                <a:gd name="T27" fmla="*/ 63 h 96"/>
                <a:gd name="T28" fmla="*/ 26 w 96"/>
                <a:gd name="T29" fmla="*/ 64 h 96"/>
                <a:gd name="T30" fmla="*/ 25 w 96"/>
                <a:gd name="T31" fmla="*/ 64 h 96"/>
                <a:gd name="T32" fmla="*/ 0 w 96"/>
                <a:gd name="T33" fmla="*/ 46 h 96"/>
                <a:gd name="T34" fmla="*/ 0 w 96"/>
                <a:gd name="T35" fmla="*/ 88 h 96"/>
                <a:gd name="T36" fmla="*/ 8 w 96"/>
                <a:gd name="T37" fmla="*/ 96 h 96"/>
                <a:gd name="T38" fmla="*/ 88 w 96"/>
                <a:gd name="T39" fmla="*/ 96 h 96"/>
                <a:gd name="T40" fmla="*/ 96 w 96"/>
                <a:gd name="T41" fmla="*/ 88 h 96"/>
                <a:gd name="T42" fmla="*/ 96 w 96"/>
                <a:gd name="T43" fmla="*/ 46 h 96"/>
                <a:gd name="T44" fmla="*/ 71 w 96"/>
                <a:gd name="T45" fmla="*/ 64 h 96"/>
                <a:gd name="T46" fmla="*/ 20 w 96"/>
                <a:gd name="T47" fmla="*/ 52 h 96"/>
                <a:gd name="T48" fmla="*/ 20 w 96"/>
                <a:gd name="T49" fmla="*/ 4 h 96"/>
                <a:gd name="T50" fmla="*/ 76 w 96"/>
                <a:gd name="T51" fmla="*/ 4 h 96"/>
                <a:gd name="T52" fmla="*/ 76 w 96"/>
                <a:gd name="T53" fmla="*/ 52 h 96"/>
                <a:gd name="T54" fmla="*/ 20 w 96"/>
                <a:gd name="T55" fmla="*/ 52 h 96"/>
                <a:gd name="T56" fmla="*/ 84 w 96"/>
                <a:gd name="T57" fmla="*/ 83 h 96"/>
                <a:gd name="T58" fmla="*/ 82 w 96"/>
                <a:gd name="T59" fmla="*/ 84 h 96"/>
                <a:gd name="T60" fmla="*/ 81 w 96"/>
                <a:gd name="T61" fmla="*/ 84 h 96"/>
                <a:gd name="T62" fmla="*/ 61 w 96"/>
                <a:gd name="T63" fmla="*/ 68 h 96"/>
                <a:gd name="T64" fmla="*/ 35 w 96"/>
                <a:gd name="T65" fmla="*/ 68 h 96"/>
                <a:gd name="T66" fmla="*/ 15 w 96"/>
                <a:gd name="T67" fmla="*/ 84 h 96"/>
                <a:gd name="T68" fmla="*/ 12 w 96"/>
                <a:gd name="T69" fmla="*/ 83 h 96"/>
                <a:gd name="T70" fmla="*/ 13 w 96"/>
                <a:gd name="T71" fmla="*/ 80 h 96"/>
                <a:gd name="T72" fmla="*/ 33 w 96"/>
                <a:gd name="T73" fmla="*/ 64 h 96"/>
                <a:gd name="T74" fmla="*/ 34 w 96"/>
                <a:gd name="T75" fmla="*/ 64 h 96"/>
                <a:gd name="T76" fmla="*/ 62 w 96"/>
                <a:gd name="T77" fmla="*/ 64 h 96"/>
                <a:gd name="T78" fmla="*/ 63 w 96"/>
                <a:gd name="T79" fmla="*/ 64 h 96"/>
                <a:gd name="T80" fmla="*/ 83 w 96"/>
                <a:gd name="T81" fmla="*/ 80 h 96"/>
                <a:gd name="T82" fmla="*/ 84 w 96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96">
                  <a:moveTo>
                    <a:pt x="71" y="64"/>
                  </a:moveTo>
                  <a:cubicBezTo>
                    <a:pt x="71" y="64"/>
                    <a:pt x="70" y="64"/>
                    <a:pt x="70" y="64"/>
                  </a:cubicBezTo>
                  <a:cubicBezTo>
                    <a:pt x="69" y="64"/>
                    <a:pt x="69" y="64"/>
                    <a:pt x="68" y="63"/>
                  </a:cubicBezTo>
                  <a:cubicBezTo>
                    <a:pt x="68" y="62"/>
                    <a:pt x="68" y="61"/>
                    <a:pt x="69" y="60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2"/>
                    <a:pt x="28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5" y="64"/>
                    <a:pt x="25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4" y="96"/>
                    <a:pt x="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2" y="96"/>
                    <a:pt x="96" y="92"/>
                    <a:pt x="96" y="88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71" y="64"/>
                  </a:lnTo>
                  <a:close/>
                  <a:moveTo>
                    <a:pt x="20" y="52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52"/>
                    <a:pt x="76" y="52"/>
                    <a:pt x="76" y="52"/>
                  </a:cubicBezTo>
                  <a:lnTo>
                    <a:pt x="20" y="52"/>
                  </a:lnTo>
                  <a:close/>
                  <a:moveTo>
                    <a:pt x="84" y="83"/>
                  </a:moveTo>
                  <a:cubicBezTo>
                    <a:pt x="83" y="84"/>
                    <a:pt x="83" y="84"/>
                    <a:pt x="82" y="84"/>
                  </a:cubicBezTo>
                  <a:cubicBezTo>
                    <a:pt x="82" y="84"/>
                    <a:pt x="81" y="84"/>
                    <a:pt x="81" y="84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4" y="84"/>
                    <a:pt x="13" y="84"/>
                    <a:pt x="12" y="83"/>
                  </a:cubicBezTo>
                  <a:cubicBezTo>
                    <a:pt x="12" y="82"/>
                    <a:pt x="12" y="81"/>
                    <a:pt x="13" y="80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3" y="64"/>
                    <a:pt x="63" y="64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4" y="82"/>
                    <a:pt x="8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E76918FC-CC50-41CA-AA76-FB25BE88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640138"/>
              <a:ext cx="44450" cy="14288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366B9808-4972-4FC3-A3E1-DDCA71DEB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684588"/>
              <a:ext cx="120650" cy="15875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7E003D7F-46C5-442D-AEE8-5AE25BC94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30626"/>
              <a:ext cx="150813" cy="14288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A67A4FA4-3EF4-490A-B97F-B44963FF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75076"/>
              <a:ext cx="150813" cy="15875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811E4EC-FE61-4CBD-8B75-D7A9818882AA}"/>
              </a:ext>
            </a:extLst>
          </p:cNvPr>
          <p:cNvGrpSpPr/>
          <p:nvPr/>
        </p:nvGrpSpPr>
        <p:grpSpPr>
          <a:xfrm>
            <a:off x="336469" y="2738711"/>
            <a:ext cx="225506" cy="178815"/>
            <a:chOff x="7718425" y="2193926"/>
            <a:chExt cx="360363" cy="285750"/>
          </a:xfrm>
          <a:solidFill>
            <a:schemeClr val="bg1"/>
          </a:solidFill>
        </p:grpSpPr>
        <p:sp>
          <p:nvSpPr>
            <p:cNvPr id="146" name="Freeform 90">
              <a:extLst>
                <a:ext uri="{FF2B5EF4-FFF2-40B4-BE49-F238E27FC236}">
                  <a16:creationId xmlns:a16="http://schemas.microsoft.com/office/drawing/2014/main" id="{8F12CCB5-CFF2-419F-A1F4-B23A029B1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7" name="Freeform 91">
              <a:extLst>
                <a:ext uri="{FF2B5EF4-FFF2-40B4-BE49-F238E27FC236}">
                  <a16:creationId xmlns:a16="http://schemas.microsoft.com/office/drawing/2014/main" id="{56D3F9F9-370E-4F2F-B1EF-2C5FDBD17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8" name="Freeform 92">
              <a:extLst>
                <a:ext uri="{FF2B5EF4-FFF2-40B4-BE49-F238E27FC236}">
                  <a16:creationId xmlns:a16="http://schemas.microsoft.com/office/drawing/2014/main" id="{875BEE18-8B6F-4108-AFD6-DA5BC94A8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9" name="Freeform 93">
              <a:extLst>
                <a:ext uri="{FF2B5EF4-FFF2-40B4-BE49-F238E27FC236}">
                  <a16:creationId xmlns:a16="http://schemas.microsoft.com/office/drawing/2014/main" id="{4A695020-79D9-44AA-90C7-1773B1EF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DF8A48-2BBE-4165-9DBF-17C65876532D}"/>
              </a:ext>
            </a:extLst>
          </p:cNvPr>
          <p:cNvSpPr/>
          <p:nvPr/>
        </p:nvSpPr>
        <p:spPr>
          <a:xfrm>
            <a:off x="691423" y="3321015"/>
            <a:ext cx="1357744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EMAIL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richard@youexec.com</a:t>
            </a:r>
          </a:p>
        </p:txBody>
      </p:sp>
      <p:sp>
        <p:nvSpPr>
          <p:cNvPr id="151" name="Freeform 11">
            <a:extLst>
              <a:ext uri="{FF2B5EF4-FFF2-40B4-BE49-F238E27FC236}">
                <a16:creationId xmlns:a16="http://schemas.microsoft.com/office/drawing/2014/main" id="{5F606D99-B609-4B2A-9B4D-ED1DA08B7827}"/>
              </a:ext>
            </a:extLst>
          </p:cNvPr>
          <p:cNvSpPr>
            <a:spLocks/>
          </p:cNvSpPr>
          <p:nvPr/>
        </p:nvSpPr>
        <p:spPr bwMode="auto">
          <a:xfrm>
            <a:off x="337118" y="3990512"/>
            <a:ext cx="238477" cy="239527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A366B-C9DA-47E3-83BE-A7461C4F89A8}"/>
              </a:ext>
            </a:extLst>
          </p:cNvPr>
          <p:cNvSpPr/>
          <p:nvPr/>
        </p:nvSpPr>
        <p:spPr>
          <a:xfrm>
            <a:off x="691423" y="3959272"/>
            <a:ext cx="807913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WEBSITE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youexec.com</a:t>
            </a:r>
          </a:p>
        </p:txBody>
      </p:sp>
      <p:sp>
        <p:nvSpPr>
          <p:cNvPr id="153" name="Freeform 20">
            <a:extLst>
              <a:ext uri="{FF2B5EF4-FFF2-40B4-BE49-F238E27FC236}">
                <a16:creationId xmlns:a16="http://schemas.microsoft.com/office/drawing/2014/main" id="{844D142A-2567-4A26-9F0E-1AA878DDFE2B}"/>
              </a:ext>
            </a:extLst>
          </p:cNvPr>
          <p:cNvSpPr>
            <a:spLocks noEditPoints="1"/>
          </p:cNvSpPr>
          <p:nvPr/>
        </p:nvSpPr>
        <p:spPr bwMode="auto">
          <a:xfrm>
            <a:off x="337118" y="4612230"/>
            <a:ext cx="238477" cy="239527"/>
          </a:xfrm>
          <a:custGeom>
            <a:avLst/>
            <a:gdLst>
              <a:gd name="T0" fmla="*/ 92 w 96"/>
              <a:gd name="T1" fmla="*/ 92 h 96"/>
              <a:gd name="T2" fmla="*/ 90 w 96"/>
              <a:gd name="T3" fmla="*/ 52 h 96"/>
              <a:gd name="T4" fmla="*/ 80 w 96"/>
              <a:gd name="T5" fmla="*/ 50 h 96"/>
              <a:gd name="T6" fmla="*/ 76 w 96"/>
              <a:gd name="T7" fmla="*/ 50 h 96"/>
              <a:gd name="T8" fmla="*/ 74 w 96"/>
              <a:gd name="T9" fmla="*/ 52 h 96"/>
              <a:gd name="T10" fmla="*/ 72 w 96"/>
              <a:gd name="T11" fmla="*/ 92 h 96"/>
              <a:gd name="T12" fmla="*/ 68 w 96"/>
              <a:gd name="T13" fmla="*/ 18 h 96"/>
              <a:gd name="T14" fmla="*/ 56 w 96"/>
              <a:gd name="T15" fmla="*/ 16 h 96"/>
              <a:gd name="T16" fmla="*/ 54 w 96"/>
              <a:gd name="T17" fmla="*/ 8 h 96"/>
              <a:gd name="T18" fmla="*/ 52 w 96"/>
              <a:gd name="T19" fmla="*/ 2 h 96"/>
              <a:gd name="T20" fmla="*/ 48 w 96"/>
              <a:gd name="T21" fmla="*/ 2 h 96"/>
              <a:gd name="T22" fmla="*/ 42 w 96"/>
              <a:gd name="T23" fmla="*/ 8 h 96"/>
              <a:gd name="T24" fmla="*/ 40 w 96"/>
              <a:gd name="T25" fmla="*/ 16 h 96"/>
              <a:gd name="T26" fmla="*/ 28 w 96"/>
              <a:gd name="T27" fmla="*/ 18 h 96"/>
              <a:gd name="T28" fmla="*/ 24 w 96"/>
              <a:gd name="T29" fmla="*/ 92 h 96"/>
              <a:gd name="T30" fmla="*/ 22 w 96"/>
              <a:gd name="T31" fmla="*/ 52 h 96"/>
              <a:gd name="T32" fmla="*/ 20 w 96"/>
              <a:gd name="T33" fmla="*/ 50 h 96"/>
              <a:gd name="T34" fmla="*/ 16 w 96"/>
              <a:gd name="T35" fmla="*/ 50 h 96"/>
              <a:gd name="T36" fmla="*/ 6 w 96"/>
              <a:gd name="T37" fmla="*/ 52 h 96"/>
              <a:gd name="T38" fmla="*/ 4 w 96"/>
              <a:gd name="T39" fmla="*/ 92 h 96"/>
              <a:gd name="T40" fmla="*/ 0 w 96"/>
              <a:gd name="T41" fmla="*/ 94 h 96"/>
              <a:gd name="T42" fmla="*/ 94 w 96"/>
              <a:gd name="T43" fmla="*/ 96 h 96"/>
              <a:gd name="T44" fmla="*/ 94 w 96"/>
              <a:gd name="T45" fmla="*/ 92 h 96"/>
              <a:gd name="T46" fmla="*/ 38 w 96"/>
              <a:gd name="T47" fmla="*/ 80 h 96"/>
              <a:gd name="T48" fmla="*/ 38 w 96"/>
              <a:gd name="T49" fmla="*/ 76 h 96"/>
              <a:gd name="T50" fmla="*/ 60 w 96"/>
              <a:gd name="T51" fmla="*/ 78 h 96"/>
              <a:gd name="T52" fmla="*/ 58 w 96"/>
              <a:gd name="T53" fmla="*/ 68 h 96"/>
              <a:gd name="T54" fmla="*/ 36 w 96"/>
              <a:gd name="T55" fmla="*/ 66 h 96"/>
              <a:gd name="T56" fmla="*/ 58 w 96"/>
              <a:gd name="T57" fmla="*/ 64 h 96"/>
              <a:gd name="T58" fmla="*/ 58 w 96"/>
              <a:gd name="T59" fmla="*/ 68 h 96"/>
              <a:gd name="T60" fmla="*/ 38 w 96"/>
              <a:gd name="T61" fmla="*/ 56 h 96"/>
              <a:gd name="T62" fmla="*/ 38 w 96"/>
              <a:gd name="T63" fmla="*/ 52 h 96"/>
              <a:gd name="T64" fmla="*/ 60 w 96"/>
              <a:gd name="T65" fmla="*/ 54 h 96"/>
              <a:gd name="T66" fmla="*/ 58 w 96"/>
              <a:gd name="T67" fmla="*/ 44 h 96"/>
              <a:gd name="T68" fmla="*/ 36 w 96"/>
              <a:gd name="T69" fmla="*/ 42 h 96"/>
              <a:gd name="T70" fmla="*/ 58 w 96"/>
              <a:gd name="T71" fmla="*/ 40 h 96"/>
              <a:gd name="T72" fmla="*/ 58 w 96"/>
              <a:gd name="T73" fmla="*/ 44 h 96"/>
              <a:gd name="T74" fmla="*/ 38 w 96"/>
              <a:gd name="T75" fmla="*/ 32 h 96"/>
              <a:gd name="T76" fmla="*/ 38 w 96"/>
              <a:gd name="T77" fmla="*/ 28 h 96"/>
              <a:gd name="T78" fmla="*/ 60 w 96"/>
              <a:gd name="T79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4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3"/>
                  <a:pt x="91" y="52"/>
                  <a:pt x="90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49"/>
                  <a:pt x="79" y="48"/>
                  <a:pt x="78" y="48"/>
                </a:cubicBezTo>
                <a:cubicBezTo>
                  <a:pt x="77" y="48"/>
                  <a:pt x="76" y="49"/>
                  <a:pt x="76" y="50"/>
                </a:cubicBezTo>
                <a:cubicBezTo>
                  <a:pt x="76" y="52"/>
                  <a:pt x="76" y="52"/>
                  <a:pt x="76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3" y="52"/>
                  <a:pt x="72" y="53"/>
                  <a:pt x="72" y="54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5" y="8"/>
                  <a:pt x="5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9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7"/>
                  <a:pt x="28" y="18"/>
                </a:cubicBezTo>
                <a:cubicBezTo>
                  <a:pt x="28" y="92"/>
                  <a:pt x="28" y="92"/>
                  <a:pt x="28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3" y="52"/>
                  <a:pt x="22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17" y="48"/>
                  <a:pt x="16" y="49"/>
                  <a:pt x="16" y="50"/>
                </a:cubicBezTo>
                <a:cubicBezTo>
                  <a:pt x="16" y="52"/>
                  <a:pt x="16" y="52"/>
                  <a:pt x="1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2"/>
                  <a:pt x="4" y="53"/>
                  <a:pt x="4" y="54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93"/>
                  <a:pt x="95" y="92"/>
                  <a:pt x="94" y="92"/>
                </a:cubicBezTo>
                <a:close/>
                <a:moveTo>
                  <a:pt x="58" y="80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79"/>
                  <a:pt x="36" y="78"/>
                </a:cubicBezTo>
                <a:cubicBezTo>
                  <a:pt x="36" y="77"/>
                  <a:pt x="37" y="76"/>
                  <a:pt x="38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6" y="67"/>
                  <a:pt x="36" y="66"/>
                </a:cubicBezTo>
                <a:cubicBezTo>
                  <a:pt x="36" y="65"/>
                  <a:pt x="37" y="64"/>
                  <a:pt x="38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6"/>
                  <a:pt x="36" y="55"/>
                  <a:pt x="36" y="54"/>
                </a:cubicBezTo>
                <a:cubicBezTo>
                  <a:pt x="36" y="53"/>
                  <a:pt x="37" y="52"/>
                  <a:pt x="3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3"/>
                  <a:pt x="60" y="54"/>
                </a:cubicBezTo>
                <a:cubicBezTo>
                  <a:pt x="60" y="55"/>
                  <a:pt x="59" y="56"/>
                  <a:pt x="58" y="56"/>
                </a:cubicBezTo>
                <a:close/>
                <a:moveTo>
                  <a:pt x="58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3"/>
                  <a:pt x="36" y="42"/>
                </a:cubicBezTo>
                <a:cubicBezTo>
                  <a:pt x="36" y="41"/>
                  <a:pt x="37" y="40"/>
                  <a:pt x="3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6" y="31"/>
                  <a:pt x="36" y="30"/>
                </a:cubicBezTo>
                <a:cubicBezTo>
                  <a:pt x="36" y="29"/>
                  <a:pt x="37" y="28"/>
                  <a:pt x="3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31"/>
                  <a:pt x="59" y="32"/>
                  <a:pt x="5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BD19067-6F18-409A-9BC7-2C401E1C94C2}"/>
              </a:ext>
            </a:extLst>
          </p:cNvPr>
          <p:cNvSpPr/>
          <p:nvPr/>
        </p:nvSpPr>
        <p:spPr>
          <a:xfrm>
            <a:off x="691423" y="4580990"/>
            <a:ext cx="997068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OFFICE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Building A, #245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C87B745-AD24-4394-A6A4-6E3CA3A55630}"/>
              </a:ext>
            </a:extLst>
          </p:cNvPr>
          <p:cNvCxnSpPr/>
          <p:nvPr/>
        </p:nvCxnSpPr>
        <p:spPr>
          <a:xfrm>
            <a:off x="691423" y="2500044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9274EC-BF5C-4410-BC50-14D69D47F5B1}"/>
              </a:ext>
            </a:extLst>
          </p:cNvPr>
          <p:cNvCxnSpPr/>
          <p:nvPr/>
        </p:nvCxnSpPr>
        <p:spPr>
          <a:xfrm>
            <a:off x="691423" y="3138301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E1AAD0F-5DF1-4AE5-9167-D7E00E742245}"/>
              </a:ext>
            </a:extLst>
          </p:cNvPr>
          <p:cNvCxnSpPr/>
          <p:nvPr/>
        </p:nvCxnSpPr>
        <p:spPr>
          <a:xfrm>
            <a:off x="691423" y="3776558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E464FE-6603-4FE0-A387-5768E9B0AE2F}"/>
              </a:ext>
            </a:extLst>
          </p:cNvPr>
          <p:cNvCxnSpPr/>
          <p:nvPr/>
        </p:nvCxnSpPr>
        <p:spPr>
          <a:xfrm>
            <a:off x="691423" y="4398272"/>
            <a:ext cx="13304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C1DF3C3-6268-450D-8C4F-F8F2663A9434}"/>
              </a:ext>
            </a:extLst>
          </p:cNvPr>
          <p:cNvSpPr/>
          <p:nvPr/>
        </p:nvSpPr>
        <p:spPr>
          <a:xfrm>
            <a:off x="2566621" y="2817680"/>
            <a:ext cx="2091919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Director, Innovation – US Market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HEALTH &amp; CO. – New York, NY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C14283A-4E19-48BA-AD28-BA1A920F37B3}"/>
              </a:ext>
            </a:extLst>
          </p:cNvPr>
          <p:cNvSpPr/>
          <p:nvPr/>
        </p:nvSpPr>
        <p:spPr>
          <a:xfrm>
            <a:off x="2566620" y="3327480"/>
            <a:ext cx="3927525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laudantium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totam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rem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aperiam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eaque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Rerum facilis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et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expedita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distinctio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Nam libero tempore, cum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soluta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nobis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eligendi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optio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cumque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nihil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impedit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quo minus id quod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maxime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placeat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facere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possimus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assumenda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dolor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repellendus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EBA2D7D-BE08-42A6-954C-B9CF5D856DE6}"/>
              </a:ext>
            </a:extLst>
          </p:cNvPr>
          <p:cNvSpPr/>
          <p:nvPr/>
        </p:nvSpPr>
        <p:spPr>
          <a:xfrm>
            <a:off x="2566621" y="2558635"/>
            <a:ext cx="921086" cy="24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2016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498987-2988-4939-BDF7-0FEA1E05AB9F}"/>
              </a:ext>
            </a:extLst>
          </p:cNvPr>
          <p:cNvCxnSpPr>
            <a:cxnSpLocks/>
          </p:cNvCxnSpPr>
          <p:nvPr/>
        </p:nvCxnSpPr>
        <p:spPr>
          <a:xfrm>
            <a:off x="2577480" y="3237883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B5A25C5-810E-4C87-95E2-E60150EE2AB4}"/>
              </a:ext>
            </a:extLst>
          </p:cNvPr>
          <p:cNvSpPr/>
          <p:nvPr/>
        </p:nvSpPr>
        <p:spPr>
          <a:xfrm>
            <a:off x="2566621" y="5011763"/>
            <a:ext cx="1756891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Lead Product Manager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FANCY INC. – San Francisco, CA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95F1E32-0667-46D3-B131-9249496032F8}"/>
              </a:ext>
            </a:extLst>
          </p:cNvPr>
          <p:cNvSpPr/>
          <p:nvPr/>
        </p:nvSpPr>
        <p:spPr>
          <a:xfrm>
            <a:off x="2566620" y="5521563"/>
            <a:ext cx="392752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laudantium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totam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rem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aperiam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eaque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B87EF2-4896-4901-983D-FDE93826B839}"/>
              </a:ext>
            </a:extLst>
          </p:cNvPr>
          <p:cNvSpPr/>
          <p:nvPr/>
        </p:nvSpPr>
        <p:spPr>
          <a:xfrm>
            <a:off x="2566621" y="4752718"/>
            <a:ext cx="921086" cy="24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2015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50CF367-8697-4D63-8575-68A8711E1574}"/>
              </a:ext>
            </a:extLst>
          </p:cNvPr>
          <p:cNvCxnSpPr>
            <a:cxnSpLocks/>
          </p:cNvCxnSpPr>
          <p:nvPr/>
        </p:nvCxnSpPr>
        <p:spPr>
          <a:xfrm>
            <a:off x="2577480" y="5431966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F75B78-62A8-43AB-8D63-F147179CE9F5}"/>
              </a:ext>
            </a:extLst>
          </p:cNvPr>
          <p:cNvSpPr/>
          <p:nvPr/>
        </p:nvSpPr>
        <p:spPr>
          <a:xfrm>
            <a:off x="2566621" y="7082737"/>
            <a:ext cx="2308324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Senior Staﬀ Engineer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SAMSINGS ELECTRONICS – San Jose, CA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60E781A-F535-4325-A98F-122DFA4E585D}"/>
              </a:ext>
            </a:extLst>
          </p:cNvPr>
          <p:cNvSpPr/>
          <p:nvPr/>
        </p:nvSpPr>
        <p:spPr>
          <a:xfrm>
            <a:off x="2566620" y="7592537"/>
            <a:ext cx="392752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laudantium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totam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rem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aperiam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eaque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  <a:p>
            <a:pPr marL="12700"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</a:t>
            </a:r>
          </a:p>
          <a:p>
            <a:pPr marL="12700">
              <a:spcAft>
                <a:spcPts val="600"/>
              </a:spcAft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Nesciunt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Neque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porro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quisquam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qui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dolorem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ipsum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 dolor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amet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consectetur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adipisci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1C412C8-54E3-4FA2-BC8D-2F425CE7C74A}"/>
              </a:ext>
            </a:extLst>
          </p:cNvPr>
          <p:cNvSpPr/>
          <p:nvPr/>
        </p:nvSpPr>
        <p:spPr>
          <a:xfrm>
            <a:off x="2566621" y="6834977"/>
            <a:ext cx="1518948" cy="24776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298450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2013 – 2015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E8E05B9-EA59-4D35-9B0C-6A736A673BFF}"/>
              </a:ext>
            </a:extLst>
          </p:cNvPr>
          <p:cNvCxnSpPr>
            <a:cxnSpLocks/>
          </p:cNvCxnSpPr>
          <p:nvPr/>
        </p:nvCxnSpPr>
        <p:spPr>
          <a:xfrm>
            <a:off x="2577480" y="7502940"/>
            <a:ext cx="39004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7AE6C7-05A5-4D1C-AA7F-8228EFC5B9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E97048-BA2D-4D03-98D8-FBDB49D2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CBC24D-6207-47A1-BD0E-DE429DF3C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644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C0FAD91-476A-4A59-9C02-E726BEAF4FC5}"/>
              </a:ext>
            </a:extLst>
          </p:cNvPr>
          <p:cNvSpPr/>
          <p:nvPr/>
        </p:nvSpPr>
        <p:spPr>
          <a:xfrm>
            <a:off x="1" y="305310"/>
            <a:ext cx="6858000" cy="8094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8E1042-933C-49CD-AFAE-2B46FB3268A5}"/>
              </a:ext>
            </a:extLst>
          </p:cNvPr>
          <p:cNvSpPr/>
          <p:nvPr/>
        </p:nvSpPr>
        <p:spPr>
          <a:xfrm>
            <a:off x="0" y="305310"/>
            <a:ext cx="2322095" cy="876249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693DB7-7252-4886-8383-AE68EABD06CD}"/>
              </a:ext>
            </a:extLst>
          </p:cNvPr>
          <p:cNvSpPr/>
          <p:nvPr/>
        </p:nvSpPr>
        <p:spPr>
          <a:xfrm>
            <a:off x="0" y="0"/>
            <a:ext cx="6858000" cy="305310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849F0-BB2E-4950-B851-8BBC4A94AB37}"/>
              </a:ext>
            </a:extLst>
          </p:cNvPr>
          <p:cNvSpPr/>
          <p:nvPr/>
        </p:nvSpPr>
        <p:spPr>
          <a:xfrm flipV="1">
            <a:off x="0" y="8400200"/>
            <a:ext cx="6858000" cy="743799"/>
          </a:xfrm>
          <a:prstGeom prst="rect">
            <a:avLst/>
          </a:prstGeom>
          <a:gradFill>
            <a:gsLst>
              <a:gs pos="11000">
                <a:srgbClr val="263C5A"/>
              </a:gs>
              <a:gs pos="100000">
                <a:srgbClr val="657A98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02C4B8E-B1DF-4254-8A17-82F963D7DE18}"/>
              </a:ext>
            </a:extLst>
          </p:cNvPr>
          <p:cNvSpPr/>
          <p:nvPr/>
        </p:nvSpPr>
        <p:spPr>
          <a:xfrm>
            <a:off x="5157221" y="8559733"/>
            <a:ext cx="1380186" cy="4067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200" spc="300" dirty="0">
                <a:solidFill>
                  <a:schemeClr val="bg1"/>
                </a:solidFill>
                <a:ea typeface="Aller Light"/>
                <a:cs typeface="Aller Light"/>
              </a:rPr>
              <a:t>RICHARD</a:t>
            </a:r>
          </a:p>
          <a:p>
            <a:pPr marL="12700"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200" spc="300" dirty="0">
                <a:solidFill>
                  <a:schemeClr val="bg1"/>
                </a:solidFill>
                <a:ea typeface="Aller Light"/>
                <a:cs typeface="Aller Light"/>
              </a:rPr>
              <a:t>BLACKSMITH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7540B9-8C75-4AB6-B4D9-68B459D6C1E5}"/>
              </a:ext>
            </a:extLst>
          </p:cNvPr>
          <p:cNvGrpSpPr/>
          <p:nvPr/>
        </p:nvGrpSpPr>
        <p:grpSpPr>
          <a:xfrm>
            <a:off x="340434" y="8597822"/>
            <a:ext cx="1453911" cy="348555"/>
            <a:chOff x="483687" y="1061844"/>
            <a:chExt cx="1888605" cy="45276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0AF73-6204-4A36-B2CC-5385AE28DF29}"/>
                </a:ext>
              </a:extLst>
            </p:cNvPr>
            <p:cNvSpPr/>
            <p:nvPr/>
          </p:nvSpPr>
          <p:spPr>
            <a:xfrm>
              <a:off x="820998" y="1061844"/>
              <a:ext cx="1551294" cy="18923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FFFFFF"/>
                  </a:solidFill>
                  <a:ea typeface="Aller Light"/>
                  <a:cs typeface="Aller Light"/>
                </a:rPr>
                <a:t>richard@youexec.com </a:t>
              </a:r>
              <a:endParaRPr lang="en-US" sz="100" dirty="0">
                <a:ea typeface="Aller Light"/>
                <a:cs typeface="Aller Ligh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E90C09-F3B1-4809-8B7D-F7E8FCB09E7F}"/>
                </a:ext>
              </a:extLst>
            </p:cNvPr>
            <p:cNvSpPr/>
            <p:nvPr/>
          </p:nvSpPr>
          <p:spPr>
            <a:xfrm>
              <a:off x="820998" y="1307717"/>
              <a:ext cx="1041136" cy="20689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FFFFFF"/>
                  </a:solidFill>
                  <a:ea typeface="Aller Light"/>
                  <a:cs typeface="Aller Light"/>
                </a:rPr>
                <a:t>(555) 555-5555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08893D0-C007-4B12-A4BD-E22AF22F1C48}"/>
                </a:ext>
              </a:extLst>
            </p:cNvPr>
            <p:cNvGrpSpPr/>
            <p:nvPr/>
          </p:nvGrpSpPr>
          <p:grpSpPr>
            <a:xfrm>
              <a:off x="498769" y="1073321"/>
              <a:ext cx="227294" cy="155172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id="{C7EC6CFD-5C15-4BAB-8FE3-396A418E8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id="{414F157B-7C3E-4CC3-A8B6-79B614B8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8D58E6E-61BD-4F02-8F6B-BD5EC4BC3DB5}"/>
                </a:ext>
              </a:extLst>
            </p:cNvPr>
            <p:cNvGrpSpPr/>
            <p:nvPr/>
          </p:nvGrpSpPr>
          <p:grpSpPr>
            <a:xfrm>
              <a:off x="483687" y="1298432"/>
              <a:ext cx="248057" cy="196697"/>
              <a:chOff x="7718425" y="2193926"/>
              <a:chExt cx="360363" cy="285750"/>
            </a:xfrm>
            <a:solidFill>
              <a:schemeClr val="bg1"/>
            </a:solidFill>
          </p:grpSpPr>
          <p:sp>
            <p:nvSpPr>
              <p:cNvPr id="133" name="Freeform 90">
                <a:extLst>
                  <a:ext uri="{FF2B5EF4-FFF2-40B4-BE49-F238E27FC236}">
                    <a16:creationId xmlns:a16="http://schemas.microsoft.com/office/drawing/2014/main" id="{473B5196-015A-40AF-8C50-EE593B13E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425" y="2347913"/>
                <a:ext cx="360363" cy="131763"/>
              </a:xfrm>
              <a:custGeom>
                <a:avLst/>
                <a:gdLst>
                  <a:gd name="T0" fmla="*/ 84 w 96"/>
                  <a:gd name="T1" fmla="*/ 5 h 35"/>
                  <a:gd name="T2" fmla="*/ 12 w 96"/>
                  <a:gd name="T3" fmla="*/ 5 h 35"/>
                  <a:gd name="T4" fmla="*/ 0 w 96"/>
                  <a:gd name="T5" fmla="*/ 19 h 35"/>
                  <a:gd name="T6" fmla="*/ 0 w 96"/>
                  <a:gd name="T7" fmla="*/ 25 h 35"/>
                  <a:gd name="T8" fmla="*/ 10 w 96"/>
                  <a:gd name="T9" fmla="*/ 35 h 35"/>
                  <a:gd name="T10" fmla="*/ 22 w 96"/>
                  <a:gd name="T11" fmla="*/ 35 h 35"/>
                  <a:gd name="T12" fmla="*/ 32 w 96"/>
                  <a:gd name="T13" fmla="*/ 25 h 35"/>
                  <a:gd name="T14" fmla="*/ 32 w 96"/>
                  <a:gd name="T15" fmla="*/ 23 h 35"/>
                  <a:gd name="T16" fmla="*/ 64 w 96"/>
                  <a:gd name="T17" fmla="*/ 23 h 35"/>
                  <a:gd name="T18" fmla="*/ 64 w 96"/>
                  <a:gd name="T19" fmla="*/ 25 h 35"/>
                  <a:gd name="T20" fmla="*/ 74 w 96"/>
                  <a:gd name="T21" fmla="*/ 35 h 35"/>
                  <a:gd name="T22" fmla="*/ 86 w 96"/>
                  <a:gd name="T23" fmla="*/ 35 h 35"/>
                  <a:gd name="T24" fmla="*/ 96 w 96"/>
                  <a:gd name="T25" fmla="*/ 25 h 35"/>
                  <a:gd name="T26" fmla="*/ 96 w 96"/>
                  <a:gd name="T27" fmla="*/ 19 h 35"/>
                  <a:gd name="T28" fmla="*/ 84 w 96"/>
                  <a:gd name="T2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35">
                    <a:moveTo>
                      <a:pt x="84" y="5"/>
                    </a:moveTo>
                    <a:cubicBezTo>
                      <a:pt x="60" y="0"/>
                      <a:pt x="36" y="0"/>
                      <a:pt x="12" y="5"/>
                    </a:cubicBezTo>
                    <a:cubicBezTo>
                      <a:pt x="5" y="6"/>
                      <a:pt x="0" y="12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4" y="35"/>
                      <a:pt x="10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8" y="35"/>
                      <a:pt x="32" y="31"/>
                      <a:pt x="32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3" y="22"/>
                      <a:pt x="53" y="22"/>
                      <a:pt x="64" y="23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31"/>
                      <a:pt x="68" y="35"/>
                      <a:pt x="74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2" y="35"/>
                      <a:pt x="96" y="31"/>
                      <a:pt x="96" y="25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2"/>
                      <a:pt x="91" y="6"/>
                      <a:pt x="8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4" name="Freeform 91">
                <a:extLst>
                  <a:ext uri="{FF2B5EF4-FFF2-40B4-BE49-F238E27FC236}">
                    <a16:creationId xmlns:a16="http://schemas.microsoft.com/office/drawing/2014/main" id="{AD489F85-7A81-438F-8C07-22D2F9F4E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2193926"/>
                <a:ext cx="15875" cy="104775"/>
              </a:xfrm>
              <a:custGeom>
                <a:avLst/>
                <a:gdLst>
                  <a:gd name="T0" fmla="*/ 2 w 4"/>
                  <a:gd name="T1" fmla="*/ 28 h 28"/>
                  <a:gd name="T2" fmla="*/ 4 w 4"/>
                  <a:gd name="T3" fmla="*/ 26 h 28"/>
                  <a:gd name="T4" fmla="*/ 4 w 4"/>
                  <a:gd name="T5" fmla="*/ 2 h 28"/>
                  <a:gd name="T6" fmla="*/ 2 w 4"/>
                  <a:gd name="T7" fmla="*/ 0 h 28"/>
                  <a:gd name="T8" fmla="*/ 0 w 4"/>
                  <a:gd name="T9" fmla="*/ 2 h 28"/>
                  <a:gd name="T10" fmla="*/ 0 w 4"/>
                  <a:gd name="T11" fmla="*/ 26 h 28"/>
                  <a:gd name="T12" fmla="*/ 2 w 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8">
                    <a:moveTo>
                      <a:pt x="2" y="28"/>
                    </a:moveTo>
                    <a:cubicBezTo>
                      <a:pt x="3" y="28"/>
                      <a:pt x="4" y="27"/>
                      <a:pt x="4" y="2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5" name="Freeform 92">
                <a:extLst>
                  <a:ext uri="{FF2B5EF4-FFF2-40B4-BE49-F238E27FC236}">
                    <a16:creationId xmlns:a16="http://schemas.microsoft.com/office/drawing/2014/main" id="{62FE1DB2-7809-4258-AD41-ED7ECC80C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1788" y="2243138"/>
                <a:ext cx="82550" cy="79375"/>
              </a:xfrm>
              <a:custGeom>
                <a:avLst/>
                <a:gdLst>
                  <a:gd name="T0" fmla="*/ 3 w 22"/>
                  <a:gd name="T1" fmla="*/ 21 h 21"/>
                  <a:gd name="T2" fmla="*/ 4 w 22"/>
                  <a:gd name="T3" fmla="*/ 21 h 21"/>
                  <a:gd name="T4" fmla="*/ 21 w 22"/>
                  <a:gd name="T5" fmla="*/ 4 h 21"/>
                  <a:gd name="T6" fmla="*/ 21 w 22"/>
                  <a:gd name="T7" fmla="*/ 1 h 21"/>
                  <a:gd name="T8" fmla="*/ 18 w 22"/>
                  <a:gd name="T9" fmla="*/ 1 h 21"/>
                  <a:gd name="T10" fmla="*/ 1 w 22"/>
                  <a:gd name="T11" fmla="*/ 18 h 21"/>
                  <a:gd name="T12" fmla="*/ 1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3"/>
                      <a:pt x="22" y="2"/>
                      <a:pt x="21" y="1"/>
                    </a:cubicBezTo>
                    <a:cubicBezTo>
                      <a:pt x="20" y="0"/>
                      <a:pt x="19" y="0"/>
                      <a:pt x="18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2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  <p:sp>
            <p:nvSpPr>
              <p:cNvPr id="136" name="Freeform 93">
                <a:extLst>
                  <a:ext uri="{FF2B5EF4-FFF2-40B4-BE49-F238E27FC236}">
                    <a16:creationId xmlns:a16="http://schemas.microsoft.com/office/drawing/2014/main" id="{D0E836CF-5ABD-460B-912A-659C5DC43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243138"/>
                <a:ext cx="82550" cy="79375"/>
              </a:xfrm>
              <a:custGeom>
                <a:avLst/>
                <a:gdLst>
                  <a:gd name="T0" fmla="*/ 18 w 22"/>
                  <a:gd name="T1" fmla="*/ 21 h 21"/>
                  <a:gd name="T2" fmla="*/ 19 w 22"/>
                  <a:gd name="T3" fmla="*/ 21 h 21"/>
                  <a:gd name="T4" fmla="*/ 21 w 22"/>
                  <a:gd name="T5" fmla="*/ 21 h 21"/>
                  <a:gd name="T6" fmla="*/ 21 w 22"/>
                  <a:gd name="T7" fmla="*/ 18 h 21"/>
                  <a:gd name="T8" fmla="*/ 4 w 22"/>
                  <a:gd name="T9" fmla="*/ 1 h 21"/>
                  <a:gd name="T10" fmla="*/ 1 w 22"/>
                  <a:gd name="T11" fmla="*/ 1 h 21"/>
                  <a:gd name="T12" fmla="*/ 1 w 22"/>
                  <a:gd name="T13" fmla="*/ 4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9" y="21"/>
                      <a:pt x="19" y="21"/>
                    </a:cubicBezTo>
                    <a:cubicBezTo>
                      <a:pt x="20" y="21"/>
                      <a:pt x="20" y="21"/>
                      <a:pt x="21" y="21"/>
                    </a:cubicBezTo>
                    <a:cubicBezTo>
                      <a:pt x="22" y="20"/>
                      <a:pt x="22" y="19"/>
                      <a:pt x="21" y="1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FC60D7C-00E8-46DE-8EEC-BFC4FACE0A97}"/>
              </a:ext>
            </a:extLst>
          </p:cNvPr>
          <p:cNvSpPr/>
          <p:nvPr/>
        </p:nvSpPr>
        <p:spPr>
          <a:xfrm>
            <a:off x="340434" y="464933"/>
            <a:ext cx="1754453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Engineering Stacks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3370ED-A2A3-40C4-AB4A-258D77FC5450}"/>
              </a:ext>
            </a:extLst>
          </p:cNvPr>
          <p:cNvGrpSpPr/>
          <p:nvPr/>
        </p:nvGrpSpPr>
        <p:grpSpPr>
          <a:xfrm>
            <a:off x="340434" y="1460684"/>
            <a:ext cx="1667461" cy="5614986"/>
            <a:chOff x="340434" y="2566993"/>
            <a:chExt cx="1667461" cy="561498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C7557F-AEE3-4710-92B3-C603E9717968}"/>
                </a:ext>
              </a:extLst>
            </p:cNvPr>
            <p:cNvSpPr/>
            <p:nvPr/>
          </p:nvSpPr>
          <p:spPr>
            <a:xfrm>
              <a:off x="340435" y="2566993"/>
              <a:ext cx="1667460" cy="5386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PROGRAMMING: </a:t>
              </a:r>
            </a:p>
            <a:p>
              <a:pPr marL="12700">
                <a:spcAft>
                  <a:spcPts val="600"/>
                </a:spcAft>
              </a:pPr>
              <a:r>
                <a:rPr lang="it-IT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Java 8, Scala, Python, PHP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793ADFC-8116-4573-ABD1-5BF4988836DF}"/>
                </a:ext>
              </a:extLst>
            </p:cNvPr>
            <p:cNvSpPr/>
            <p:nvPr/>
          </p:nvSpPr>
          <p:spPr>
            <a:xfrm>
              <a:off x="340434" y="3388370"/>
              <a:ext cx="1612191" cy="104644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DATA ANALYSIS: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SQL, R, Monte Carlo simulators, Decision Tree analysis, </a:t>
              </a:r>
              <a:r>
                <a:rPr lang="en-US" sz="1100" b="1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MixPanel</a:t>
              </a: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Heap Analytics, Vertica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EC2B14-4BA2-4564-B37B-45D14370AF30}"/>
                </a:ext>
              </a:extLst>
            </p:cNvPr>
            <p:cNvSpPr/>
            <p:nvPr/>
          </p:nvSpPr>
          <p:spPr>
            <a:xfrm>
              <a:off x="340434" y="4717578"/>
              <a:ext cx="1612191" cy="8771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PERSISTENCE: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MySQL, Postgres, Hibernate, Cassandra, MongoDB, Elastic Search, Vertica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62BDD4D-EF82-4CD8-8AC9-AB52310CF90D}"/>
                </a:ext>
              </a:extLst>
            </p:cNvPr>
            <p:cNvSpPr/>
            <p:nvPr/>
          </p:nvSpPr>
          <p:spPr>
            <a:xfrm>
              <a:off x="340434" y="5877509"/>
              <a:ext cx="1612191" cy="5386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WEB UI: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HTML, CSS, </a:t>
              </a:r>
              <a:r>
                <a:rPr lang="en-US" sz="1100" b="1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Javascript</a:t>
              </a: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jQuery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2F1F908-0E2A-43E0-B1CB-534DB3EA7B33}"/>
                </a:ext>
              </a:extLst>
            </p:cNvPr>
            <p:cNvSpPr/>
            <p:nvPr/>
          </p:nvSpPr>
          <p:spPr>
            <a:xfrm>
              <a:off x="340434" y="6698886"/>
              <a:ext cx="1612191" cy="66172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MIDDLE-TIER MVC FRAMEWORKS: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Play Framework, </a:t>
              </a:r>
              <a:r>
                <a:rPr lang="en-US" sz="1100" b="1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Dropwizard</a:t>
              </a: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E68C67-1FE1-495B-9C86-766C0088AD75}"/>
                </a:ext>
              </a:extLst>
            </p:cNvPr>
            <p:cNvSpPr/>
            <p:nvPr/>
          </p:nvSpPr>
          <p:spPr>
            <a:xfrm>
              <a:off x="340434" y="7643370"/>
              <a:ext cx="1612191" cy="5386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UI/UX MOCKS: </a:t>
              </a:r>
            </a:p>
            <a:p>
              <a:pPr marL="12700">
                <a:spcAft>
                  <a:spcPts val="600"/>
                </a:spcAft>
              </a:pPr>
              <a:r>
                <a:rPr lang="en-US" sz="1100" b="1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Balsamiq</a:t>
              </a:r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Photoshop, Camtasia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3DF4092-650D-4AA6-A24F-408B8C592021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7501990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CFE050-C71F-4DB3-A873-32B4CC7C05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6557502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F27F49-C5AC-4414-BC83-A509507C58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5736125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DD77D4-E1B3-460B-B103-30898B7C0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4576194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574701-1D82-494B-B719-57CF4FD06BE6}"/>
                </a:ext>
              </a:extLst>
            </p:cNvPr>
            <p:cNvCxnSpPr>
              <a:cxnSpLocks/>
            </p:cNvCxnSpPr>
            <p:nvPr/>
          </p:nvCxnSpPr>
          <p:spPr>
            <a:xfrm>
              <a:off x="340435" y="3246986"/>
              <a:ext cx="1621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70F002A-6C62-4A41-88F8-C89090A569C0}"/>
              </a:ext>
            </a:extLst>
          </p:cNvPr>
          <p:cNvSpPr/>
          <p:nvPr/>
        </p:nvSpPr>
        <p:spPr>
          <a:xfrm>
            <a:off x="2566620" y="503384"/>
            <a:ext cx="1219886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Experiences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CC9CC8D-483F-4DC7-BE38-6DBBFFAA0E49}"/>
              </a:ext>
            </a:extLst>
          </p:cNvPr>
          <p:cNvGrpSpPr/>
          <p:nvPr/>
        </p:nvGrpSpPr>
        <p:grpSpPr>
          <a:xfrm>
            <a:off x="2566620" y="880116"/>
            <a:ext cx="3927525" cy="1491301"/>
            <a:chOff x="2566620" y="901041"/>
            <a:chExt cx="3927525" cy="14913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9DDB24-BFC0-4446-A580-78502D3C4F86}"/>
                </a:ext>
              </a:extLst>
            </p:cNvPr>
            <p:cNvSpPr/>
            <p:nvPr/>
          </p:nvSpPr>
          <p:spPr>
            <a:xfrm>
              <a:off x="2566621" y="1160086"/>
              <a:ext cx="2920671" cy="46897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Software Engineer &amp; Acting Product Manager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it-IT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GENOME INSTITUTE INC.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it-IT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– San Francisco, CA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5FB616-36F2-42DA-89BC-A8E0C205D938}"/>
                </a:ext>
              </a:extLst>
            </p:cNvPr>
            <p:cNvSpPr/>
            <p:nvPr/>
          </p:nvSpPr>
          <p:spPr>
            <a:xfrm>
              <a:off x="2566620" y="1822955"/>
              <a:ext cx="3927525" cy="5693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harum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quidem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rerum facilis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est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et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expedita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distinctio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 Nam libero tempore, cum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soluta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nobis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est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eligendi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optio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cumque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nihil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impedit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quo minus id quod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maxime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placeat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facere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possimus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voluptas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assumenda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est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dolor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repellendus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613EBA6-85C9-43AA-BAA3-4AADD18ECBB5}"/>
                </a:ext>
              </a:extLst>
            </p:cNvPr>
            <p:cNvSpPr/>
            <p:nvPr/>
          </p:nvSpPr>
          <p:spPr>
            <a:xfrm>
              <a:off x="2566620" y="901041"/>
              <a:ext cx="1948795" cy="226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2009 – 2011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33360A-99BE-4455-BB0B-3737FDACF1B8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1733358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AD37DF7-BF21-4767-95D2-55202C3DC518}"/>
              </a:ext>
            </a:extLst>
          </p:cNvPr>
          <p:cNvGrpSpPr/>
          <p:nvPr/>
        </p:nvGrpSpPr>
        <p:grpSpPr>
          <a:xfrm>
            <a:off x="2566620" y="2537187"/>
            <a:ext cx="3970787" cy="1409884"/>
            <a:chOff x="2566620" y="2705408"/>
            <a:chExt cx="3970787" cy="140988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504E5F-DA8E-42E3-B50B-865425337F09}"/>
                </a:ext>
              </a:extLst>
            </p:cNvPr>
            <p:cNvSpPr/>
            <p:nvPr/>
          </p:nvSpPr>
          <p:spPr>
            <a:xfrm>
              <a:off x="2566621" y="2964453"/>
              <a:ext cx="2553584" cy="3273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Software Engineer, First Hired Engineer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it-IT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UNICORN INC. – Glendale, CA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4ABB9C1-9113-4FE5-BBEB-22276923D878}"/>
                </a:ext>
              </a:extLst>
            </p:cNvPr>
            <p:cNvSpPr/>
            <p:nvPr/>
          </p:nvSpPr>
          <p:spPr>
            <a:xfrm>
              <a:off x="2566620" y="3468961"/>
              <a:ext cx="3970787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spcAft>
                  <a:spcPts val="60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2700">
                <a:spcAft>
                  <a:spcPts val="600"/>
                </a:spcAft>
              </a:pP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Incididunt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labore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et dolore magna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aliqua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 Ut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enim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ad minim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veniam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2700">
                <a:spcAft>
                  <a:spcPts val="600"/>
                </a:spcAft>
              </a:pP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Impedit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quo minus id quod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maxime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placeat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facere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possimus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voluptas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assumenda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est.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54CB942-498B-4515-8F89-AF1B3B7AEF2A}"/>
                </a:ext>
              </a:extLst>
            </p:cNvPr>
            <p:cNvSpPr/>
            <p:nvPr/>
          </p:nvSpPr>
          <p:spPr>
            <a:xfrm>
              <a:off x="2566620" y="2705408"/>
              <a:ext cx="1948795" cy="247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2007 – 2009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BB0D61-8BBB-4EB5-89D7-4A1F05D25001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3379364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B53C31B-1A70-4345-96E2-ADD27C8CD581}"/>
              </a:ext>
            </a:extLst>
          </p:cNvPr>
          <p:cNvSpPr/>
          <p:nvPr/>
        </p:nvSpPr>
        <p:spPr>
          <a:xfrm>
            <a:off x="2566620" y="4233161"/>
            <a:ext cx="1003480" cy="259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ller Light"/>
                <a:cs typeface="Aller Light"/>
              </a:rPr>
              <a:t>Education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E2A1E6-6E0D-4749-ACC4-5261A9FA630E}"/>
              </a:ext>
            </a:extLst>
          </p:cNvPr>
          <p:cNvGrpSpPr/>
          <p:nvPr/>
        </p:nvGrpSpPr>
        <p:grpSpPr>
          <a:xfrm>
            <a:off x="2566620" y="4585784"/>
            <a:ext cx="3927525" cy="1691355"/>
            <a:chOff x="2566620" y="901041"/>
            <a:chExt cx="3927525" cy="169135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E0C2E4F-459D-4694-A962-176EAE96836E}"/>
                </a:ext>
              </a:extLst>
            </p:cNvPr>
            <p:cNvSpPr/>
            <p:nvPr/>
          </p:nvSpPr>
          <p:spPr>
            <a:xfrm>
              <a:off x="2566621" y="1160086"/>
              <a:ext cx="3041602" cy="4955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Master of Business Administration (MBA)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MIT SLOAN SCHOOL OF MANAGEMENT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– Cambridge, MA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E06888-66B2-4C65-B62B-F1FF995BA548}"/>
                </a:ext>
              </a:extLst>
            </p:cNvPr>
            <p:cNvSpPr/>
            <p:nvPr/>
          </p:nvSpPr>
          <p:spPr>
            <a:xfrm>
              <a:off x="2566620" y="1822955"/>
              <a:ext cx="3927525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perspiciatis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unde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iste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natus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error sit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voluptatem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accusantium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doloremque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Et quasi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architecto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beatae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vitae dicta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sunt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explicabo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 Nemo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enim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ipsam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voluptatem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quia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85FE605-F321-415D-8239-1D1531F1C18A}"/>
                </a:ext>
              </a:extLst>
            </p:cNvPr>
            <p:cNvSpPr/>
            <p:nvPr/>
          </p:nvSpPr>
          <p:spPr>
            <a:xfrm>
              <a:off x="2566620" y="901041"/>
              <a:ext cx="1948795" cy="247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2011 – 2013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17CFB1-327E-4230-BC56-BB61DDB1DCA6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1733358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AD36740-02FA-4D08-B34B-3A70DE9407FE}"/>
              </a:ext>
            </a:extLst>
          </p:cNvPr>
          <p:cNvGrpSpPr/>
          <p:nvPr/>
        </p:nvGrpSpPr>
        <p:grpSpPr>
          <a:xfrm>
            <a:off x="2566620" y="6442911"/>
            <a:ext cx="3911281" cy="1691355"/>
            <a:chOff x="2566620" y="901041"/>
            <a:chExt cx="3911281" cy="169135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237566-2071-48E4-8174-D477B2EED69A}"/>
                </a:ext>
              </a:extLst>
            </p:cNvPr>
            <p:cNvSpPr/>
            <p:nvPr/>
          </p:nvSpPr>
          <p:spPr>
            <a:xfrm>
              <a:off x="2566621" y="1160086"/>
              <a:ext cx="3900420" cy="5309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Bachelor of Science (BS) – Bioengineering &amp;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Bioinformatics, College of Engineering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UNIVERSITY OF CALIFORNIA, BERKELEY – Berkeley, CA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3E80147-C2A1-4C62-A5BF-4685D17864B0}"/>
                </a:ext>
              </a:extLst>
            </p:cNvPr>
            <p:cNvSpPr/>
            <p:nvPr/>
          </p:nvSpPr>
          <p:spPr>
            <a:xfrm>
              <a:off x="2566621" y="1822955"/>
              <a:ext cx="391128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perspiciatis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unde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omnis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iste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natus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error sit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voluptatem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accusantium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doloremque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Et quasi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architecto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beatae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vitae dicta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sunt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explicabo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 Nemo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enim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ipsam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voluptatem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quia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  <a:p>
              <a:pPr marL="184150" indent="-171450">
                <a:spcAft>
                  <a:spcPts val="600"/>
                </a:spcAft>
                <a:buClr>
                  <a:srgbClr val="657A98"/>
                </a:buClr>
                <a:buFont typeface="Wingdings 3" panose="05040102010807070707" pitchFamily="18" charset="2"/>
                <a:buChar char="}"/>
              </a:pP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Lorem ipsum dolor sit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amet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consectetur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adipiscing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elit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,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sed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do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eiusmod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 </a:t>
              </a:r>
              <a:r>
                <a:rPr lang="en-US" sz="800" dirty="0" err="1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tempor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8A936E-8502-43EF-AD42-B3C0E2E960FE}"/>
                </a:ext>
              </a:extLst>
            </p:cNvPr>
            <p:cNvSpPr/>
            <p:nvPr/>
          </p:nvSpPr>
          <p:spPr>
            <a:xfrm>
              <a:off x="2566620" y="901041"/>
              <a:ext cx="1948795" cy="247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98450" indent="-28575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à"/>
              </a:pP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  <a:ea typeface="Aller Light"/>
                  <a:cs typeface="Aller Light"/>
                </a:rPr>
                <a:t>2001 – 2006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CC0029-137F-4C84-8CC7-A5DD2ED10BDB}"/>
                </a:ext>
              </a:extLst>
            </p:cNvPr>
            <p:cNvCxnSpPr>
              <a:cxnSpLocks/>
            </p:cNvCxnSpPr>
            <p:nvPr/>
          </p:nvCxnSpPr>
          <p:spPr>
            <a:xfrm>
              <a:off x="2577480" y="1733358"/>
              <a:ext cx="39004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7EA083-ED69-468A-9AA6-1394176B2A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DFEF3-08D2-4FE2-AFA1-684B0B6BE7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38B495-4819-4654-82E4-D65175C535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239C66-4CBE-41C1-886E-9257486BDC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626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F4ACC2-A27C-4CFD-B205-4E46C41EB727}"/>
              </a:ext>
            </a:extLst>
          </p:cNvPr>
          <p:cNvSpPr/>
          <p:nvPr/>
        </p:nvSpPr>
        <p:spPr>
          <a:xfrm>
            <a:off x="2272945" y="423059"/>
            <a:ext cx="2312108" cy="323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 Blacksmith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11E60-F43C-4D9B-AE1A-4C4B7323BBC0}"/>
              </a:ext>
            </a:extLst>
          </p:cNvPr>
          <p:cNvSpPr/>
          <p:nvPr/>
        </p:nvSpPr>
        <p:spPr>
          <a:xfrm>
            <a:off x="2263431" y="777397"/>
            <a:ext cx="2369238" cy="1655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00" dirty="0"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</a:t>
            </a:r>
            <a:r>
              <a:rPr lang="en-US" sz="1000" dirty="0">
                <a:solidFill>
                  <a:srgbClr val="3266FF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 </a:t>
            </a:r>
            <a:r>
              <a:rPr lang="en-US" sz="1000" dirty="0">
                <a:solidFill>
                  <a:srgbClr val="3266FF"/>
                </a:solidFill>
                <a:latin typeface="Arial" panose="020B0604020202020204" pitchFamily="34" charset="0"/>
                <a:ea typeface="Aller Light"/>
                <a:cs typeface="Arial" panose="020B0604020202020204" pitchFamily="34" charset="0"/>
              </a:rPr>
              <a:t>●  </a:t>
            </a:r>
            <a:r>
              <a:rPr lang="en-US" sz="1000" dirty="0"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 </a:t>
            </a:r>
            <a:endParaRPr lang="en-US" sz="200" dirty="0"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03A6EC-0DAF-489A-93CE-125B0A6BBAD6}"/>
              </a:ext>
            </a:extLst>
          </p:cNvPr>
          <p:cNvSpPr/>
          <p:nvPr/>
        </p:nvSpPr>
        <p:spPr>
          <a:xfrm flipH="1">
            <a:off x="311728" y="1084718"/>
            <a:ext cx="6234545" cy="48113"/>
          </a:xfrm>
          <a:prstGeom prst="rect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96FF-42D4-4324-A020-5B7DC762827C}"/>
              </a:ext>
            </a:extLst>
          </p:cNvPr>
          <p:cNvSpPr/>
          <p:nvPr/>
        </p:nvSpPr>
        <p:spPr>
          <a:xfrm>
            <a:off x="311728" y="1249194"/>
            <a:ext cx="1145378" cy="258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266FF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Experiences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B91DF8-EC04-4AF8-9142-5475E2565754}"/>
              </a:ext>
            </a:extLst>
          </p:cNvPr>
          <p:cNvSpPr/>
          <p:nvPr/>
        </p:nvSpPr>
        <p:spPr>
          <a:xfrm>
            <a:off x="311728" y="1724895"/>
            <a:ext cx="812723" cy="72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HEALTH &amp; CO.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New York, NY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9B5165-B892-4E21-8558-8DB15E10D04A}"/>
              </a:ext>
            </a:extLst>
          </p:cNvPr>
          <p:cNvSpPr/>
          <p:nvPr/>
        </p:nvSpPr>
        <p:spPr>
          <a:xfrm>
            <a:off x="1647225" y="1724895"/>
            <a:ext cx="2160848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DIRECTOR, INNOVATION – US MARKET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883F5-BB60-44DD-A178-C7819591703C}"/>
              </a:ext>
            </a:extLst>
          </p:cNvPr>
          <p:cNvSpPr/>
          <p:nvPr/>
        </p:nvSpPr>
        <p:spPr>
          <a:xfrm>
            <a:off x="1647224" y="1974636"/>
            <a:ext cx="4899047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Rerum facilis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expedita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distinctio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Nam libero tempore, cum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soluta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nobis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eligendi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optio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cumque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nihil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repellendus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CF38A9-02FE-487B-9797-506765354BB1}"/>
              </a:ext>
            </a:extLst>
          </p:cNvPr>
          <p:cNvSpPr/>
          <p:nvPr/>
        </p:nvSpPr>
        <p:spPr>
          <a:xfrm>
            <a:off x="311728" y="3427209"/>
            <a:ext cx="965008" cy="72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FANCY INC.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San Francisco,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1F069-D49E-409A-A12F-D6B7EB177FFD}"/>
              </a:ext>
            </a:extLst>
          </p:cNvPr>
          <p:cNvSpPr/>
          <p:nvPr/>
        </p:nvSpPr>
        <p:spPr>
          <a:xfrm>
            <a:off x="1647225" y="3427209"/>
            <a:ext cx="1489190" cy="159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LEAD PRODUCT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F92FA-379A-457C-AE8A-24251D1E43EA}"/>
              </a:ext>
            </a:extLst>
          </p:cNvPr>
          <p:cNvSpPr/>
          <p:nvPr/>
        </p:nvSpPr>
        <p:spPr>
          <a:xfrm>
            <a:off x="1647224" y="3676950"/>
            <a:ext cx="4899047" cy="815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6CEE31-5BE2-4F1A-B9F7-3B77606A6CEA}"/>
              </a:ext>
            </a:extLst>
          </p:cNvPr>
          <p:cNvSpPr/>
          <p:nvPr/>
        </p:nvSpPr>
        <p:spPr>
          <a:xfrm>
            <a:off x="311728" y="5005698"/>
            <a:ext cx="971420" cy="8848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SAMSINGS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ELECTRONICS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San Jose,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2013 – 2015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1C5FE9-B4F7-4082-AD05-12FB3EAB058F}"/>
              </a:ext>
            </a:extLst>
          </p:cNvPr>
          <p:cNvSpPr/>
          <p:nvPr/>
        </p:nvSpPr>
        <p:spPr>
          <a:xfrm>
            <a:off x="1647225" y="5005698"/>
            <a:ext cx="1384995" cy="159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SENIOR STAFF ENGINEER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15FDA5-703D-4C7A-A0FA-D7B425F95D6D}"/>
              </a:ext>
            </a:extLst>
          </p:cNvPr>
          <p:cNvSpPr/>
          <p:nvPr/>
        </p:nvSpPr>
        <p:spPr>
          <a:xfrm>
            <a:off x="1647224" y="5255439"/>
            <a:ext cx="489904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Nesciunt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porro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quisquam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qui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ipsum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699AEA1-966B-4CB7-91B5-185710142C2C}"/>
              </a:ext>
            </a:extLst>
          </p:cNvPr>
          <p:cNvSpPr/>
          <p:nvPr/>
        </p:nvSpPr>
        <p:spPr>
          <a:xfrm>
            <a:off x="311728" y="6479412"/>
            <a:ext cx="1146148" cy="8848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GENOME INSTITUTE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INC.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San Francisco,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2009 – 2011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CF19A0-4D51-45B0-9876-561949C44599}"/>
              </a:ext>
            </a:extLst>
          </p:cNvPr>
          <p:cNvSpPr/>
          <p:nvPr/>
        </p:nvSpPr>
        <p:spPr>
          <a:xfrm>
            <a:off x="1647225" y="6479412"/>
            <a:ext cx="2999219" cy="159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SOFTWARE ENGINEER &amp; ACTING PRODUCT MANAGER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2C36231-4828-40BC-B706-A15B0CB9E4CE}"/>
              </a:ext>
            </a:extLst>
          </p:cNvPr>
          <p:cNvSpPr/>
          <p:nvPr/>
        </p:nvSpPr>
        <p:spPr>
          <a:xfrm>
            <a:off x="1647224" y="6729153"/>
            <a:ext cx="4899047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harum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quidem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rerum facilis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expedita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distinctio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Nam libero tempore, cum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soluta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nobis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eligendi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optio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cumque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nihil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repellendus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DD5B428-596C-45D8-A6FC-504BE8054791}"/>
              </a:ext>
            </a:extLst>
          </p:cNvPr>
          <p:cNvSpPr/>
          <p:nvPr/>
        </p:nvSpPr>
        <p:spPr>
          <a:xfrm>
            <a:off x="311728" y="7730703"/>
            <a:ext cx="971420" cy="72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UNICORN INC.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Glendale,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2007 – 2009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5977B4-9D36-417C-9A99-71DC98D99D55}"/>
              </a:ext>
            </a:extLst>
          </p:cNvPr>
          <p:cNvSpPr/>
          <p:nvPr/>
        </p:nvSpPr>
        <p:spPr>
          <a:xfrm>
            <a:off x="1647225" y="7730703"/>
            <a:ext cx="2553584" cy="159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SOFTWARE ENGINEER, FIRST HIRED ENGINEER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0FEE63A-CEAA-4CBC-BA0A-19656312E438}"/>
              </a:ext>
            </a:extLst>
          </p:cNvPr>
          <p:cNvSpPr/>
          <p:nvPr/>
        </p:nvSpPr>
        <p:spPr>
          <a:xfrm>
            <a:off x="1647224" y="7980444"/>
            <a:ext cx="4899047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Incididunt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labore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dolore magna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aliqua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Ut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ad minim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veniam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est.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D95F98-A7BE-42D4-9218-B2DEB681783D}"/>
              </a:ext>
            </a:extLst>
          </p:cNvPr>
          <p:cNvSpPr/>
          <p:nvPr/>
        </p:nvSpPr>
        <p:spPr>
          <a:xfrm flipH="1">
            <a:off x="311728" y="8858787"/>
            <a:ext cx="6234545" cy="48113"/>
          </a:xfrm>
          <a:prstGeom prst="rect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C818C35-0360-4723-AEC9-485843CFF35B}"/>
              </a:ext>
            </a:extLst>
          </p:cNvPr>
          <p:cNvCxnSpPr>
            <a:cxnSpLocks/>
          </p:cNvCxnSpPr>
          <p:nvPr/>
        </p:nvCxnSpPr>
        <p:spPr>
          <a:xfrm>
            <a:off x="1647225" y="3170282"/>
            <a:ext cx="4931375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2CA8AB8-05CD-4608-A85C-BA2F09623709}"/>
              </a:ext>
            </a:extLst>
          </p:cNvPr>
          <p:cNvCxnSpPr>
            <a:cxnSpLocks/>
          </p:cNvCxnSpPr>
          <p:nvPr/>
        </p:nvCxnSpPr>
        <p:spPr>
          <a:xfrm>
            <a:off x="1647225" y="4749128"/>
            <a:ext cx="4931375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97B9C60-FF32-423C-9D42-FAD6BC6600D5}"/>
              </a:ext>
            </a:extLst>
          </p:cNvPr>
          <p:cNvCxnSpPr>
            <a:cxnSpLocks/>
          </p:cNvCxnSpPr>
          <p:nvPr/>
        </p:nvCxnSpPr>
        <p:spPr>
          <a:xfrm>
            <a:off x="1647225" y="6213674"/>
            <a:ext cx="4931375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E8C9FCA-67CE-40AA-A5F4-01ECEF8AEE0A}"/>
              </a:ext>
            </a:extLst>
          </p:cNvPr>
          <p:cNvCxnSpPr>
            <a:cxnSpLocks/>
          </p:cNvCxnSpPr>
          <p:nvPr/>
        </p:nvCxnSpPr>
        <p:spPr>
          <a:xfrm>
            <a:off x="1647225" y="7495386"/>
            <a:ext cx="4931375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4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F9A391-9B7C-4FB3-B042-4BD57142974F}"/>
              </a:ext>
            </a:extLst>
          </p:cNvPr>
          <p:cNvSpPr/>
          <p:nvPr/>
        </p:nvSpPr>
        <p:spPr>
          <a:xfrm flipH="1">
            <a:off x="311728" y="8858787"/>
            <a:ext cx="6234545" cy="48113"/>
          </a:xfrm>
          <a:prstGeom prst="rect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D05B4-7855-4CD7-9131-59F9DB96AE28}"/>
              </a:ext>
            </a:extLst>
          </p:cNvPr>
          <p:cNvSpPr/>
          <p:nvPr/>
        </p:nvSpPr>
        <p:spPr>
          <a:xfrm>
            <a:off x="736072" y="5791472"/>
            <a:ext cx="1223092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ADDRESS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New York, NY 10001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0423F-EFCB-439D-A612-670DD78CBD96}"/>
              </a:ext>
            </a:extLst>
          </p:cNvPr>
          <p:cNvSpPr/>
          <p:nvPr/>
        </p:nvSpPr>
        <p:spPr>
          <a:xfrm>
            <a:off x="736072" y="6259131"/>
            <a:ext cx="937757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PHONE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BB6DBE-F9CC-48EB-83E0-680314543DEC}"/>
              </a:ext>
            </a:extLst>
          </p:cNvPr>
          <p:cNvSpPr/>
          <p:nvPr/>
        </p:nvSpPr>
        <p:spPr>
          <a:xfrm>
            <a:off x="2766847" y="5791472"/>
            <a:ext cx="1357744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EMAIL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9003CB-A702-4DC2-AA62-B04AF960C09D}"/>
              </a:ext>
            </a:extLst>
          </p:cNvPr>
          <p:cNvSpPr/>
          <p:nvPr/>
        </p:nvSpPr>
        <p:spPr>
          <a:xfrm>
            <a:off x="2766847" y="6259131"/>
            <a:ext cx="807913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WEBSITE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youexec.com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22D47-9B27-4061-B7E8-94564C760FDF}"/>
              </a:ext>
            </a:extLst>
          </p:cNvPr>
          <p:cNvSpPr/>
          <p:nvPr/>
        </p:nvSpPr>
        <p:spPr>
          <a:xfrm>
            <a:off x="4932272" y="5791472"/>
            <a:ext cx="997068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OFFICE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Building A, #245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37E16B-6BC1-45B4-8D5B-042A32AEB78A}"/>
              </a:ext>
            </a:extLst>
          </p:cNvPr>
          <p:cNvSpPr/>
          <p:nvPr/>
        </p:nvSpPr>
        <p:spPr>
          <a:xfrm>
            <a:off x="311728" y="302224"/>
            <a:ext cx="966611" cy="258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266FF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Education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41B43E-3F57-47C7-91E4-D118106246B6}"/>
              </a:ext>
            </a:extLst>
          </p:cNvPr>
          <p:cNvGrpSpPr/>
          <p:nvPr/>
        </p:nvGrpSpPr>
        <p:grpSpPr>
          <a:xfrm>
            <a:off x="311728" y="777925"/>
            <a:ext cx="6266872" cy="884858"/>
            <a:chOff x="311728" y="1652325"/>
            <a:chExt cx="6266872" cy="88485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E233B0-DD71-43CE-81B0-387022B9CB1F}"/>
                </a:ext>
              </a:extLst>
            </p:cNvPr>
            <p:cNvCxnSpPr>
              <a:cxnSpLocks/>
            </p:cNvCxnSpPr>
            <p:nvPr/>
          </p:nvCxnSpPr>
          <p:spPr>
            <a:xfrm>
              <a:off x="1647225" y="2483462"/>
              <a:ext cx="4931375" cy="0"/>
            </a:xfrm>
            <a:prstGeom prst="line">
              <a:avLst/>
            </a:prstGeom>
            <a:ln>
              <a:solidFill>
                <a:srgbClr val="3266FF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508936-D937-49C0-B6C8-88CF95383173}"/>
                </a:ext>
              </a:extLst>
            </p:cNvPr>
            <p:cNvSpPr/>
            <p:nvPr/>
          </p:nvSpPr>
          <p:spPr>
            <a:xfrm>
              <a:off x="311728" y="1652325"/>
              <a:ext cx="1126547" cy="88485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MIT SLOAN SCHOOL OF MANAGEMENT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Cambridge, MA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endParaRP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2011 – 2013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DD5658D-5290-48C0-9EB0-A1C227B7C28F}"/>
                </a:ext>
              </a:extLst>
            </p:cNvPr>
            <p:cNvSpPr/>
            <p:nvPr/>
          </p:nvSpPr>
          <p:spPr>
            <a:xfrm>
              <a:off x="1647225" y="1652325"/>
              <a:ext cx="2654573" cy="1592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MASTER OF BUSINESS ADMINISTRATION (MBA)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5EC9FC7-A4D5-4C23-BA45-E24FB3602263}"/>
                </a:ext>
              </a:extLst>
            </p:cNvPr>
            <p:cNvSpPr/>
            <p:nvPr/>
          </p:nvSpPr>
          <p:spPr>
            <a:xfrm>
              <a:off x="1647224" y="1902066"/>
              <a:ext cx="4899047" cy="4462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84150" indent="-171450">
                <a:spcAft>
                  <a:spcPts val="300"/>
                </a:spcAft>
                <a:buClr>
                  <a:srgbClr val="3266FF"/>
                </a:buClr>
                <a:buFont typeface="Arial" panose="020B0604020202020204" pitchFamily="34" charset="0"/>
                <a:buChar char="›"/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ut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perspiciatis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unde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omnis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iste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natus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error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voluptatem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accusantium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doloremque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</a:t>
              </a:r>
            </a:p>
            <a:p>
              <a:pPr marL="184150" indent="-171450">
                <a:spcAft>
                  <a:spcPts val="300"/>
                </a:spcAft>
                <a:buClr>
                  <a:srgbClr val="3266FF"/>
                </a:buClr>
                <a:buFont typeface="Arial" panose="020B0604020202020204" pitchFamily="34" charset="0"/>
                <a:buChar char="›"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Et quasi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architecto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beatae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vitae dicta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sunt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explicabo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 Nemo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enim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ipsam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voluptatem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quia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</a:t>
              </a:r>
            </a:p>
            <a:p>
              <a:pPr marL="184150" indent="-171450">
                <a:spcAft>
                  <a:spcPts val="300"/>
                </a:spcAft>
                <a:buClr>
                  <a:srgbClr val="3266FF"/>
                </a:buClr>
                <a:buFont typeface="Arial" panose="020B0604020202020204" pitchFamily="34" charset="0"/>
                <a:buChar char="›"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Lorem ipsum dolor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amet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consectetur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adipiscing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elit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do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eiusmod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tempor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8A7023-83AA-4AF2-BF49-4E2DA2B84A11}"/>
              </a:ext>
            </a:extLst>
          </p:cNvPr>
          <p:cNvGrpSpPr/>
          <p:nvPr/>
        </p:nvGrpSpPr>
        <p:grpSpPr>
          <a:xfrm>
            <a:off x="311728" y="1865329"/>
            <a:ext cx="6266872" cy="1044132"/>
            <a:chOff x="311728" y="1652325"/>
            <a:chExt cx="6266872" cy="10441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11AAA7-5F7B-485D-99E3-CC2C1A2E00C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225" y="2655697"/>
              <a:ext cx="4931375" cy="0"/>
            </a:xfrm>
            <a:prstGeom prst="line">
              <a:avLst/>
            </a:prstGeom>
            <a:ln>
              <a:solidFill>
                <a:srgbClr val="3266FF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5D657C-3F69-46DA-8CF2-01EBE3F64048}"/>
                </a:ext>
              </a:extLst>
            </p:cNvPr>
            <p:cNvSpPr/>
            <p:nvPr/>
          </p:nvSpPr>
          <p:spPr>
            <a:xfrm>
              <a:off x="311728" y="1652325"/>
              <a:ext cx="1126547" cy="10441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UNIVERSITY OF CALIFORNIA, BERKELEY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Berkeley, CA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endParaRP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2001 – 2006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E90EB0-210D-4B17-ADD9-198F21EE7F19}"/>
                </a:ext>
              </a:extLst>
            </p:cNvPr>
            <p:cNvSpPr/>
            <p:nvPr/>
          </p:nvSpPr>
          <p:spPr>
            <a:xfrm>
              <a:off x="1647225" y="1652325"/>
              <a:ext cx="3886800" cy="3185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BACHELOR OF SCIENCE (BS) – BIOENGINEERING &amp; </a:t>
              </a:r>
            </a:p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BIOINFORMATICS, COLLEGE OF ENGINEERING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2A3CEE-E9A3-4137-8C73-C7BBC468BC52}"/>
                </a:ext>
              </a:extLst>
            </p:cNvPr>
            <p:cNvSpPr/>
            <p:nvPr/>
          </p:nvSpPr>
          <p:spPr>
            <a:xfrm>
              <a:off x="1647224" y="2074301"/>
              <a:ext cx="4899047" cy="4462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84150" indent="-171450">
                <a:spcAft>
                  <a:spcPts val="300"/>
                </a:spcAft>
                <a:buClr>
                  <a:srgbClr val="3266FF"/>
                </a:buClr>
                <a:buFont typeface="Arial" panose="020B0604020202020204" pitchFamily="34" charset="0"/>
                <a:buChar char="›"/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ut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perspiciatis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unde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omnis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iste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natus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error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voluptatem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accusantium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doloremque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</a:t>
              </a:r>
            </a:p>
            <a:p>
              <a:pPr marL="184150" indent="-171450">
                <a:spcAft>
                  <a:spcPts val="300"/>
                </a:spcAft>
                <a:buClr>
                  <a:srgbClr val="3266FF"/>
                </a:buClr>
                <a:buFont typeface="Arial" panose="020B0604020202020204" pitchFamily="34" charset="0"/>
                <a:buChar char="›"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Et quasi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architecto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beatae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vitae dicta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sunt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explicabo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 Nemo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enim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ipsam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voluptatem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quia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</a:t>
              </a:r>
            </a:p>
            <a:p>
              <a:pPr marL="184150" indent="-171450">
                <a:spcAft>
                  <a:spcPts val="300"/>
                </a:spcAft>
                <a:buClr>
                  <a:srgbClr val="3266FF"/>
                </a:buClr>
                <a:buFont typeface="Arial" panose="020B0604020202020204" pitchFamily="34" charset="0"/>
                <a:buChar char="›"/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Lorem ipsum dolor sit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amet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consectetur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adipiscing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elit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,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sed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do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eiusmod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tempor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274A96D-C03F-4153-9F60-A7C6D627F036}"/>
              </a:ext>
            </a:extLst>
          </p:cNvPr>
          <p:cNvSpPr/>
          <p:nvPr/>
        </p:nvSpPr>
        <p:spPr>
          <a:xfrm>
            <a:off x="311728" y="3335379"/>
            <a:ext cx="1824730" cy="258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266FF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Engineering Stacks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1716DF-09B8-4242-A238-9F4B02B77B04}"/>
              </a:ext>
            </a:extLst>
          </p:cNvPr>
          <p:cNvSpPr/>
          <p:nvPr/>
        </p:nvSpPr>
        <p:spPr>
          <a:xfrm>
            <a:off x="311729" y="3774667"/>
            <a:ext cx="3326821" cy="117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Programming: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Java 8, Scala, Python, PHP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Data Analysis: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SQL, R, Monte Carlo simulators, Decision Tree analysis,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MixPanel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Heap Analytics, Vertica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Persistence: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MySQL, Postgres, Hibernate, Cassandra, MongoDB, Elastic Search, Vertica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Web UI: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HTML, CSS,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Javascript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jQuery 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Middle-Tier MVC Frameworks: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Play Framework,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Dropwizard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</a:p>
          <a:p>
            <a:pPr marL="184150" indent="-171450">
              <a:spcAft>
                <a:spcPts val="300"/>
              </a:spcAft>
              <a:buClr>
                <a:srgbClr val="3266FF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UI/UX Mocks: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Balsamiq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Photoshop, Camtasia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455D7C-209E-44FA-A372-1AE8931F9B5B}"/>
              </a:ext>
            </a:extLst>
          </p:cNvPr>
          <p:cNvSpPr/>
          <p:nvPr/>
        </p:nvSpPr>
        <p:spPr>
          <a:xfrm>
            <a:off x="311728" y="8292676"/>
            <a:ext cx="1852238" cy="258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sz="1600" b="1" dirty="0">
                <a:solidFill>
                  <a:srgbClr val="32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Richard Blacksmith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3ED3FA-E664-4E3A-B922-B786F6227774}"/>
              </a:ext>
            </a:extLst>
          </p:cNvPr>
          <p:cNvGrpSpPr/>
          <p:nvPr/>
        </p:nvGrpSpPr>
        <p:grpSpPr>
          <a:xfrm>
            <a:off x="5107541" y="8292676"/>
            <a:ext cx="1429865" cy="334898"/>
            <a:chOff x="7213674" y="7510225"/>
            <a:chExt cx="1429865" cy="33489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C6382A8-2B33-469B-969A-1C85F041B47F}"/>
                </a:ext>
              </a:extLst>
            </p:cNvPr>
            <p:cNvSpPr/>
            <p:nvPr/>
          </p:nvSpPr>
          <p:spPr>
            <a:xfrm>
              <a:off x="7473347" y="7510225"/>
              <a:ext cx="1170192" cy="14561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richard@youexec.com </a:t>
              </a:r>
              <a:endParaRPr lang="en-US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D8BC493-52D9-4BD6-97A8-95CF73CDC3B1}"/>
                </a:ext>
              </a:extLst>
            </p:cNvPr>
            <p:cNvSpPr/>
            <p:nvPr/>
          </p:nvSpPr>
          <p:spPr>
            <a:xfrm>
              <a:off x="7473347" y="7699506"/>
              <a:ext cx="787075" cy="14561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(555) 555-5555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F6DE073-5777-4F30-A7C1-DD7B6BCEDFBB}"/>
                </a:ext>
              </a:extLst>
            </p:cNvPr>
            <p:cNvGrpSpPr/>
            <p:nvPr/>
          </p:nvGrpSpPr>
          <p:grpSpPr>
            <a:xfrm>
              <a:off x="7225285" y="7519060"/>
              <a:ext cx="174978" cy="119457"/>
              <a:chOff x="4127500" y="3670301"/>
              <a:chExt cx="330200" cy="225425"/>
            </a:xfrm>
            <a:solidFill>
              <a:srgbClr val="3266FF"/>
            </a:solidFill>
          </p:grpSpPr>
          <p:sp>
            <p:nvSpPr>
              <p:cNvPr id="91" name="Freeform 26">
                <a:extLst>
                  <a:ext uri="{FF2B5EF4-FFF2-40B4-BE49-F238E27FC236}">
                    <a16:creationId xmlns:a16="http://schemas.microsoft.com/office/drawing/2014/main" id="{5BE643E6-26A4-4E3A-8B9A-0FC69F0D3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Freeform 27">
                <a:extLst>
                  <a:ext uri="{FF2B5EF4-FFF2-40B4-BE49-F238E27FC236}">
                    <a16:creationId xmlns:a16="http://schemas.microsoft.com/office/drawing/2014/main" id="{D121C9AB-D887-433F-9771-9FBFA3F98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16F48EF-18C5-4A6D-A7E2-73699B407044}"/>
                </a:ext>
              </a:extLst>
            </p:cNvPr>
            <p:cNvGrpSpPr/>
            <p:nvPr/>
          </p:nvGrpSpPr>
          <p:grpSpPr>
            <a:xfrm>
              <a:off x="7213674" y="7692358"/>
              <a:ext cx="190963" cy="151424"/>
              <a:chOff x="7718425" y="2193926"/>
              <a:chExt cx="360363" cy="285750"/>
            </a:xfrm>
            <a:solidFill>
              <a:srgbClr val="3266FF"/>
            </a:solidFill>
          </p:grpSpPr>
          <p:sp>
            <p:nvSpPr>
              <p:cNvPr id="87" name="Freeform 90">
                <a:extLst>
                  <a:ext uri="{FF2B5EF4-FFF2-40B4-BE49-F238E27FC236}">
                    <a16:creationId xmlns:a16="http://schemas.microsoft.com/office/drawing/2014/main" id="{2D9E0087-E3B4-4266-B060-FC0F80CB3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425" y="2347913"/>
                <a:ext cx="360363" cy="131763"/>
              </a:xfrm>
              <a:custGeom>
                <a:avLst/>
                <a:gdLst>
                  <a:gd name="T0" fmla="*/ 84 w 96"/>
                  <a:gd name="T1" fmla="*/ 5 h 35"/>
                  <a:gd name="T2" fmla="*/ 12 w 96"/>
                  <a:gd name="T3" fmla="*/ 5 h 35"/>
                  <a:gd name="T4" fmla="*/ 0 w 96"/>
                  <a:gd name="T5" fmla="*/ 19 h 35"/>
                  <a:gd name="T6" fmla="*/ 0 w 96"/>
                  <a:gd name="T7" fmla="*/ 25 h 35"/>
                  <a:gd name="T8" fmla="*/ 10 w 96"/>
                  <a:gd name="T9" fmla="*/ 35 h 35"/>
                  <a:gd name="T10" fmla="*/ 22 w 96"/>
                  <a:gd name="T11" fmla="*/ 35 h 35"/>
                  <a:gd name="T12" fmla="*/ 32 w 96"/>
                  <a:gd name="T13" fmla="*/ 25 h 35"/>
                  <a:gd name="T14" fmla="*/ 32 w 96"/>
                  <a:gd name="T15" fmla="*/ 23 h 35"/>
                  <a:gd name="T16" fmla="*/ 64 w 96"/>
                  <a:gd name="T17" fmla="*/ 23 h 35"/>
                  <a:gd name="T18" fmla="*/ 64 w 96"/>
                  <a:gd name="T19" fmla="*/ 25 h 35"/>
                  <a:gd name="T20" fmla="*/ 74 w 96"/>
                  <a:gd name="T21" fmla="*/ 35 h 35"/>
                  <a:gd name="T22" fmla="*/ 86 w 96"/>
                  <a:gd name="T23" fmla="*/ 35 h 35"/>
                  <a:gd name="T24" fmla="*/ 96 w 96"/>
                  <a:gd name="T25" fmla="*/ 25 h 35"/>
                  <a:gd name="T26" fmla="*/ 96 w 96"/>
                  <a:gd name="T27" fmla="*/ 19 h 35"/>
                  <a:gd name="T28" fmla="*/ 84 w 96"/>
                  <a:gd name="T29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35">
                    <a:moveTo>
                      <a:pt x="84" y="5"/>
                    </a:moveTo>
                    <a:cubicBezTo>
                      <a:pt x="60" y="0"/>
                      <a:pt x="36" y="0"/>
                      <a:pt x="12" y="5"/>
                    </a:cubicBezTo>
                    <a:cubicBezTo>
                      <a:pt x="5" y="6"/>
                      <a:pt x="0" y="12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1"/>
                      <a:pt x="4" y="35"/>
                      <a:pt x="10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8" y="35"/>
                      <a:pt x="32" y="31"/>
                      <a:pt x="32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43" y="22"/>
                      <a:pt x="53" y="22"/>
                      <a:pt x="64" y="23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31"/>
                      <a:pt x="68" y="35"/>
                      <a:pt x="74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92" y="35"/>
                      <a:pt x="96" y="31"/>
                      <a:pt x="96" y="25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2"/>
                      <a:pt x="91" y="6"/>
                      <a:pt x="8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Freeform 91">
                <a:extLst>
                  <a:ext uri="{FF2B5EF4-FFF2-40B4-BE49-F238E27FC236}">
                    <a16:creationId xmlns:a16="http://schemas.microsoft.com/office/drawing/2014/main" id="{B389BAB6-49F4-4D1E-A248-C3AC270B8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2193926"/>
                <a:ext cx="15875" cy="104775"/>
              </a:xfrm>
              <a:custGeom>
                <a:avLst/>
                <a:gdLst>
                  <a:gd name="T0" fmla="*/ 2 w 4"/>
                  <a:gd name="T1" fmla="*/ 28 h 28"/>
                  <a:gd name="T2" fmla="*/ 4 w 4"/>
                  <a:gd name="T3" fmla="*/ 26 h 28"/>
                  <a:gd name="T4" fmla="*/ 4 w 4"/>
                  <a:gd name="T5" fmla="*/ 2 h 28"/>
                  <a:gd name="T6" fmla="*/ 2 w 4"/>
                  <a:gd name="T7" fmla="*/ 0 h 28"/>
                  <a:gd name="T8" fmla="*/ 0 w 4"/>
                  <a:gd name="T9" fmla="*/ 2 h 28"/>
                  <a:gd name="T10" fmla="*/ 0 w 4"/>
                  <a:gd name="T11" fmla="*/ 26 h 28"/>
                  <a:gd name="T12" fmla="*/ 2 w 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8">
                    <a:moveTo>
                      <a:pt x="2" y="28"/>
                    </a:moveTo>
                    <a:cubicBezTo>
                      <a:pt x="3" y="28"/>
                      <a:pt x="4" y="27"/>
                      <a:pt x="4" y="2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Freeform 92">
                <a:extLst>
                  <a:ext uri="{FF2B5EF4-FFF2-40B4-BE49-F238E27FC236}">
                    <a16:creationId xmlns:a16="http://schemas.microsoft.com/office/drawing/2014/main" id="{2C033721-A052-46BB-9B90-997AA9FA7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1788" y="2243138"/>
                <a:ext cx="82550" cy="79375"/>
              </a:xfrm>
              <a:custGeom>
                <a:avLst/>
                <a:gdLst>
                  <a:gd name="T0" fmla="*/ 3 w 22"/>
                  <a:gd name="T1" fmla="*/ 21 h 21"/>
                  <a:gd name="T2" fmla="*/ 4 w 22"/>
                  <a:gd name="T3" fmla="*/ 21 h 21"/>
                  <a:gd name="T4" fmla="*/ 21 w 22"/>
                  <a:gd name="T5" fmla="*/ 4 h 21"/>
                  <a:gd name="T6" fmla="*/ 21 w 22"/>
                  <a:gd name="T7" fmla="*/ 1 h 21"/>
                  <a:gd name="T8" fmla="*/ 18 w 22"/>
                  <a:gd name="T9" fmla="*/ 1 h 21"/>
                  <a:gd name="T10" fmla="*/ 1 w 22"/>
                  <a:gd name="T11" fmla="*/ 18 h 21"/>
                  <a:gd name="T12" fmla="*/ 1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4" y="21"/>
                      <a:pt x="4" y="21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3"/>
                      <a:pt x="22" y="2"/>
                      <a:pt x="21" y="1"/>
                    </a:cubicBezTo>
                    <a:cubicBezTo>
                      <a:pt x="20" y="0"/>
                      <a:pt x="19" y="0"/>
                      <a:pt x="18" y="1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2" y="21"/>
                      <a:pt x="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Freeform 93">
                <a:extLst>
                  <a:ext uri="{FF2B5EF4-FFF2-40B4-BE49-F238E27FC236}">
                    <a16:creationId xmlns:a16="http://schemas.microsoft.com/office/drawing/2014/main" id="{EAB6D5AF-5488-475B-B6A0-A1F94EFA8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588" y="2243138"/>
                <a:ext cx="82550" cy="79375"/>
              </a:xfrm>
              <a:custGeom>
                <a:avLst/>
                <a:gdLst>
                  <a:gd name="T0" fmla="*/ 18 w 22"/>
                  <a:gd name="T1" fmla="*/ 21 h 21"/>
                  <a:gd name="T2" fmla="*/ 19 w 22"/>
                  <a:gd name="T3" fmla="*/ 21 h 21"/>
                  <a:gd name="T4" fmla="*/ 21 w 22"/>
                  <a:gd name="T5" fmla="*/ 21 h 21"/>
                  <a:gd name="T6" fmla="*/ 21 w 22"/>
                  <a:gd name="T7" fmla="*/ 18 h 21"/>
                  <a:gd name="T8" fmla="*/ 4 w 22"/>
                  <a:gd name="T9" fmla="*/ 1 h 21"/>
                  <a:gd name="T10" fmla="*/ 1 w 22"/>
                  <a:gd name="T11" fmla="*/ 1 h 21"/>
                  <a:gd name="T12" fmla="*/ 1 w 22"/>
                  <a:gd name="T13" fmla="*/ 4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9" y="21"/>
                      <a:pt x="19" y="21"/>
                    </a:cubicBezTo>
                    <a:cubicBezTo>
                      <a:pt x="20" y="21"/>
                      <a:pt x="20" y="21"/>
                      <a:pt x="21" y="21"/>
                    </a:cubicBezTo>
                    <a:cubicBezTo>
                      <a:pt x="22" y="20"/>
                      <a:pt x="22" y="19"/>
                      <a:pt x="21" y="1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F0F84C71-EC56-4A0C-8E2D-4964B7607F18}"/>
              </a:ext>
            </a:extLst>
          </p:cNvPr>
          <p:cNvSpPr/>
          <p:nvPr/>
        </p:nvSpPr>
        <p:spPr>
          <a:xfrm>
            <a:off x="4134665" y="3335379"/>
            <a:ext cx="937949" cy="258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266FF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E6A39A-716C-4B54-921C-A755A877A489}"/>
              </a:ext>
            </a:extLst>
          </p:cNvPr>
          <p:cNvSpPr/>
          <p:nvPr/>
        </p:nvSpPr>
        <p:spPr>
          <a:xfrm>
            <a:off x="4150993" y="3774667"/>
            <a:ext cx="238641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300"/>
              </a:spcAft>
              <a:buClr>
                <a:srgbClr val="3266FF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Product manager with 7+ years of software engineering experience – UC Berkeley engineering BS, MIT Sloan MBA. Experienced in consumer and infrastructure products. Avid digital artist and passive blogger –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youexec.com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BA1520C-C1C7-4AA3-BBA9-B8C3C7A740B6}"/>
              </a:ext>
            </a:extLst>
          </p:cNvPr>
          <p:cNvGrpSpPr/>
          <p:nvPr/>
        </p:nvGrpSpPr>
        <p:grpSpPr>
          <a:xfrm>
            <a:off x="311728" y="5776629"/>
            <a:ext cx="321689" cy="321689"/>
            <a:chOff x="311728" y="5736211"/>
            <a:chExt cx="258853" cy="2588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D150256-C11E-4673-B0B6-3EEAF56EAB1A}"/>
                </a:ext>
              </a:extLst>
            </p:cNvPr>
            <p:cNvSpPr/>
            <p:nvPr/>
          </p:nvSpPr>
          <p:spPr>
            <a:xfrm>
              <a:off x="311728" y="5736211"/>
              <a:ext cx="258853" cy="258853"/>
            </a:xfrm>
            <a:prstGeom prst="ellipse">
              <a:avLst/>
            </a:prstGeom>
            <a:solidFill>
              <a:srgbClr val="32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58FC1E-3F70-4484-8ACD-AB6A794F8C31}"/>
                </a:ext>
              </a:extLst>
            </p:cNvPr>
            <p:cNvGrpSpPr/>
            <p:nvPr/>
          </p:nvGrpSpPr>
          <p:grpSpPr>
            <a:xfrm>
              <a:off x="379526" y="5803737"/>
              <a:ext cx="123257" cy="123801"/>
              <a:chOff x="6276975" y="1803400"/>
              <a:chExt cx="360363" cy="361951"/>
            </a:xfrm>
            <a:solidFill>
              <a:schemeClr val="bg1"/>
            </a:solidFill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72F47E8-3CFB-4018-9D42-7AF574EB0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425" y="1878013"/>
                <a:ext cx="269875" cy="287338"/>
              </a:xfrm>
              <a:custGeom>
                <a:avLst/>
                <a:gdLst>
                  <a:gd name="T0" fmla="*/ 0 w 170"/>
                  <a:gd name="T1" fmla="*/ 83 h 181"/>
                  <a:gd name="T2" fmla="*/ 0 w 170"/>
                  <a:gd name="T3" fmla="*/ 181 h 181"/>
                  <a:gd name="T4" fmla="*/ 66 w 170"/>
                  <a:gd name="T5" fmla="*/ 181 h 181"/>
                  <a:gd name="T6" fmla="*/ 66 w 170"/>
                  <a:gd name="T7" fmla="*/ 114 h 181"/>
                  <a:gd name="T8" fmla="*/ 104 w 170"/>
                  <a:gd name="T9" fmla="*/ 114 h 181"/>
                  <a:gd name="T10" fmla="*/ 104 w 170"/>
                  <a:gd name="T11" fmla="*/ 181 h 181"/>
                  <a:gd name="T12" fmla="*/ 170 w 170"/>
                  <a:gd name="T13" fmla="*/ 181 h 181"/>
                  <a:gd name="T14" fmla="*/ 170 w 170"/>
                  <a:gd name="T15" fmla="*/ 83 h 181"/>
                  <a:gd name="T16" fmla="*/ 85 w 170"/>
                  <a:gd name="T17" fmla="*/ 0 h 181"/>
                  <a:gd name="T18" fmla="*/ 0 w 170"/>
                  <a:gd name="T19" fmla="*/ 8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81">
                    <a:moveTo>
                      <a:pt x="0" y="83"/>
                    </a:moveTo>
                    <a:lnTo>
                      <a:pt x="0" y="181"/>
                    </a:lnTo>
                    <a:lnTo>
                      <a:pt x="66" y="181"/>
                    </a:lnTo>
                    <a:lnTo>
                      <a:pt x="66" y="114"/>
                    </a:lnTo>
                    <a:lnTo>
                      <a:pt x="104" y="114"/>
                    </a:lnTo>
                    <a:lnTo>
                      <a:pt x="104" y="181"/>
                    </a:lnTo>
                    <a:lnTo>
                      <a:pt x="170" y="181"/>
                    </a:lnTo>
                    <a:lnTo>
                      <a:pt x="170" y="83"/>
                    </a:lnTo>
                    <a:lnTo>
                      <a:pt x="85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E67EDB1E-947A-4868-9D7F-614AC65B7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5" y="1836738"/>
                <a:ext cx="360363" cy="185738"/>
              </a:xfrm>
              <a:custGeom>
                <a:avLst/>
                <a:gdLst>
                  <a:gd name="T0" fmla="*/ 95 w 96"/>
                  <a:gd name="T1" fmla="*/ 46 h 49"/>
                  <a:gd name="T2" fmla="*/ 48 w 96"/>
                  <a:gd name="T3" fmla="*/ 0 h 49"/>
                  <a:gd name="T4" fmla="*/ 1 w 96"/>
                  <a:gd name="T5" fmla="*/ 46 h 49"/>
                  <a:gd name="T6" fmla="*/ 1 w 96"/>
                  <a:gd name="T7" fmla="*/ 48 h 49"/>
                  <a:gd name="T8" fmla="*/ 3 w 96"/>
                  <a:gd name="T9" fmla="*/ 48 h 49"/>
                  <a:gd name="T10" fmla="*/ 3 w 96"/>
                  <a:gd name="T11" fmla="*/ 48 h 49"/>
                  <a:gd name="T12" fmla="*/ 48 w 96"/>
                  <a:gd name="T13" fmla="*/ 6 h 49"/>
                  <a:gd name="T14" fmla="*/ 93 w 96"/>
                  <a:gd name="T15" fmla="*/ 48 h 49"/>
                  <a:gd name="T16" fmla="*/ 93 w 96"/>
                  <a:gd name="T17" fmla="*/ 48 h 49"/>
                  <a:gd name="T18" fmla="*/ 95 w 96"/>
                  <a:gd name="T19" fmla="*/ 48 h 49"/>
                  <a:gd name="T20" fmla="*/ 95 w 96"/>
                  <a:gd name="T21" fmla="*/ 48 h 49"/>
                  <a:gd name="T22" fmla="*/ 95 w 96"/>
                  <a:gd name="T2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49">
                    <a:moveTo>
                      <a:pt x="95" y="4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1" y="49"/>
                      <a:pt x="3" y="49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9"/>
                      <a:pt x="95" y="49"/>
                      <a:pt x="95" y="48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6" y="48"/>
                      <a:pt x="96" y="46"/>
                      <a:pt x="9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14" name="Freeform 70">
                <a:extLst>
                  <a:ext uri="{FF2B5EF4-FFF2-40B4-BE49-F238E27FC236}">
                    <a16:creationId xmlns:a16="http://schemas.microsoft.com/office/drawing/2014/main" id="{0157D0E5-DB2D-4C21-9F0A-CD5EBB96A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1803400"/>
                <a:ext cx="101600" cy="134938"/>
              </a:xfrm>
              <a:custGeom>
                <a:avLst/>
                <a:gdLst>
                  <a:gd name="T0" fmla="*/ 4 w 27"/>
                  <a:gd name="T1" fmla="*/ 23 h 36"/>
                  <a:gd name="T2" fmla="*/ 17 w 27"/>
                  <a:gd name="T3" fmla="*/ 35 h 36"/>
                  <a:gd name="T4" fmla="*/ 18 w 27"/>
                  <a:gd name="T5" fmla="*/ 36 h 36"/>
                  <a:gd name="T6" fmla="*/ 18 w 27"/>
                  <a:gd name="T7" fmla="*/ 36 h 36"/>
                  <a:gd name="T8" fmla="*/ 19 w 27"/>
                  <a:gd name="T9" fmla="*/ 36 h 36"/>
                  <a:gd name="T10" fmla="*/ 20 w 27"/>
                  <a:gd name="T11" fmla="*/ 34 h 36"/>
                  <a:gd name="T12" fmla="*/ 20 w 27"/>
                  <a:gd name="T13" fmla="*/ 18 h 36"/>
                  <a:gd name="T14" fmla="*/ 19 w 27"/>
                  <a:gd name="T15" fmla="*/ 17 h 36"/>
                  <a:gd name="T16" fmla="*/ 19 w 27"/>
                  <a:gd name="T17" fmla="*/ 16 h 36"/>
                  <a:gd name="T18" fmla="*/ 22 w 27"/>
                  <a:gd name="T19" fmla="*/ 12 h 36"/>
                  <a:gd name="T20" fmla="*/ 27 w 27"/>
                  <a:gd name="T21" fmla="*/ 2 h 36"/>
                  <a:gd name="T22" fmla="*/ 25 w 27"/>
                  <a:gd name="T23" fmla="*/ 0 h 36"/>
                  <a:gd name="T24" fmla="*/ 23 w 27"/>
                  <a:gd name="T25" fmla="*/ 2 h 36"/>
                  <a:gd name="T26" fmla="*/ 20 w 27"/>
                  <a:gd name="T27" fmla="*/ 8 h 36"/>
                  <a:gd name="T28" fmla="*/ 15 w 27"/>
                  <a:gd name="T29" fmla="*/ 16 h 36"/>
                  <a:gd name="T30" fmla="*/ 9 w 27"/>
                  <a:gd name="T31" fmla="*/ 16 h 36"/>
                  <a:gd name="T32" fmla="*/ 12 w 27"/>
                  <a:gd name="T33" fmla="*/ 12 h 36"/>
                  <a:gd name="T34" fmla="*/ 17 w 27"/>
                  <a:gd name="T35" fmla="*/ 2 h 36"/>
                  <a:gd name="T36" fmla="*/ 15 w 27"/>
                  <a:gd name="T37" fmla="*/ 0 h 36"/>
                  <a:gd name="T38" fmla="*/ 13 w 27"/>
                  <a:gd name="T39" fmla="*/ 2 h 36"/>
                  <a:gd name="T40" fmla="*/ 10 w 27"/>
                  <a:gd name="T41" fmla="*/ 8 h 36"/>
                  <a:gd name="T42" fmla="*/ 5 w 27"/>
                  <a:gd name="T43" fmla="*/ 16 h 36"/>
                  <a:gd name="T44" fmla="*/ 2 w 27"/>
                  <a:gd name="T45" fmla="*/ 16 h 36"/>
                  <a:gd name="T46" fmla="*/ 0 w 27"/>
                  <a:gd name="T47" fmla="*/ 17 h 36"/>
                  <a:gd name="T48" fmla="*/ 1 w 27"/>
                  <a:gd name="T49" fmla="*/ 19 h 36"/>
                  <a:gd name="T50" fmla="*/ 4 w 27"/>
                  <a:gd name="T51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6">
                    <a:moveTo>
                      <a:pt x="4" y="23"/>
                    </a:move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6"/>
                      <a:pt x="20" y="35"/>
                      <a:pt x="20" y="3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20" y="13"/>
                      <a:pt x="22" y="12"/>
                    </a:cubicBezTo>
                    <a:cubicBezTo>
                      <a:pt x="24" y="10"/>
                      <a:pt x="27" y="8"/>
                      <a:pt x="27" y="2"/>
                    </a:cubicBezTo>
                    <a:cubicBezTo>
                      <a:pt x="27" y="1"/>
                      <a:pt x="26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6"/>
                      <a:pt x="22" y="7"/>
                      <a:pt x="20" y="8"/>
                    </a:cubicBezTo>
                    <a:cubicBezTo>
                      <a:pt x="18" y="9"/>
                      <a:pt x="15" y="11"/>
                      <a:pt x="15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3"/>
                      <a:pt x="10" y="13"/>
                      <a:pt x="12" y="12"/>
                    </a:cubicBezTo>
                    <a:cubicBezTo>
                      <a:pt x="14" y="10"/>
                      <a:pt x="17" y="8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4" y="0"/>
                      <a:pt x="13" y="1"/>
                      <a:pt x="13" y="2"/>
                    </a:cubicBezTo>
                    <a:cubicBezTo>
                      <a:pt x="13" y="6"/>
                      <a:pt x="12" y="7"/>
                      <a:pt x="10" y="8"/>
                    </a:cubicBezTo>
                    <a:cubicBezTo>
                      <a:pt x="8" y="9"/>
                      <a:pt x="5" y="11"/>
                      <a:pt x="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1" y="19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AFBBC4DB-BF72-4061-9C09-CA96845C9388}"/>
              </a:ext>
            </a:extLst>
          </p:cNvPr>
          <p:cNvSpPr/>
          <p:nvPr/>
        </p:nvSpPr>
        <p:spPr>
          <a:xfrm>
            <a:off x="311728" y="6244288"/>
            <a:ext cx="321689" cy="321689"/>
          </a:xfrm>
          <a:prstGeom prst="ellipse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2948BD8-99C1-4655-A835-0AB9A748F409}"/>
              </a:ext>
            </a:extLst>
          </p:cNvPr>
          <p:cNvSpPr/>
          <p:nvPr/>
        </p:nvSpPr>
        <p:spPr>
          <a:xfrm>
            <a:off x="2342503" y="5776629"/>
            <a:ext cx="321689" cy="321689"/>
          </a:xfrm>
          <a:prstGeom prst="ellipse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CCEA634-C0B2-49BE-AD5F-2B8B2C03B457}"/>
              </a:ext>
            </a:extLst>
          </p:cNvPr>
          <p:cNvSpPr/>
          <p:nvPr/>
        </p:nvSpPr>
        <p:spPr>
          <a:xfrm>
            <a:off x="2342503" y="6244288"/>
            <a:ext cx="321689" cy="321689"/>
          </a:xfrm>
          <a:prstGeom prst="ellipse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51A0E47-32C9-4850-9732-57E554BA7BC0}"/>
              </a:ext>
            </a:extLst>
          </p:cNvPr>
          <p:cNvSpPr/>
          <p:nvPr/>
        </p:nvSpPr>
        <p:spPr>
          <a:xfrm>
            <a:off x="4507930" y="5776629"/>
            <a:ext cx="321689" cy="321689"/>
          </a:xfrm>
          <a:prstGeom prst="ellipse">
            <a:avLst/>
          </a:prstGeom>
          <a:solidFill>
            <a:srgbClr val="3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56D8A3-84CD-4317-A1D9-DF1ECC7E96D9}"/>
              </a:ext>
            </a:extLst>
          </p:cNvPr>
          <p:cNvGrpSpPr/>
          <p:nvPr/>
        </p:nvGrpSpPr>
        <p:grpSpPr>
          <a:xfrm>
            <a:off x="2430699" y="5864825"/>
            <a:ext cx="145297" cy="145297"/>
            <a:chOff x="6276975" y="3609976"/>
            <a:chExt cx="360363" cy="360363"/>
          </a:xfrm>
          <a:solidFill>
            <a:schemeClr val="bg1"/>
          </a:solidFill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4209E64-4738-46F5-A201-C9861CC13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609976"/>
              <a:ext cx="360363" cy="360363"/>
            </a:xfrm>
            <a:custGeom>
              <a:avLst/>
              <a:gdLst>
                <a:gd name="T0" fmla="*/ 71 w 96"/>
                <a:gd name="T1" fmla="*/ 64 h 96"/>
                <a:gd name="T2" fmla="*/ 70 w 96"/>
                <a:gd name="T3" fmla="*/ 64 h 96"/>
                <a:gd name="T4" fmla="*/ 68 w 96"/>
                <a:gd name="T5" fmla="*/ 63 h 96"/>
                <a:gd name="T6" fmla="*/ 69 w 96"/>
                <a:gd name="T7" fmla="*/ 60 h 96"/>
                <a:gd name="T8" fmla="*/ 94 w 96"/>
                <a:gd name="T9" fmla="*/ 43 h 96"/>
                <a:gd name="T10" fmla="*/ 80 w 96"/>
                <a:gd name="T11" fmla="*/ 34 h 96"/>
                <a:gd name="T12" fmla="*/ 80 w 96"/>
                <a:gd name="T13" fmla="*/ 2 h 96"/>
                <a:gd name="T14" fmla="*/ 78 w 96"/>
                <a:gd name="T15" fmla="*/ 0 h 96"/>
                <a:gd name="T16" fmla="*/ 18 w 96"/>
                <a:gd name="T17" fmla="*/ 0 h 96"/>
                <a:gd name="T18" fmla="*/ 16 w 96"/>
                <a:gd name="T19" fmla="*/ 2 h 96"/>
                <a:gd name="T20" fmla="*/ 16 w 96"/>
                <a:gd name="T21" fmla="*/ 34 h 96"/>
                <a:gd name="T22" fmla="*/ 3 w 96"/>
                <a:gd name="T23" fmla="*/ 43 h 96"/>
                <a:gd name="T24" fmla="*/ 27 w 96"/>
                <a:gd name="T25" fmla="*/ 60 h 96"/>
                <a:gd name="T26" fmla="*/ 28 w 96"/>
                <a:gd name="T27" fmla="*/ 63 h 96"/>
                <a:gd name="T28" fmla="*/ 26 w 96"/>
                <a:gd name="T29" fmla="*/ 64 h 96"/>
                <a:gd name="T30" fmla="*/ 25 w 96"/>
                <a:gd name="T31" fmla="*/ 64 h 96"/>
                <a:gd name="T32" fmla="*/ 0 w 96"/>
                <a:gd name="T33" fmla="*/ 46 h 96"/>
                <a:gd name="T34" fmla="*/ 0 w 96"/>
                <a:gd name="T35" fmla="*/ 88 h 96"/>
                <a:gd name="T36" fmla="*/ 8 w 96"/>
                <a:gd name="T37" fmla="*/ 96 h 96"/>
                <a:gd name="T38" fmla="*/ 88 w 96"/>
                <a:gd name="T39" fmla="*/ 96 h 96"/>
                <a:gd name="T40" fmla="*/ 96 w 96"/>
                <a:gd name="T41" fmla="*/ 88 h 96"/>
                <a:gd name="T42" fmla="*/ 96 w 96"/>
                <a:gd name="T43" fmla="*/ 46 h 96"/>
                <a:gd name="T44" fmla="*/ 71 w 96"/>
                <a:gd name="T45" fmla="*/ 64 h 96"/>
                <a:gd name="T46" fmla="*/ 20 w 96"/>
                <a:gd name="T47" fmla="*/ 52 h 96"/>
                <a:gd name="T48" fmla="*/ 20 w 96"/>
                <a:gd name="T49" fmla="*/ 4 h 96"/>
                <a:gd name="T50" fmla="*/ 76 w 96"/>
                <a:gd name="T51" fmla="*/ 4 h 96"/>
                <a:gd name="T52" fmla="*/ 76 w 96"/>
                <a:gd name="T53" fmla="*/ 52 h 96"/>
                <a:gd name="T54" fmla="*/ 20 w 96"/>
                <a:gd name="T55" fmla="*/ 52 h 96"/>
                <a:gd name="T56" fmla="*/ 84 w 96"/>
                <a:gd name="T57" fmla="*/ 83 h 96"/>
                <a:gd name="T58" fmla="*/ 82 w 96"/>
                <a:gd name="T59" fmla="*/ 84 h 96"/>
                <a:gd name="T60" fmla="*/ 81 w 96"/>
                <a:gd name="T61" fmla="*/ 84 h 96"/>
                <a:gd name="T62" fmla="*/ 61 w 96"/>
                <a:gd name="T63" fmla="*/ 68 h 96"/>
                <a:gd name="T64" fmla="*/ 35 w 96"/>
                <a:gd name="T65" fmla="*/ 68 h 96"/>
                <a:gd name="T66" fmla="*/ 15 w 96"/>
                <a:gd name="T67" fmla="*/ 84 h 96"/>
                <a:gd name="T68" fmla="*/ 12 w 96"/>
                <a:gd name="T69" fmla="*/ 83 h 96"/>
                <a:gd name="T70" fmla="*/ 13 w 96"/>
                <a:gd name="T71" fmla="*/ 80 h 96"/>
                <a:gd name="T72" fmla="*/ 33 w 96"/>
                <a:gd name="T73" fmla="*/ 64 h 96"/>
                <a:gd name="T74" fmla="*/ 34 w 96"/>
                <a:gd name="T75" fmla="*/ 64 h 96"/>
                <a:gd name="T76" fmla="*/ 62 w 96"/>
                <a:gd name="T77" fmla="*/ 64 h 96"/>
                <a:gd name="T78" fmla="*/ 63 w 96"/>
                <a:gd name="T79" fmla="*/ 64 h 96"/>
                <a:gd name="T80" fmla="*/ 83 w 96"/>
                <a:gd name="T81" fmla="*/ 80 h 96"/>
                <a:gd name="T82" fmla="*/ 84 w 96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96">
                  <a:moveTo>
                    <a:pt x="71" y="64"/>
                  </a:moveTo>
                  <a:cubicBezTo>
                    <a:pt x="71" y="64"/>
                    <a:pt x="70" y="64"/>
                    <a:pt x="70" y="64"/>
                  </a:cubicBezTo>
                  <a:cubicBezTo>
                    <a:pt x="69" y="64"/>
                    <a:pt x="69" y="64"/>
                    <a:pt x="68" y="63"/>
                  </a:cubicBezTo>
                  <a:cubicBezTo>
                    <a:pt x="68" y="62"/>
                    <a:pt x="68" y="61"/>
                    <a:pt x="69" y="60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2"/>
                    <a:pt x="28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5" y="64"/>
                    <a:pt x="25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4" y="96"/>
                    <a:pt x="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2" y="96"/>
                    <a:pt x="96" y="92"/>
                    <a:pt x="96" y="88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71" y="64"/>
                  </a:lnTo>
                  <a:close/>
                  <a:moveTo>
                    <a:pt x="20" y="52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52"/>
                    <a:pt x="76" y="52"/>
                    <a:pt x="76" y="52"/>
                  </a:cubicBezTo>
                  <a:lnTo>
                    <a:pt x="20" y="52"/>
                  </a:lnTo>
                  <a:close/>
                  <a:moveTo>
                    <a:pt x="84" y="83"/>
                  </a:moveTo>
                  <a:cubicBezTo>
                    <a:pt x="83" y="84"/>
                    <a:pt x="83" y="84"/>
                    <a:pt x="82" y="84"/>
                  </a:cubicBezTo>
                  <a:cubicBezTo>
                    <a:pt x="82" y="84"/>
                    <a:pt x="81" y="84"/>
                    <a:pt x="81" y="84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4" y="84"/>
                    <a:pt x="13" y="84"/>
                    <a:pt x="12" y="83"/>
                  </a:cubicBezTo>
                  <a:cubicBezTo>
                    <a:pt x="12" y="82"/>
                    <a:pt x="12" y="81"/>
                    <a:pt x="13" y="80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3" y="64"/>
                    <a:pt x="63" y="64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4" y="82"/>
                    <a:pt x="8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BA29F6B-3D9D-4B76-BE5D-40539057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640138"/>
              <a:ext cx="44450" cy="14288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7C1B331-C203-430D-8E33-4E14462D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684588"/>
              <a:ext cx="120650" cy="15875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2BEC5AB-D7E8-44D5-9C78-C98E4718E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30626"/>
              <a:ext cx="150813" cy="14288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8B4E09D-8321-43FF-8EE3-07B6DA07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75076"/>
              <a:ext cx="150813" cy="15875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36FA2-7490-4E97-87C4-AAA65796E07A}"/>
              </a:ext>
            </a:extLst>
          </p:cNvPr>
          <p:cNvGrpSpPr/>
          <p:nvPr/>
        </p:nvGrpSpPr>
        <p:grpSpPr>
          <a:xfrm>
            <a:off x="398027" y="6346022"/>
            <a:ext cx="149090" cy="118221"/>
            <a:chOff x="7718425" y="2193926"/>
            <a:chExt cx="360363" cy="285750"/>
          </a:xfrm>
          <a:solidFill>
            <a:schemeClr val="bg1"/>
          </a:solidFill>
        </p:grpSpPr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F1F0D5B3-782F-4CB6-BD5F-34E5A0197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27" name="Freeform 91">
              <a:extLst>
                <a:ext uri="{FF2B5EF4-FFF2-40B4-BE49-F238E27FC236}">
                  <a16:creationId xmlns:a16="http://schemas.microsoft.com/office/drawing/2014/main" id="{C2FD0F86-B718-45BB-BD7D-0BBCA3D4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28" name="Freeform 92">
              <a:extLst>
                <a:ext uri="{FF2B5EF4-FFF2-40B4-BE49-F238E27FC236}">
                  <a16:creationId xmlns:a16="http://schemas.microsoft.com/office/drawing/2014/main" id="{F529ED9E-DC39-441A-83C2-58093EBE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29" name="Freeform 93">
              <a:extLst>
                <a:ext uri="{FF2B5EF4-FFF2-40B4-BE49-F238E27FC236}">
                  <a16:creationId xmlns:a16="http://schemas.microsoft.com/office/drawing/2014/main" id="{03860F6F-9415-47BB-9DCF-06174ABBA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</p:grpSp>
      <p:sp>
        <p:nvSpPr>
          <p:cNvPr id="31" name="Freeform 11">
            <a:extLst>
              <a:ext uri="{FF2B5EF4-FFF2-40B4-BE49-F238E27FC236}">
                <a16:creationId xmlns:a16="http://schemas.microsoft.com/office/drawing/2014/main" id="{51F14BEA-B775-431D-A8CF-7F73523497C0}"/>
              </a:ext>
            </a:extLst>
          </p:cNvPr>
          <p:cNvSpPr>
            <a:spLocks/>
          </p:cNvSpPr>
          <p:nvPr/>
        </p:nvSpPr>
        <p:spPr bwMode="auto">
          <a:xfrm>
            <a:off x="2424514" y="6325952"/>
            <a:ext cx="157666" cy="158360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265638DF-9E50-48AC-8AEF-50336BE6A38D}"/>
              </a:ext>
            </a:extLst>
          </p:cNvPr>
          <p:cNvSpPr>
            <a:spLocks noEditPoints="1"/>
          </p:cNvSpPr>
          <p:nvPr/>
        </p:nvSpPr>
        <p:spPr bwMode="auto">
          <a:xfrm>
            <a:off x="4589941" y="5846388"/>
            <a:ext cx="157666" cy="158360"/>
          </a:xfrm>
          <a:custGeom>
            <a:avLst/>
            <a:gdLst>
              <a:gd name="T0" fmla="*/ 92 w 96"/>
              <a:gd name="T1" fmla="*/ 92 h 96"/>
              <a:gd name="T2" fmla="*/ 90 w 96"/>
              <a:gd name="T3" fmla="*/ 52 h 96"/>
              <a:gd name="T4" fmla="*/ 80 w 96"/>
              <a:gd name="T5" fmla="*/ 50 h 96"/>
              <a:gd name="T6" fmla="*/ 76 w 96"/>
              <a:gd name="T7" fmla="*/ 50 h 96"/>
              <a:gd name="T8" fmla="*/ 74 w 96"/>
              <a:gd name="T9" fmla="*/ 52 h 96"/>
              <a:gd name="T10" fmla="*/ 72 w 96"/>
              <a:gd name="T11" fmla="*/ 92 h 96"/>
              <a:gd name="T12" fmla="*/ 68 w 96"/>
              <a:gd name="T13" fmla="*/ 18 h 96"/>
              <a:gd name="T14" fmla="*/ 56 w 96"/>
              <a:gd name="T15" fmla="*/ 16 h 96"/>
              <a:gd name="T16" fmla="*/ 54 w 96"/>
              <a:gd name="T17" fmla="*/ 8 h 96"/>
              <a:gd name="T18" fmla="*/ 52 w 96"/>
              <a:gd name="T19" fmla="*/ 2 h 96"/>
              <a:gd name="T20" fmla="*/ 48 w 96"/>
              <a:gd name="T21" fmla="*/ 2 h 96"/>
              <a:gd name="T22" fmla="*/ 42 w 96"/>
              <a:gd name="T23" fmla="*/ 8 h 96"/>
              <a:gd name="T24" fmla="*/ 40 w 96"/>
              <a:gd name="T25" fmla="*/ 16 h 96"/>
              <a:gd name="T26" fmla="*/ 28 w 96"/>
              <a:gd name="T27" fmla="*/ 18 h 96"/>
              <a:gd name="T28" fmla="*/ 24 w 96"/>
              <a:gd name="T29" fmla="*/ 92 h 96"/>
              <a:gd name="T30" fmla="*/ 22 w 96"/>
              <a:gd name="T31" fmla="*/ 52 h 96"/>
              <a:gd name="T32" fmla="*/ 20 w 96"/>
              <a:gd name="T33" fmla="*/ 50 h 96"/>
              <a:gd name="T34" fmla="*/ 16 w 96"/>
              <a:gd name="T35" fmla="*/ 50 h 96"/>
              <a:gd name="T36" fmla="*/ 6 w 96"/>
              <a:gd name="T37" fmla="*/ 52 h 96"/>
              <a:gd name="T38" fmla="*/ 4 w 96"/>
              <a:gd name="T39" fmla="*/ 92 h 96"/>
              <a:gd name="T40" fmla="*/ 0 w 96"/>
              <a:gd name="T41" fmla="*/ 94 h 96"/>
              <a:gd name="T42" fmla="*/ 94 w 96"/>
              <a:gd name="T43" fmla="*/ 96 h 96"/>
              <a:gd name="T44" fmla="*/ 94 w 96"/>
              <a:gd name="T45" fmla="*/ 92 h 96"/>
              <a:gd name="T46" fmla="*/ 38 w 96"/>
              <a:gd name="T47" fmla="*/ 80 h 96"/>
              <a:gd name="T48" fmla="*/ 38 w 96"/>
              <a:gd name="T49" fmla="*/ 76 h 96"/>
              <a:gd name="T50" fmla="*/ 60 w 96"/>
              <a:gd name="T51" fmla="*/ 78 h 96"/>
              <a:gd name="T52" fmla="*/ 58 w 96"/>
              <a:gd name="T53" fmla="*/ 68 h 96"/>
              <a:gd name="T54" fmla="*/ 36 w 96"/>
              <a:gd name="T55" fmla="*/ 66 h 96"/>
              <a:gd name="T56" fmla="*/ 58 w 96"/>
              <a:gd name="T57" fmla="*/ 64 h 96"/>
              <a:gd name="T58" fmla="*/ 58 w 96"/>
              <a:gd name="T59" fmla="*/ 68 h 96"/>
              <a:gd name="T60" fmla="*/ 38 w 96"/>
              <a:gd name="T61" fmla="*/ 56 h 96"/>
              <a:gd name="T62" fmla="*/ 38 w 96"/>
              <a:gd name="T63" fmla="*/ 52 h 96"/>
              <a:gd name="T64" fmla="*/ 60 w 96"/>
              <a:gd name="T65" fmla="*/ 54 h 96"/>
              <a:gd name="T66" fmla="*/ 58 w 96"/>
              <a:gd name="T67" fmla="*/ 44 h 96"/>
              <a:gd name="T68" fmla="*/ 36 w 96"/>
              <a:gd name="T69" fmla="*/ 42 h 96"/>
              <a:gd name="T70" fmla="*/ 58 w 96"/>
              <a:gd name="T71" fmla="*/ 40 h 96"/>
              <a:gd name="T72" fmla="*/ 58 w 96"/>
              <a:gd name="T73" fmla="*/ 44 h 96"/>
              <a:gd name="T74" fmla="*/ 38 w 96"/>
              <a:gd name="T75" fmla="*/ 32 h 96"/>
              <a:gd name="T76" fmla="*/ 38 w 96"/>
              <a:gd name="T77" fmla="*/ 28 h 96"/>
              <a:gd name="T78" fmla="*/ 60 w 96"/>
              <a:gd name="T79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4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3"/>
                  <a:pt x="91" y="52"/>
                  <a:pt x="90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49"/>
                  <a:pt x="79" y="48"/>
                  <a:pt x="78" y="48"/>
                </a:cubicBezTo>
                <a:cubicBezTo>
                  <a:pt x="77" y="48"/>
                  <a:pt x="76" y="49"/>
                  <a:pt x="76" y="50"/>
                </a:cubicBezTo>
                <a:cubicBezTo>
                  <a:pt x="76" y="52"/>
                  <a:pt x="76" y="52"/>
                  <a:pt x="76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3" y="52"/>
                  <a:pt x="72" y="53"/>
                  <a:pt x="72" y="54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5" y="8"/>
                  <a:pt x="5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9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7"/>
                  <a:pt x="28" y="18"/>
                </a:cubicBezTo>
                <a:cubicBezTo>
                  <a:pt x="28" y="92"/>
                  <a:pt x="28" y="92"/>
                  <a:pt x="28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3" y="52"/>
                  <a:pt x="22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17" y="48"/>
                  <a:pt x="16" y="49"/>
                  <a:pt x="16" y="50"/>
                </a:cubicBezTo>
                <a:cubicBezTo>
                  <a:pt x="16" y="52"/>
                  <a:pt x="16" y="52"/>
                  <a:pt x="1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2"/>
                  <a:pt x="4" y="53"/>
                  <a:pt x="4" y="54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93"/>
                  <a:pt x="95" y="92"/>
                  <a:pt x="94" y="92"/>
                </a:cubicBezTo>
                <a:close/>
                <a:moveTo>
                  <a:pt x="58" y="80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79"/>
                  <a:pt x="36" y="78"/>
                </a:cubicBezTo>
                <a:cubicBezTo>
                  <a:pt x="36" y="77"/>
                  <a:pt x="37" y="76"/>
                  <a:pt x="38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6" y="67"/>
                  <a:pt x="36" y="66"/>
                </a:cubicBezTo>
                <a:cubicBezTo>
                  <a:pt x="36" y="65"/>
                  <a:pt x="37" y="64"/>
                  <a:pt x="38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6"/>
                  <a:pt x="36" y="55"/>
                  <a:pt x="36" y="54"/>
                </a:cubicBezTo>
                <a:cubicBezTo>
                  <a:pt x="36" y="53"/>
                  <a:pt x="37" y="52"/>
                  <a:pt x="3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3"/>
                  <a:pt x="60" y="54"/>
                </a:cubicBezTo>
                <a:cubicBezTo>
                  <a:pt x="60" y="55"/>
                  <a:pt x="59" y="56"/>
                  <a:pt x="58" y="56"/>
                </a:cubicBezTo>
                <a:close/>
                <a:moveTo>
                  <a:pt x="58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3"/>
                  <a:pt x="36" y="42"/>
                </a:cubicBezTo>
                <a:cubicBezTo>
                  <a:pt x="36" y="41"/>
                  <a:pt x="37" y="40"/>
                  <a:pt x="3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6" y="31"/>
                  <a:pt x="36" y="30"/>
                </a:cubicBezTo>
                <a:cubicBezTo>
                  <a:pt x="36" y="29"/>
                  <a:pt x="37" y="28"/>
                  <a:pt x="3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31"/>
                  <a:pt x="59" y="32"/>
                  <a:pt x="5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B41DC46-9484-45D7-9FF1-CC2BF16B1262}"/>
              </a:ext>
            </a:extLst>
          </p:cNvPr>
          <p:cNvCxnSpPr>
            <a:cxnSpLocks/>
          </p:cNvCxnSpPr>
          <p:nvPr/>
        </p:nvCxnSpPr>
        <p:spPr>
          <a:xfrm>
            <a:off x="318839" y="5587838"/>
            <a:ext cx="6238372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F2C3FFD-C169-4DCB-893F-234C81B010D0}"/>
              </a:ext>
            </a:extLst>
          </p:cNvPr>
          <p:cNvSpPr/>
          <p:nvPr/>
        </p:nvSpPr>
        <p:spPr>
          <a:xfrm>
            <a:off x="1" y="0"/>
            <a:ext cx="68580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4ACC2-A27C-4CFD-B205-4E46C41EB727}"/>
              </a:ext>
            </a:extLst>
          </p:cNvPr>
          <p:cNvSpPr/>
          <p:nvPr/>
        </p:nvSpPr>
        <p:spPr>
          <a:xfrm>
            <a:off x="2272945" y="423059"/>
            <a:ext cx="2312108" cy="323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 Blacksmith</a:t>
            </a:r>
            <a:endParaRPr lang="en-US" sz="9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11E60-F43C-4D9B-AE1A-4C4B7323BBC0}"/>
              </a:ext>
            </a:extLst>
          </p:cNvPr>
          <p:cNvSpPr/>
          <p:nvPr/>
        </p:nvSpPr>
        <p:spPr>
          <a:xfrm>
            <a:off x="2263431" y="777397"/>
            <a:ext cx="2369238" cy="1655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ller Light"/>
                <a:cs typeface="Arial" panose="020B0604020202020204" pitchFamily="34" charset="0"/>
              </a:rPr>
              <a:t>●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 </a:t>
            </a:r>
            <a:endParaRPr lang="en-US" sz="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03A6EC-0DAF-489A-93CE-125B0A6BBAD6}"/>
              </a:ext>
            </a:extLst>
          </p:cNvPr>
          <p:cNvSpPr/>
          <p:nvPr/>
        </p:nvSpPr>
        <p:spPr>
          <a:xfrm flipH="1">
            <a:off x="311728" y="1084718"/>
            <a:ext cx="6234545" cy="48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96FF-42D4-4324-A020-5B7DC762827C}"/>
              </a:ext>
            </a:extLst>
          </p:cNvPr>
          <p:cNvSpPr/>
          <p:nvPr/>
        </p:nvSpPr>
        <p:spPr>
          <a:xfrm>
            <a:off x="311728" y="1249194"/>
            <a:ext cx="1145378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Experiences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EF81C8-01D7-4CB8-BB4C-476983537ACA}"/>
              </a:ext>
            </a:extLst>
          </p:cNvPr>
          <p:cNvCxnSpPr>
            <a:cxnSpLocks/>
          </p:cNvCxnSpPr>
          <p:nvPr/>
        </p:nvCxnSpPr>
        <p:spPr>
          <a:xfrm>
            <a:off x="1647225" y="3170282"/>
            <a:ext cx="4931375" cy="0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9B91DF8-EC04-4AF8-9142-5475E2565754}"/>
              </a:ext>
            </a:extLst>
          </p:cNvPr>
          <p:cNvSpPr/>
          <p:nvPr/>
        </p:nvSpPr>
        <p:spPr>
          <a:xfrm>
            <a:off x="311728" y="1724895"/>
            <a:ext cx="812723" cy="72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HEALTH &amp; CO.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New York, NY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9B5165-B892-4E21-8558-8DB15E10D04A}"/>
              </a:ext>
            </a:extLst>
          </p:cNvPr>
          <p:cNvSpPr/>
          <p:nvPr/>
        </p:nvSpPr>
        <p:spPr>
          <a:xfrm>
            <a:off x="1647225" y="1724895"/>
            <a:ext cx="2160848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DIRECTOR, INNOVATION – US MARKET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883F5-BB60-44DD-A178-C7819591703C}"/>
              </a:ext>
            </a:extLst>
          </p:cNvPr>
          <p:cNvSpPr/>
          <p:nvPr/>
        </p:nvSpPr>
        <p:spPr>
          <a:xfrm>
            <a:off x="1647224" y="1974636"/>
            <a:ext cx="4899047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Rerum facilis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expedita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distinctio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Nam libero tempore, cum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soluta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nobis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eligendi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optio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cumque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nihil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repellendus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B6190B-9840-4AA3-8247-9590A9CF3D8A}"/>
              </a:ext>
            </a:extLst>
          </p:cNvPr>
          <p:cNvCxnSpPr>
            <a:cxnSpLocks/>
          </p:cNvCxnSpPr>
          <p:nvPr/>
        </p:nvCxnSpPr>
        <p:spPr>
          <a:xfrm>
            <a:off x="1647225" y="4749128"/>
            <a:ext cx="4931375" cy="0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ECF38A9-02FE-487B-9797-506765354BB1}"/>
              </a:ext>
            </a:extLst>
          </p:cNvPr>
          <p:cNvSpPr/>
          <p:nvPr/>
        </p:nvSpPr>
        <p:spPr>
          <a:xfrm>
            <a:off x="311728" y="3427209"/>
            <a:ext cx="965008" cy="72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FANCY INC.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San Francisco,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1F069-D49E-409A-A12F-D6B7EB177FFD}"/>
              </a:ext>
            </a:extLst>
          </p:cNvPr>
          <p:cNvSpPr/>
          <p:nvPr/>
        </p:nvSpPr>
        <p:spPr>
          <a:xfrm>
            <a:off x="1647225" y="3427209"/>
            <a:ext cx="1489190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LEAD PRODUCT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F92FA-379A-457C-AE8A-24251D1E43EA}"/>
              </a:ext>
            </a:extLst>
          </p:cNvPr>
          <p:cNvSpPr/>
          <p:nvPr/>
        </p:nvSpPr>
        <p:spPr>
          <a:xfrm>
            <a:off x="1647224" y="3676950"/>
            <a:ext cx="4899047" cy="815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E3C062-5262-47C3-AB98-441085FF51CA}"/>
              </a:ext>
            </a:extLst>
          </p:cNvPr>
          <p:cNvCxnSpPr>
            <a:cxnSpLocks/>
          </p:cNvCxnSpPr>
          <p:nvPr/>
        </p:nvCxnSpPr>
        <p:spPr>
          <a:xfrm>
            <a:off x="1647225" y="6213674"/>
            <a:ext cx="4931375" cy="0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F6CEE31-5BE2-4F1A-B9F7-3B77606A6CEA}"/>
              </a:ext>
            </a:extLst>
          </p:cNvPr>
          <p:cNvSpPr/>
          <p:nvPr/>
        </p:nvSpPr>
        <p:spPr>
          <a:xfrm>
            <a:off x="311728" y="5005698"/>
            <a:ext cx="971420" cy="8848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SAMSINGS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ELECTRONICS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San Jose,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2013 – 2015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1C5FE9-B4F7-4082-AD05-12FB3EAB058F}"/>
              </a:ext>
            </a:extLst>
          </p:cNvPr>
          <p:cNvSpPr/>
          <p:nvPr/>
        </p:nvSpPr>
        <p:spPr>
          <a:xfrm>
            <a:off x="1647225" y="5005698"/>
            <a:ext cx="1384995" cy="159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SENIOR STAFF ENGINEER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15FDA5-703D-4C7A-A0FA-D7B425F95D6D}"/>
              </a:ext>
            </a:extLst>
          </p:cNvPr>
          <p:cNvSpPr/>
          <p:nvPr/>
        </p:nvSpPr>
        <p:spPr>
          <a:xfrm>
            <a:off x="1647224" y="5255439"/>
            <a:ext cx="489904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Nesciunt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porro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quisquam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qui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ipsum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CB7F7C6-8138-490D-A80B-A6E8A8D328C7}"/>
              </a:ext>
            </a:extLst>
          </p:cNvPr>
          <p:cNvCxnSpPr>
            <a:cxnSpLocks/>
          </p:cNvCxnSpPr>
          <p:nvPr/>
        </p:nvCxnSpPr>
        <p:spPr>
          <a:xfrm>
            <a:off x="1647225" y="7495386"/>
            <a:ext cx="4931375" cy="0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699AEA1-966B-4CB7-91B5-185710142C2C}"/>
              </a:ext>
            </a:extLst>
          </p:cNvPr>
          <p:cNvSpPr/>
          <p:nvPr/>
        </p:nvSpPr>
        <p:spPr>
          <a:xfrm>
            <a:off x="311728" y="6479412"/>
            <a:ext cx="1146148" cy="8848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GENOME INSTITUTE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INC.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San Francisco,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2009 – 2011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CF19A0-4D51-45B0-9876-561949C44599}"/>
              </a:ext>
            </a:extLst>
          </p:cNvPr>
          <p:cNvSpPr/>
          <p:nvPr/>
        </p:nvSpPr>
        <p:spPr>
          <a:xfrm>
            <a:off x="1647225" y="6479412"/>
            <a:ext cx="2999219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SOFTWARE ENGINEER &amp; ACTING PRODUCT MANAGER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2C36231-4828-40BC-B706-A15B0CB9E4CE}"/>
              </a:ext>
            </a:extLst>
          </p:cNvPr>
          <p:cNvSpPr/>
          <p:nvPr/>
        </p:nvSpPr>
        <p:spPr>
          <a:xfrm>
            <a:off x="1647224" y="6729153"/>
            <a:ext cx="4899047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harum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quidem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rerum facilis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expedita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distinctio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Nam libero tempore, cum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soluta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nobis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eligendi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optio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cumque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nihil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repellendus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DD5B428-596C-45D8-A6FC-504BE8054791}"/>
              </a:ext>
            </a:extLst>
          </p:cNvPr>
          <p:cNvSpPr/>
          <p:nvPr/>
        </p:nvSpPr>
        <p:spPr>
          <a:xfrm>
            <a:off x="311728" y="7730703"/>
            <a:ext cx="971420" cy="72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UNICORN INC.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it-IT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Glendale,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2007 – 2009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5977B4-9D36-417C-9A99-71DC98D99D55}"/>
              </a:ext>
            </a:extLst>
          </p:cNvPr>
          <p:cNvSpPr/>
          <p:nvPr/>
        </p:nvSpPr>
        <p:spPr>
          <a:xfrm>
            <a:off x="1647225" y="7730703"/>
            <a:ext cx="2553584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SOFTWARE ENGINEER, FIRST HIRED ENGINEER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0FEE63A-CEAA-4CBC-BA0A-19656312E438}"/>
              </a:ext>
            </a:extLst>
          </p:cNvPr>
          <p:cNvSpPr/>
          <p:nvPr/>
        </p:nvSpPr>
        <p:spPr>
          <a:xfrm>
            <a:off x="1647224" y="7980444"/>
            <a:ext cx="4899047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Incididunt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labore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dolore magna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aliqua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Ut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ad minim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veniam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est.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D95F98-A7BE-42D4-9218-B2DEB681783D}"/>
              </a:ext>
            </a:extLst>
          </p:cNvPr>
          <p:cNvSpPr/>
          <p:nvPr/>
        </p:nvSpPr>
        <p:spPr>
          <a:xfrm flipH="1">
            <a:off x="311728" y="8858787"/>
            <a:ext cx="6234545" cy="48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0CFF325-4737-4EEF-8DDD-439ECD5D3CB5}"/>
              </a:ext>
            </a:extLst>
          </p:cNvPr>
          <p:cNvSpPr/>
          <p:nvPr/>
        </p:nvSpPr>
        <p:spPr>
          <a:xfrm>
            <a:off x="1" y="0"/>
            <a:ext cx="68580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9A391-9B7C-4FB3-B042-4BD57142974F}"/>
              </a:ext>
            </a:extLst>
          </p:cNvPr>
          <p:cNvSpPr/>
          <p:nvPr/>
        </p:nvSpPr>
        <p:spPr>
          <a:xfrm flipH="1">
            <a:off x="311728" y="8858787"/>
            <a:ext cx="6234545" cy="48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D05B4-7855-4CD7-9131-59F9DB96AE28}"/>
              </a:ext>
            </a:extLst>
          </p:cNvPr>
          <p:cNvSpPr/>
          <p:nvPr/>
        </p:nvSpPr>
        <p:spPr>
          <a:xfrm>
            <a:off x="736072" y="5791472"/>
            <a:ext cx="1223092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ADDRESS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New York, NY 10001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0423F-EFCB-439D-A612-670DD78CBD96}"/>
              </a:ext>
            </a:extLst>
          </p:cNvPr>
          <p:cNvSpPr/>
          <p:nvPr/>
        </p:nvSpPr>
        <p:spPr>
          <a:xfrm>
            <a:off x="736072" y="6259131"/>
            <a:ext cx="937757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PHONE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BB6DBE-F9CC-48EB-83E0-680314543DEC}"/>
              </a:ext>
            </a:extLst>
          </p:cNvPr>
          <p:cNvSpPr/>
          <p:nvPr/>
        </p:nvSpPr>
        <p:spPr>
          <a:xfrm>
            <a:off x="2766847" y="5791472"/>
            <a:ext cx="1357744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EMAIL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9003CB-A702-4DC2-AA62-B04AF960C09D}"/>
              </a:ext>
            </a:extLst>
          </p:cNvPr>
          <p:cNvSpPr/>
          <p:nvPr/>
        </p:nvSpPr>
        <p:spPr>
          <a:xfrm>
            <a:off x="2766847" y="6259131"/>
            <a:ext cx="807913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WEBSITE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youexec.com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22D47-9B27-4061-B7E8-94564C760FDF}"/>
              </a:ext>
            </a:extLst>
          </p:cNvPr>
          <p:cNvSpPr/>
          <p:nvPr/>
        </p:nvSpPr>
        <p:spPr>
          <a:xfrm>
            <a:off x="4932272" y="5791472"/>
            <a:ext cx="997068" cy="2920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6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OFFICE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Building A, #245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37E16B-6BC1-45B4-8D5B-042A32AEB78A}"/>
              </a:ext>
            </a:extLst>
          </p:cNvPr>
          <p:cNvSpPr/>
          <p:nvPr/>
        </p:nvSpPr>
        <p:spPr>
          <a:xfrm>
            <a:off x="311728" y="302224"/>
            <a:ext cx="966611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Education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E233B0-DD71-43CE-81B0-387022B9CB1F}"/>
              </a:ext>
            </a:extLst>
          </p:cNvPr>
          <p:cNvCxnSpPr>
            <a:cxnSpLocks/>
          </p:cNvCxnSpPr>
          <p:nvPr/>
        </p:nvCxnSpPr>
        <p:spPr>
          <a:xfrm>
            <a:off x="1647225" y="1609062"/>
            <a:ext cx="4931375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6508936-D937-49C0-B6C8-88CF95383173}"/>
              </a:ext>
            </a:extLst>
          </p:cNvPr>
          <p:cNvSpPr/>
          <p:nvPr/>
        </p:nvSpPr>
        <p:spPr>
          <a:xfrm>
            <a:off x="311728" y="777925"/>
            <a:ext cx="1126547" cy="884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MIT SLOAN SCHOOL OF MANAGEMENT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Cambridge, MA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2011 – 2013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D5658D-5290-48C0-9EB0-A1C227B7C28F}"/>
              </a:ext>
            </a:extLst>
          </p:cNvPr>
          <p:cNvSpPr/>
          <p:nvPr/>
        </p:nvSpPr>
        <p:spPr>
          <a:xfrm>
            <a:off x="1647225" y="777925"/>
            <a:ext cx="2654573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MASTER OF BUSINESS ADMINISTRATION (MBA)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EC9FC7-A4D5-4C23-BA45-E24FB3602263}"/>
              </a:ext>
            </a:extLst>
          </p:cNvPr>
          <p:cNvSpPr/>
          <p:nvPr/>
        </p:nvSpPr>
        <p:spPr>
          <a:xfrm>
            <a:off x="1647224" y="1027666"/>
            <a:ext cx="4899047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11AAA7-5F7B-485D-99E3-CC2C1A2E00C4}"/>
              </a:ext>
            </a:extLst>
          </p:cNvPr>
          <p:cNvCxnSpPr>
            <a:cxnSpLocks/>
          </p:cNvCxnSpPr>
          <p:nvPr/>
        </p:nvCxnSpPr>
        <p:spPr>
          <a:xfrm>
            <a:off x="1647225" y="2868701"/>
            <a:ext cx="4931375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5D657C-3F69-46DA-8CF2-01EBE3F64048}"/>
              </a:ext>
            </a:extLst>
          </p:cNvPr>
          <p:cNvSpPr/>
          <p:nvPr/>
        </p:nvSpPr>
        <p:spPr>
          <a:xfrm>
            <a:off x="311728" y="1865329"/>
            <a:ext cx="1126547" cy="1044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UNIVERSITY OF CALIFORNIA, BERKELEY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Berkeley, CA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endParaRPr lang="en-US" sz="9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2001 – 2006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E90EB0-210D-4B17-ADD9-198F21EE7F19}"/>
              </a:ext>
            </a:extLst>
          </p:cNvPr>
          <p:cNvSpPr/>
          <p:nvPr/>
        </p:nvSpPr>
        <p:spPr>
          <a:xfrm>
            <a:off x="1647225" y="1865329"/>
            <a:ext cx="3886800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BACHELOR OF SCIENCE (BS) – BIOENGINEERING &amp; 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BIOINFORMATICS, COLLEGE OF ENGINEERING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2A3CEE-E9A3-4137-8C73-C7BBC468BC52}"/>
              </a:ext>
            </a:extLst>
          </p:cNvPr>
          <p:cNvSpPr/>
          <p:nvPr/>
        </p:nvSpPr>
        <p:spPr>
          <a:xfrm>
            <a:off x="1647224" y="2287305"/>
            <a:ext cx="4899047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Lorem ipsum dolor sit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adipiscing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eiusmod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tempor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74A96D-C03F-4153-9F60-A7C6D627F036}"/>
              </a:ext>
            </a:extLst>
          </p:cNvPr>
          <p:cNvSpPr/>
          <p:nvPr/>
        </p:nvSpPr>
        <p:spPr>
          <a:xfrm>
            <a:off x="311728" y="3335379"/>
            <a:ext cx="1824730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Engineering Stacks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1716DF-09B8-4242-A238-9F4B02B77B04}"/>
              </a:ext>
            </a:extLst>
          </p:cNvPr>
          <p:cNvSpPr/>
          <p:nvPr/>
        </p:nvSpPr>
        <p:spPr>
          <a:xfrm>
            <a:off x="311729" y="3774667"/>
            <a:ext cx="3326821" cy="117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Programming: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Java 8, Scala, Python, PHP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Data Analysis: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SQL, R, Monte Carlo simulators, Decision Tree analysis,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MixPanel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Heap Analytics, Vertica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Persistence: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MySQL, Postgres, Hibernate, Cassandra, MongoDB, Elastic Search, Vertica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Web UI: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HTML, CSS,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Javascript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jQuery 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Middle-Tier MVC Frameworks: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Play Framework,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Dropwizard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</a:p>
          <a:p>
            <a:pPr marL="184150" indent="-171450"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›"/>
            </a:pPr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UI/UX Mocks: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Balsamiq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Photoshop, Camtasia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455D7C-209E-44FA-A372-1AE8931F9B5B}"/>
              </a:ext>
            </a:extLst>
          </p:cNvPr>
          <p:cNvSpPr/>
          <p:nvPr/>
        </p:nvSpPr>
        <p:spPr>
          <a:xfrm>
            <a:off x="311728" y="8292676"/>
            <a:ext cx="1852238" cy="258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</a:pPr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Richard Blacksmith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6382A8-2B33-469B-969A-1C85F041B47F}"/>
              </a:ext>
            </a:extLst>
          </p:cNvPr>
          <p:cNvSpPr/>
          <p:nvPr/>
        </p:nvSpPr>
        <p:spPr>
          <a:xfrm>
            <a:off x="5367214" y="8292676"/>
            <a:ext cx="1170192" cy="14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 </a:t>
            </a:r>
            <a:endParaRPr lang="en-US" sz="1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Aller Light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8BC493-52D9-4BD6-97A8-95CF73CDC3B1}"/>
              </a:ext>
            </a:extLst>
          </p:cNvPr>
          <p:cNvSpPr/>
          <p:nvPr/>
        </p:nvSpPr>
        <p:spPr>
          <a:xfrm>
            <a:off x="5367214" y="8481957"/>
            <a:ext cx="787075" cy="1592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6DE073-5777-4F30-A7C1-DD7B6BCEDFBB}"/>
              </a:ext>
            </a:extLst>
          </p:cNvPr>
          <p:cNvGrpSpPr/>
          <p:nvPr/>
        </p:nvGrpSpPr>
        <p:grpSpPr>
          <a:xfrm>
            <a:off x="5119152" y="8301511"/>
            <a:ext cx="174978" cy="119457"/>
            <a:chOff x="4127500" y="3670301"/>
            <a:chExt cx="330200" cy="225425"/>
          </a:xfrm>
          <a:solidFill>
            <a:schemeClr val="accent5"/>
          </a:solidFill>
        </p:grpSpPr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5BE643E6-26A4-4E3A-8B9A-0FC69F0D3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684588"/>
              <a:ext cx="330200" cy="211138"/>
            </a:xfrm>
            <a:custGeom>
              <a:avLst/>
              <a:gdLst>
                <a:gd name="T0" fmla="*/ 87 w 88"/>
                <a:gd name="T1" fmla="*/ 0 h 56"/>
                <a:gd name="T2" fmla="*/ 45 w 88"/>
                <a:gd name="T3" fmla="*/ 34 h 56"/>
                <a:gd name="T4" fmla="*/ 44 w 88"/>
                <a:gd name="T5" fmla="*/ 34 h 56"/>
                <a:gd name="T6" fmla="*/ 43 w 88"/>
                <a:gd name="T7" fmla="*/ 34 h 56"/>
                <a:gd name="T8" fmla="*/ 1 w 88"/>
                <a:gd name="T9" fmla="*/ 0 h 56"/>
                <a:gd name="T10" fmla="*/ 0 w 88"/>
                <a:gd name="T11" fmla="*/ 4 h 56"/>
                <a:gd name="T12" fmla="*/ 0 w 88"/>
                <a:gd name="T13" fmla="*/ 48 h 56"/>
                <a:gd name="T14" fmla="*/ 8 w 88"/>
                <a:gd name="T15" fmla="*/ 56 h 56"/>
                <a:gd name="T16" fmla="*/ 80 w 88"/>
                <a:gd name="T17" fmla="*/ 56 h 56"/>
                <a:gd name="T18" fmla="*/ 88 w 88"/>
                <a:gd name="T19" fmla="*/ 48 h 56"/>
                <a:gd name="T20" fmla="*/ 88 w 88"/>
                <a:gd name="T21" fmla="*/ 4 h 56"/>
                <a:gd name="T22" fmla="*/ 87 w 88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56">
                  <a:moveTo>
                    <a:pt x="87" y="0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4" y="34"/>
                    <a:pt x="44" y="34"/>
                  </a:cubicBezTo>
                  <a:cubicBezTo>
                    <a:pt x="44" y="34"/>
                    <a:pt x="43" y="34"/>
                    <a:pt x="43" y="3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4" y="56"/>
                    <a:pt x="8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4" y="56"/>
                    <a:pt x="88" y="52"/>
                    <a:pt x="88" y="48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1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D121C9AB-D887-433F-9771-9FBFA3F98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75" y="3670301"/>
              <a:ext cx="300038" cy="123825"/>
            </a:xfrm>
            <a:custGeom>
              <a:avLst/>
              <a:gdLst>
                <a:gd name="T0" fmla="*/ 80 w 80"/>
                <a:gd name="T1" fmla="*/ 1 h 33"/>
                <a:gd name="T2" fmla="*/ 76 w 80"/>
                <a:gd name="T3" fmla="*/ 0 h 33"/>
                <a:gd name="T4" fmla="*/ 4 w 80"/>
                <a:gd name="T5" fmla="*/ 0 h 33"/>
                <a:gd name="T6" fmla="*/ 0 w 80"/>
                <a:gd name="T7" fmla="*/ 1 h 33"/>
                <a:gd name="T8" fmla="*/ 40 w 80"/>
                <a:gd name="T9" fmla="*/ 33 h 33"/>
                <a:gd name="T10" fmla="*/ 80 w 80"/>
                <a:gd name="T1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3">
                  <a:moveTo>
                    <a:pt x="80" y="1"/>
                  </a:moveTo>
                  <a:cubicBezTo>
                    <a:pt x="79" y="0"/>
                    <a:pt x="77" y="0"/>
                    <a:pt x="7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8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6F48EF-18C5-4A6D-A7E2-73699B407044}"/>
              </a:ext>
            </a:extLst>
          </p:cNvPr>
          <p:cNvGrpSpPr/>
          <p:nvPr/>
        </p:nvGrpSpPr>
        <p:grpSpPr>
          <a:xfrm>
            <a:off x="5107541" y="8474809"/>
            <a:ext cx="190963" cy="151424"/>
            <a:chOff x="7718425" y="2193926"/>
            <a:chExt cx="360363" cy="285750"/>
          </a:xfrm>
          <a:solidFill>
            <a:schemeClr val="accent5"/>
          </a:solidFill>
        </p:grpSpPr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2D9E0087-E3B4-4266-B060-FC0F80CB3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B389BAB6-49F4-4D1E-A248-C3AC270B8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92">
              <a:extLst>
                <a:ext uri="{FF2B5EF4-FFF2-40B4-BE49-F238E27FC236}">
                  <a16:creationId xmlns:a16="http://schemas.microsoft.com/office/drawing/2014/main" id="{2C033721-A052-46BB-9B90-997AA9FA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93">
              <a:extLst>
                <a:ext uri="{FF2B5EF4-FFF2-40B4-BE49-F238E27FC236}">
                  <a16:creationId xmlns:a16="http://schemas.microsoft.com/office/drawing/2014/main" id="{EAB6D5AF-5488-475B-B6A0-A1F94EFA8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F0F84C71-EC56-4A0C-8E2D-4964B7607F18}"/>
              </a:ext>
            </a:extLst>
          </p:cNvPr>
          <p:cNvSpPr/>
          <p:nvPr/>
        </p:nvSpPr>
        <p:spPr>
          <a:xfrm>
            <a:off x="4134665" y="3335379"/>
            <a:ext cx="937949" cy="2831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E6A39A-716C-4B54-921C-A755A877A489}"/>
              </a:ext>
            </a:extLst>
          </p:cNvPr>
          <p:cNvSpPr/>
          <p:nvPr/>
        </p:nvSpPr>
        <p:spPr>
          <a:xfrm>
            <a:off x="4150993" y="3774667"/>
            <a:ext cx="238641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spcAft>
                <a:spcPts val="300"/>
              </a:spcAft>
              <a:buClr>
                <a:srgbClr val="3266FF"/>
              </a:buClr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Product manager with 7+ years of software engineering experience – UC Berkeley engineering BS, MIT Sloan MBA. Experienced in consumer and infrastructure products. Avid digital artist and passive blogger –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youexec.com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BA1520C-C1C7-4AA3-BBA9-B8C3C7A740B6}"/>
              </a:ext>
            </a:extLst>
          </p:cNvPr>
          <p:cNvGrpSpPr/>
          <p:nvPr/>
        </p:nvGrpSpPr>
        <p:grpSpPr>
          <a:xfrm>
            <a:off x="311728" y="5776629"/>
            <a:ext cx="321689" cy="321689"/>
            <a:chOff x="311728" y="5736211"/>
            <a:chExt cx="258853" cy="2588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D150256-C11E-4673-B0B6-3EEAF56EAB1A}"/>
                </a:ext>
              </a:extLst>
            </p:cNvPr>
            <p:cNvSpPr/>
            <p:nvPr/>
          </p:nvSpPr>
          <p:spPr>
            <a:xfrm>
              <a:off x="311728" y="5736211"/>
              <a:ext cx="258853" cy="2588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58FC1E-3F70-4484-8ACD-AB6A794F8C31}"/>
                </a:ext>
              </a:extLst>
            </p:cNvPr>
            <p:cNvGrpSpPr/>
            <p:nvPr/>
          </p:nvGrpSpPr>
          <p:grpSpPr>
            <a:xfrm>
              <a:off x="379526" y="5803737"/>
              <a:ext cx="123257" cy="123801"/>
              <a:chOff x="6276975" y="1803400"/>
              <a:chExt cx="360363" cy="361951"/>
            </a:xfrm>
            <a:solidFill>
              <a:schemeClr val="bg1"/>
            </a:solidFill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72F47E8-3CFB-4018-9D42-7AF574EB0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425" y="1878013"/>
                <a:ext cx="269875" cy="287338"/>
              </a:xfrm>
              <a:custGeom>
                <a:avLst/>
                <a:gdLst>
                  <a:gd name="T0" fmla="*/ 0 w 170"/>
                  <a:gd name="T1" fmla="*/ 83 h 181"/>
                  <a:gd name="T2" fmla="*/ 0 w 170"/>
                  <a:gd name="T3" fmla="*/ 181 h 181"/>
                  <a:gd name="T4" fmla="*/ 66 w 170"/>
                  <a:gd name="T5" fmla="*/ 181 h 181"/>
                  <a:gd name="T6" fmla="*/ 66 w 170"/>
                  <a:gd name="T7" fmla="*/ 114 h 181"/>
                  <a:gd name="T8" fmla="*/ 104 w 170"/>
                  <a:gd name="T9" fmla="*/ 114 h 181"/>
                  <a:gd name="T10" fmla="*/ 104 w 170"/>
                  <a:gd name="T11" fmla="*/ 181 h 181"/>
                  <a:gd name="T12" fmla="*/ 170 w 170"/>
                  <a:gd name="T13" fmla="*/ 181 h 181"/>
                  <a:gd name="T14" fmla="*/ 170 w 170"/>
                  <a:gd name="T15" fmla="*/ 83 h 181"/>
                  <a:gd name="T16" fmla="*/ 85 w 170"/>
                  <a:gd name="T17" fmla="*/ 0 h 181"/>
                  <a:gd name="T18" fmla="*/ 0 w 170"/>
                  <a:gd name="T19" fmla="*/ 8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81">
                    <a:moveTo>
                      <a:pt x="0" y="83"/>
                    </a:moveTo>
                    <a:lnTo>
                      <a:pt x="0" y="181"/>
                    </a:lnTo>
                    <a:lnTo>
                      <a:pt x="66" y="181"/>
                    </a:lnTo>
                    <a:lnTo>
                      <a:pt x="66" y="114"/>
                    </a:lnTo>
                    <a:lnTo>
                      <a:pt x="104" y="114"/>
                    </a:lnTo>
                    <a:lnTo>
                      <a:pt x="104" y="181"/>
                    </a:lnTo>
                    <a:lnTo>
                      <a:pt x="170" y="181"/>
                    </a:lnTo>
                    <a:lnTo>
                      <a:pt x="170" y="83"/>
                    </a:lnTo>
                    <a:lnTo>
                      <a:pt x="85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E67EDB1E-947A-4868-9D7F-614AC65B7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5" y="1836738"/>
                <a:ext cx="360363" cy="185738"/>
              </a:xfrm>
              <a:custGeom>
                <a:avLst/>
                <a:gdLst>
                  <a:gd name="T0" fmla="*/ 95 w 96"/>
                  <a:gd name="T1" fmla="*/ 46 h 49"/>
                  <a:gd name="T2" fmla="*/ 48 w 96"/>
                  <a:gd name="T3" fmla="*/ 0 h 49"/>
                  <a:gd name="T4" fmla="*/ 1 w 96"/>
                  <a:gd name="T5" fmla="*/ 46 h 49"/>
                  <a:gd name="T6" fmla="*/ 1 w 96"/>
                  <a:gd name="T7" fmla="*/ 48 h 49"/>
                  <a:gd name="T8" fmla="*/ 3 w 96"/>
                  <a:gd name="T9" fmla="*/ 48 h 49"/>
                  <a:gd name="T10" fmla="*/ 3 w 96"/>
                  <a:gd name="T11" fmla="*/ 48 h 49"/>
                  <a:gd name="T12" fmla="*/ 48 w 96"/>
                  <a:gd name="T13" fmla="*/ 6 h 49"/>
                  <a:gd name="T14" fmla="*/ 93 w 96"/>
                  <a:gd name="T15" fmla="*/ 48 h 49"/>
                  <a:gd name="T16" fmla="*/ 93 w 96"/>
                  <a:gd name="T17" fmla="*/ 48 h 49"/>
                  <a:gd name="T18" fmla="*/ 95 w 96"/>
                  <a:gd name="T19" fmla="*/ 48 h 49"/>
                  <a:gd name="T20" fmla="*/ 95 w 96"/>
                  <a:gd name="T21" fmla="*/ 48 h 49"/>
                  <a:gd name="T22" fmla="*/ 95 w 96"/>
                  <a:gd name="T2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49">
                    <a:moveTo>
                      <a:pt x="95" y="4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1" y="49"/>
                      <a:pt x="3" y="49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9"/>
                      <a:pt x="95" y="49"/>
                      <a:pt x="95" y="48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6" y="48"/>
                      <a:pt x="96" y="46"/>
                      <a:pt x="9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4" name="Freeform 70">
                <a:extLst>
                  <a:ext uri="{FF2B5EF4-FFF2-40B4-BE49-F238E27FC236}">
                    <a16:creationId xmlns:a16="http://schemas.microsoft.com/office/drawing/2014/main" id="{0157D0E5-DB2D-4C21-9F0A-CD5EBB96A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1803400"/>
                <a:ext cx="101600" cy="134938"/>
              </a:xfrm>
              <a:custGeom>
                <a:avLst/>
                <a:gdLst>
                  <a:gd name="T0" fmla="*/ 4 w 27"/>
                  <a:gd name="T1" fmla="*/ 23 h 36"/>
                  <a:gd name="T2" fmla="*/ 17 w 27"/>
                  <a:gd name="T3" fmla="*/ 35 h 36"/>
                  <a:gd name="T4" fmla="*/ 18 w 27"/>
                  <a:gd name="T5" fmla="*/ 36 h 36"/>
                  <a:gd name="T6" fmla="*/ 18 w 27"/>
                  <a:gd name="T7" fmla="*/ 36 h 36"/>
                  <a:gd name="T8" fmla="*/ 19 w 27"/>
                  <a:gd name="T9" fmla="*/ 36 h 36"/>
                  <a:gd name="T10" fmla="*/ 20 w 27"/>
                  <a:gd name="T11" fmla="*/ 34 h 36"/>
                  <a:gd name="T12" fmla="*/ 20 w 27"/>
                  <a:gd name="T13" fmla="*/ 18 h 36"/>
                  <a:gd name="T14" fmla="*/ 19 w 27"/>
                  <a:gd name="T15" fmla="*/ 17 h 36"/>
                  <a:gd name="T16" fmla="*/ 19 w 27"/>
                  <a:gd name="T17" fmla="*/ 16 h 36"/>
                  <a:gd name="T18" fmla="*/ 22 w 27"/>
                  <a:gd name="T19" fmla="*/ 12 h 36"/>
                  <a:gd name="T20" fmla="*/ 27 w 27"/>
                  <a:gd name="T21" fmla="*/ 2 h 36"/>
                  <a:gd name="T22" fmla="*/ 25 w 27"/>
                  <a:gd name="T23" fmla="*/ 0 h 36"/>
                  <a:gd name="T24" fmla="*/ 23 w 27"/>
                  <a:gd name="T25" fmla="*/ 2 h 36"/>
                  <a:gd name="T26" fmla="*/ 20 w 27"/>
                  <a:gd name="T27" fmla="*/ 8 h 36"/>
                  <a:gd name="T28" fmla="*/ 15 w 27"/>
                  <a:gd name="T29" fmla="*/ 16 h 36"/>
                  <a:gd name="T30" fmla="*/ 9 w 27"/>
                  <a:gd name="T31" fmla="*/ 16 h 36"/>
                  <a:gd name="T32" fmla="*/ 12 w 27"/>
                  <a:gd name="T33" fmla="*/ 12 h 36"/>
                  <a:gd name="T34" fmla="*/ 17 w 27"/>
                  <a:gd name="T35" fmla="*/ 2 h 36"/>
                  <a:gd name="T36" fmla="*/ 15 w 27"/>
                  <a:gd name="T37" fmla="*/ 0 h 36"/>
                  <a:gd name="T38" fmla="*/ 13 w 27"/>
                  <a:gd name="T39" fmla="*/ 2 h 36"/>
                  <a:gd name="T40" fmla="*/ 10 w 27"/>
                  <a:gd name="T41" fmla="*/ 8 h 36"/>
                  <a:gd name="T42" fmla="*/ 5 w 27"/>
                  <a:gd name="T43" fmla="*/ 16 h 36"/>
                  <a:gd name="T44" fmla="*/ 2 w 27"/>
                  <a:gd name="T45" fmla="*/ 16 h 36"/>
                  <a:gd name="T46" fmla="*/ 0 w 27"/>
                  <a:gd name="T47" fmla="*/ 17 h 36"/>
                  <a:gd name="T48" fmla="*/ 1 w 27"/>
                  <a:gd name="T49" fmla="*/ 19 h 36"/>
                  <a:gd name="T50" fmla="*/ 4 w 27"/>
                  <a:gd name="T51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6">
                    <a:moveTo>
                      <a:pt x="4" y="23"/>
                    </a:move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6"/>
                      <a:pt x="20" y="35"/>
                      <a:pt x="20" y="3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20" y="13"/>
                      <a:pt x="22" y="12"/>
                    </a:cubicBezTo>
                    <a:cubicBezTo>
                      <a:pt x="24" y="10"/>
                      <a:pt x="27" y="8"/>
                      <a:pt x="27" y="2"/>
                    </a:cubicBezTo>
                    <a:cubicBezTo>
                      <a:pt x="27" y="1"/>
                      <a:pt x="26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6"/>
                      <a:pt x="22" y="7"/>
                      <a:pt x="20" y="8"/>
                    </a:cubicBezTo>
                    <a:cubicBezTo>
                      <a:pt x="18" y="9"/>
                      <a:pt x="15" y="11"/>
                      <a:pt x="15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3"/>
                      <a:pt x="10" y="13"/>
                      <a:pt x="12" y="12"/>
                    </a:cubicBezTo>
                    <a:cubicBezTo>
                      <a:pt x="14" y="10"/>
                      <a:pt x="17" y="8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4" y="0"/>
                      <a:pt x="13" y="1"/>
                      <a:pt x="13" y="2"/>
                    </a:cubicBezTo>
                    <a:cubicBezTo>
                      <a:pt x="13" y="6"/>
                      <a:pt x="12" y="7"/>
                      <a:pt x="10" y="8"/>
                    </a:cubicBezTo>
                    <a:cubicBezTo>
                      <a:pt x="8" y="9"/>
                      <a:pt x="5" y="11"/>
                      <a:pt x="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1" y="19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AFBBC4DB-BF72-4061-9C09-CA96845C9388}"/>
              </a:ext>
            </a:extLst>
          </p:cNvPr>
          <p:cNvSpPr/>
          <p:nvPr/>
        </p:nvSpPr>
        <p:spPr>
          <a:xfrm>
            <a:off x="311728" y="6244288"/>
            <a:ext cx="321689" cy="321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2948BD8-99C1-4655-A835-0AB9A748F409}"/>
              </a:ext>
            </a:extLst>
          </p:cNvPr>
          <p:cNvSpPr/>
          <p:nvPr/>
        </p:nvSpPr>
        <p:spPr>
          <a:xfrm>
            <a:off x="2342503" y="5776629"/>
            <a:ext cx="321689" cy="321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CCEA634-C0B2-49BE-AD5F-2B8B2C03B457}"/>
              </a:ext>
            </a:extLst>
          </p:cNvPr>
          <p:cNvSpPr/>
          <p:nvPr/>
        </p:nvSpPr>
        <p:spPr>
          <a:xfrm>
            <a:off x="2342503" y="6244288"/>
            <a:ext cx="321689" cy="321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51A0E47-32C9-4850-9732-57E554BA7BC0}"/>
              </a:ext>
            </a:extLst>
          </p:cNvPr>
          <p:cNvSpPr/>
          <p:nvPr/>
        </p:nvSpPr>
        <p:spPr>
          <a:xfrm>
            <a:off x="4507930" y="5776629"/>
            <a:ext cx="321689" cy="321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56D8A3-84CD-4317-A1D9-DF1ECC7E96D9}"/>
              </a:ext>
            </a:extLst>
          </p:cNvPr>
          <p:cNvGrpSpPr/>
          <p:nvPr/>
        </p:nvGrpSpPr>
        <p:grpSpPr>
          <a:xfrm>
            <a:off x="2430699" y="5864825"/>
            <a:ext cx="145297" cy="145297"/>
            <a:chOff x="6276975" y="3609976"/>
            <a:chExt cx="360363" cy="360363"/>
          </a:xfrm>
          <a:solidFill>
            <a:schemeClr val="bg1"/>
          </a:solidFill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4209E64-4738-46F5-A201-C9861CC13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609976"/>
              <a:ext cx="360363" cy="360363"/>
            </a:xfrm>
            <a:custGeom>
              <a:avLst/>
              <a:gdLst>
                <a:gd name="T0" fmla="*/ 71 w 96"/>
                <a:gd name="T1" fmla="*/ 64 h 96"/>
                <a:gd name="T2" fmla="*/ 70 w 96"/>
                <a:gd name="T3" fmla="*/ 64 h 96"/>
                <a:gd name="T4" fmla="*/ 68 w 96"/>
                <a:gd name="T5" fmla="*/ 63 h 96"/>
                <a:gd name="T6" fmla="*/ 69 w 96"/>
                <a:gd name="T7" fmla="*/ 60 h 96"/>
                <a:gd name="T8" fmla="*/ 94 w 96"/>
                <a:gd name="T9" fmla="*/ 43 h 96"/>
                <a:gd name="T10" fmla="*/ 80 w 96"/>
                <a:gd name="T11" fmla="*/ 34 h 96"/>
                <a:gd name="T12" fmla="*/ 80 w 96"/>
                <a:gd name="T13" fmla="*/ 2 h 96"/>
                <a:gd name="T14" fmla="*/ 78 w 96"/>
                <a:gd name="T15" fmla="*/ 0 h 96"/>
                <a:gd name="T16" fmla="*/ 18 w 96"/>
                <a:gd name="T17" fmla="*/ 0 h 96"/>
                <a:gd name="T18" fmla="*/ 16 w 96"/>
                <a:gd name="T19" fmla="*/ 2 h 96"/>
                <a:gd name="T20" fmla="*/ 16 w 96"/>
                <a:gd name="T21" fmla="*/ 34 h 96"/>
                <a:gd name="T22" fmla="*/ 3 w 96"/>
                <a:gd name="T23" fmla="*/ 43 h 96"/>
                <a:gd name="T24" fmla="*/ 27 w 96"/>
                <a:gd name="T25" fmla="*/ 60 h 96"/>
                <a:gd name="T26" fmla="*/ 28 w 96"/>
                <a:gd name="T27" fmla="*/ 63 h 96"/>
                <a:gd name="T28" fmla="*/ 26 w 96"/>
                <a:gd name="T29" fmla="*/ 64 h 96"/>
                <a:gd name="T30" fmla="*/ 25 w 96"/>
                <a:gd name="T31" fmla="*/ 64 h 96"/>
                <a:gd name="T32" fmla="*/ 0 w 96"/>
                <a:gd name="T33" fmla="*/ 46 h 96"/>
                <a:gd name="T34" fmla="*/ 0 w 96"/>
                <a:gd name="T35" fmla="*/ 88 h 96"/>
                <a:gd name="T36" fmla="*/ 8 w 96"/>
                <a:gd name="T37" fmla="*/ 96 h 96"/>
                <a:gd name="T38" fmla="*/ 88 w 96"/>
                <a:gd name="T39" fmla="*/ 96 h 96"/>
                <a:gd name="T40" fmla="*/ 96 w 96"/>
                <a:gd name="T41" fmla="*/ 88 h 96"/>
                <a:gd name="T42" fmla="*/ 96 w 96"/>
                <a:gd name="T43" fmla="*/ 46 h 96"/>
                <a:gd name="T44" fmla="*/ 71 w 96"/>
                <a:gd name="T45" fmla="*/ 64 h 96"/>
                <a:gd name="T46" fmla="*/ 20 w 96"/>
                <a:gd name="T47" fmla="*/ 52 h 96"/>
                <a:gd name="T48" fmla="*/ 20 w 96"/>
                <a:gd name="T49" fmla="*/ 4 h 96"/>
                <a:gd name="T50" fmla="*/ 76 w 96"/>
                <a:gd name="T51" fmla="*/ 4 h 96"/>
                <a:gd name="T52" fmla="*/ 76 w 96"/>
                <a:gd name="T53" fmla="*/ 52 h 96"/>
                <a:gd name="T54" fmla="*/ 20 w 96"/>
                <a:gd name="T55" fmla="*/ 52 h 96"/>
                <a:gd name="T56" fmla="*/ 84 w 96"/>
                <a:gd name="T57" fmla="*/ 83 h 96"/>
                <a:gd name="T58" fmla="*/ 82 w 96"/>
                <a:gd name="T59" fmla="*/ 84 h 96"/>
                <a:gd name="T60" fmla="*/ 81 w 96"/>
                <a:gd name="T61" fmla="*/ 84 h 96"/>
                <a:gd name="T62" fmla="*/ 61 w 96"/>
                <a:gd name="T63" fmla="*/ 68 h 96"/>
                <a:gd name="T64" fmla="*/ 35 w 96"/>
                <a:gd name="T65" fmla="*/ 68 h 96"/>
                <a:gd name="T66" fmla="*/ 15 w 96"/>
                <a:gd name="T67" fmla="*/ 84 h 96"/>
                <a:gd name="T68" fmla="*/ 12 w 96"/>
                <a:gd name="T69" fmla="*/ 83 h 96"/>
                <a:gd name="T70" fmla="*/ 13 w 96"/>
                <a:gd name="T71" fmla="*/ 80 h 96"/>
                <a:gd name="T72" fmla="*/ 33 w 96"/>
                <a:gd name="T73" fmla="*/ 64 h 96"/>
                <a:gd name="T74" fmla="*/ 34 w 96"/>
                <a:gd name="T75" fmla="*/ 64 h 96"/>
                <a:gd name="T76" fmla="*/ 62 w 96"/>
                <a:gd name="T77" fmla="*/ 64 h 96"/>
                <a:gd name="T78" fmla="*/ 63 w 96"/>
                <a:gd name="T79" fmla="*/ 64 h 96"/>
                <a:gd name="T80" fmla="*/ 83 w 96"/>
                <a:gd name="T81" fmla="*/ 80 h 96"/>
                <a:gd name="T82" fmla="*/ 84 w 96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96">
                  <a:moveTo>
                    <a:pt x="71" y="64"/>
                  </a:moveTo>
                  <a:cubicBezTo>
                    <a:pt x="71" y="64"/>
                    <a:pt x="70" y="64"/>
                    <a:pt x="70" y="64"/>
                  </a:cubicBezTo>
                  <a:cubicBezTo>
                    <a:pt x="69" y="64"/>
                    <a:pt x="69" y="64"/>
                    <a:pt x="68" y="63"/>
                  </a:cubicBezTo>
                  <a:cubicBezTo>
                    <a:pt x="68" y="62"/>
                    <a:pt x="68" y="61"/>
                    <a:pt x="69" y="60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2"/>
                    <a:pt x="28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5" y="64"/>
                    <a:pt x="25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4" y="96"/>
                    <a:pt x="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2" y="96"/>
                    <a:pt x="96" y="92"/>
                    <a:pt x="96" y="88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71" y="64"/>
                  </a:lnTo>
                  <a:close/>
                  <a:moveTo>
                    <a:pt x="20" y="52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52"/>
                    <a:pt x="76" y="52"/>
                    <a:pt x="76" y="52"/>
                  </a:cubicBezTo>
                  <a:lnTo>
                    <a:pt x="20" y="52"/>
                  </a:lnTo>
                  <a:close/>
                  <a:moveTo>
                    <a:pt x="84" y="83"/>
                  </a:moveTo>
                  <a:cubicBezTo>
                    <a:pt x="83" y="84"/>
                    <a:pt x="83" y="84"/>
                    <a:pt x="82" y="84"/>
                  </a:cubicBezTo>
                  <a:cubicBezTo>
                    <a:pt x="82" y="84"/>
                    <a:pt x="81" y="84"/>
                    <a:pt x="81" y="84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4" y="84"/>
                    <a:pt x="13" y="84"/>
                    <a:pt x="12" y="83"/>
                  </a:cubicBezTo>
                  <a:cubicBezTo>
                    <a:pt x="12" y="82"/>
                    <a:pt x="12" y="81"/>
                    <a:pt x="13" y="80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3" y="64"/>
                    <a:pt x="63" y="64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4" y="82"/>
                    <a:pt x="8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BA29F6B-3D9D-4B76-BE5D-40539057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640138"/>
              <a:ext cx="44450" cy="14288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7C1B331-C203-430D-8E33-4E14462D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684588"/>
              <a:ext cx="120650" cy="15875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2BEC5AB-D7E8-44D5-9C78-C98E4718E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30626"/>
              <a:ext cx="150813" cy="14288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8B4E09D-8321-43FF-8EE3-07B6DA07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75076"/>
              <a:ext cx="150813" cy="15875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36FA2-7490-4E97-87C4-AAA65796E07A}"/>
              </a:ext>
            </a:extLst>
          </p:cNvPr>
          <p:cNvGrpSpPr/>
          <p:nvPr/>
        </p:nvGrpSpPr>
        <p:grpSpPr>
          <a:xfrm>
            <a:off x="398027" y="6346022"/>
            <a:ext cx="149090" cy="118221"/>
            <a:chOff x="7718425" y="2193926"/>
            <a:chExt cx="360363" cy="285750"/>
          </a:xfrm>
          <a:solidFill>
            <a:schemeClr val="bg1"/>
          </a:solidFill>
        </p:grpSpPr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F1F0D5B3-782F-4CB6-BD5F-34E5A0197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Freeform 91">
              <a:extLst>
                <a:ext uri="{FF2B5EF4-FFF2-40B4-BE49-F238E27FC236}">
                  <a16:creationId xmlns:a16="http://schemas.microsoft.com/office/drawing/2014/main" id="{C2FD0F86-B718-45BB-BD7D-0BBCA3D4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8" name="Freeform 92">
              <a:extLst>
                <a:ext uri="{FF2B5EF4-FFF2-40B4-BE49-F238E27FC236}">
                  <a16:creationId xmlns:a16="http://schemas.microsoft.com/office/drawing/2014/main" id="{F529ED9E-DC39-441A-83C2-58093EBE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Freeform 93">
              <a:extLst>
                <a:ext uri="{FF2B5EF4-FFF2-40B4-BE49-F238E27FC236}">
                  <a16:creationId xmlns:a16="http://schemas.microsoft.com/office/drawing/2014/main" id="{03860F6F-9415-47BB-9DCF-06174ABBA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1" name="Freeform 11">
            <a:extLst>
              <a:ext uri="{FF2B5EF4-FFF2-40B4-BE49-F238E27FC236}">
                <a16:creationId xmlns:a16="http://schemas.microsoft.com/office/drawing/2014/main" id="{51F14BEA-B775-431D-A8CF-7F73523497C0}"/>
              </a:ext>
            </a:extLst>
          </p:cNvPr>
          <p:cNvSpPr>
            <a:spLocks/>
          </p:cNvSpPr>
          <p:nvPr/>
        </p:nvSpPr>
        <p:spPr bwMode="auto">
          <a:xfrm>
            <a:off x="2424514" y="6325952"/>
            <a:ext cx="157666" cy="158360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265638DF-9E50-48AC-8AEF-50336BE6A38D}"/>
              </a:ext>
            </a:extLst>
          </p:cNvPr>
          <p:cNvSpPr>
            <a:spLocks noEditPoints="1"/>
          </p:cNvSpPr>
          <p:nvPr/>
        </p:nvSpPr>
        <p:spPr bwMode="auto">
          <a:xfrm>
            <a:off x="4589941" y="5846388"/>
            <a:ext cx="157666" cy="158360"/>
          </a:xfrm>
          <a:custGeom>
            <a:avLst/>
            <a:gdLst>
              <a:gd name="T0" fmla="*/ 92 w 96"/>
              <a:gd name="T1" fmla="*/ 92 h 96"/>
              <a:gd name="T2" fmla="*/ 90 w 96"/>
              <a:gd name="T3" fmla="*/ 52 h 96"/>
              <a:gd name="T4" fmla="*/ 80 w 96"/>
              <a:gd name="T5" fmla="*/ 50 h 96"/>
              <a:gd name="T6" fmla="*/ 76 w 96"/>
              <a:gd name="T7" fmla="*/ 50 h 96"/>
              <a:gd name="T8" fmla="*/ 74 w 96"/>
              <a:gd name="T9" fmla="*/ 52 h 96"/>
              <a:gd name="T10" fmla="*/ 72 w 96"/>
              <a:gd name="T11" fmla="*/ 92 h 96"/>
              <a:gd name="T12" fmla="*/ 68 w 96"/>
              <a:gd name="T13" fmla="*/ 18 h 96"/>
              <a:gd name="T14" fmla="*/ 56 w 96"/>
              <a:gd name="T15" fmla="*/ 16 h 96"/>
              <a:gd name="T16" fmla="*/ 54 w 96"/>
              <a:gd name="T17" fmla="*/ 8 h 96"/>
              <a:gd name="T18" fmla="*/ 52 w 96"/>
              <a:gd name="T19" fmla="*/ 2 h 96"/>
              <a:gd name="T20" fmla="*/ 48 w 96"/>
              <a:gd name="T21" fmla="*/ 2 h 96"/>
              <a:gd name="T22" fmla="*/ 42 w 96"/>
              <a:gd name="T23" fmla="*/ 8 h 96"/>
              <a:gd name="T24" fmla="*/ 40 w 96"/>
              <a:gd name="T25" fmla="*/ 16 h 96"/>
              <a:gd name="T26" fmla="*/ 28 w 96"/>
              <a:gd name="T27" fmla="*/ 18 h 96"/>
              <a:gd name="T28" fmla="*/ 24 w 96"/>
              <a:gd name="T29" fmla="*/ 92 h 96"/>
              <a:gd name="T30" fmla="*/ 22 w 96"/>
              <a:gd name="T31" fmla="*/ 52 h 96"/>
              <a:gd name="T32" fmla="*/ 20 w 96"/>
              <a:gd name="T33" fmla="*/ 50 h 96"/>
              <a:gd name="T34" fmla="*/ 16 w 96"/>
              <a:gd name="T35" fmla="*/ 50 h 96"/>
              <a:gd name="T36" fmla="*/ 6 w 96"/>
              <a:gd name="T37" fmla="*/ 52 h 96"/>
              <a:gd name="T38" fmla="*/ 4 w 96"/>
              <a:gd name="T39" fmla="*/ 92 h 96"/>
              <a:gd name="T40" fmla="*/ 0 w 96"/>
              <a:gd name="T41" fmla="*/ 94 h 96"/>
              <a:gd name="T42" fmla="*/ 94 w 96"/>
              <a:gd name="T43" fmla="*/ 96 h 96"/>
              <a:gd name="T44" fmla="*/ 94 w 96"/>
              <a:gd name="T45" fmla="*/ 92 h 96"/>
              <a:gd name="T46" fmla="*/ 38 w 96"/>
              <a:gd name="T47" fmla="*/ 80 h 96"/>
              <a:gd name="T48" fmla="*/ 38 w 96"/>
              <a:gd name="T49" fmla="*/ 76 h 96"/>
              <a:gd name="T50" fmla="*/ 60 w 96"/>
              <a:gd name="T51" fmla="*/ 78 h 96"/>
              <a:gd name="T52" fmla="*/ 58 w 96"/>
              <a:gd name="T53" fmla="*/ 68 h 96"/>
              <a:gd name="T54" fmla="*/ 36 w 96"/>
              <a:gd name="T55" fmla="*/ 66 h 96"/>
              <a:gd name="T56" fmla="*/ 58 w 96"/>
              <a:gd name="T57" fmla="*/ 64 h 96"/>
              <a:gd name="T58" fmla="*/ 58 w 96"/>
              <a:gd name="T59" fmla="*/ 68 h 96"/>
              <a:gd name="T60" fmla="*/ 38 w 96"/>
              <a:gd name="T61" fmla="*/ 56 h 96"/>
              <a:gd name="T62" fmla="*/ 38 w 96"/>
              <a:gd name="T63" fmla="*/ 52 h 96"/>
              <a:gd name="T64" fmla="*/ 60 w 96"/>
              <a:gd name="T65" fmla="*/ 54 h 96"/>
              <a:gd name="T66" fmla="*/ 58 w 96"/>
              <a:gd name="T67" fmla="*/ 44 h 96"/>
              <a:gd name="T68" fmla="*/ 36 w 96"/>
              <a:gd name="T69" fmla="*/ 42 h 96"/>
              <a:gd name="T70" fmla="*/ 58 w 96"/>
              <a:gd name="T71" fmla="*/ 40 h 96"/>
              <a:gd name="T72" fmla="*/ 58 w 96"/>
              <a:gd name="T73" fmla="*/ 44 h 96"/>
              <a:gd name="T74" fmla="*/ 38 w 96"/>
              <a:gd name="T75" fmla="*/ 32 h 96"/>
              <a:gd name="T76" fmla="*/ 38 w 96"/>
              <a:gd name="T77" fmla="*/ 28 h 96"/>
              <a:gd name="T78" fmla="*/ 60 w 96"/>
              <a:gd name="T79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4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3"/>
                  <a:pt x="91" y="52"/>
                  <a:pt x="90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49"/>
                  <a:pt x="79" y="48"/>
                  <a:pt x="78" y="48"/>
                </a:cubicBezTo>
                <a:cubicBezTo>
                  <a:pt x="77" y="48"/>
                  <a:pt x="76" y="49"/>
                  <a:pt x="76" y="50"/>
                </a:cubicBezTo>
                <a:cubicBezTo>
                  <a:pt x="76" y="52"/>
                  <a:pt x="76" y="52"/>
                  <a:pt x="76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3" y="52"/>
                  <a:pt x="72" y="53"/>
                  <a:pt x="72" y="54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5" y="8"/>
                  <a:pt x="5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9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7"/>
                  <a:pt x="28" y="18"/>
                </a:cubicBezTo>
                <a:cubicBezTo>
                  <a:pt x="28" y="92"/>
                  <a:pt x="28" y="92"/>
                  <a:pt x="28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3" y="52"/>
                  <a:pt x="22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17" y="48"/>
                  <a:pt x="16" y="49"/>
                  <a:pt x="16" y="50"/>
                </a:cubicBezTo>
                <a:cubicBezTo>
                  <a:pt x="16" y="52"/>
                  <a:pt x="16" y="52"/>
                  <a:pt x="1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2"/>
                  <a:pt x="4" y="53"/>
                  <a:pt x="4" y="54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93"/>
                  <a:pt x="95" y="92"/>
                  <a:pt x="94" y="92"/>
                </a:cubicBezTo>
                <a:close/>
                <a:moveTo>
                  <a:pt x="58" y="80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79"/>
                  <a:pt x="36" y="78"/>
                </a:cubicBezTo>
                <a:cubicBezTo>
                  <a:pt x="36" y="77"/>
                  <a:pt x="37" y="76"/>
                  <a:pt x="38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6" y="67"/>
                  <a:pt x="36" y="66"/>
                </a:cubicBezTo>
                <a:cubicBezTo>
                  <a:pt x="36" y="65"/>
                  <a:pt x="37" y="64"/>
                  <a:pt x="38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6"/>
                  <a:pt x="36" y="55"/>
                  <a:pt x="36" y="54"/>
                </a:cubicBezTo>
                <a:cubicBezTo>
                  <a:pt x="36" y="53"/>
                  <a:pt x="37" y="52"/>
                  <a:pt x="3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3"/>
                  <a:pt x="60" y="54"/>
                </a:cubicBezTo>
                <a:cubicBezTo>
                  <a:pt x="60" y="55"/>
                  <a:pt x="59" y="56"/>
                  <a:pt x="58" y="56"/>
                </a:cubicBezTo>
                <a:close/>
                <a:moveTo>
                  <a:pt x="58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3"/>
                  <a:pt x="36" y="42"/>
                </a:cubicBezTo>
                <a:cubicBezTo>
                  <a:pt x="36" y="41"/>
                  <a:pt x="37" y="40"/>
                  <a:pt x="3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6" y="31"/>
                  <a:pt x="36" y="30"/>
                </a:cubicBezTo>
                <a:cubicBezTo>
                  <a:pt x="36" y="29"/>
                  <a:pt x="37" y="28"/>
                  <a:pt x="3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31"/>
                  <a:pt x="59" y="32"/>
                  <a:pt x="5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47E917-1F36-4684-8DD8-82FD3E926522}"/>
              </a:ext>
            </a:extLst>
          </p:cNvPr>
          <p:cNvCxnSpPr>
            <a:cxnSpLocks/>
          </p:cNvCxnSpPr>
          <p:nvPr/>
        </p:nvCxnSpPr>
        <p:spPr>
          <a:xfrm>
            <a:off x="318839" y="5587838"/>
            <a:ext cx="6238372" cy="0"/>
          </a:xfrm>
          <a:prstGeom prst="line">
            <a:avLst/>
          </a:prstGeom>
          <a:ln>
            <a:solidFill>
              <a:srgbClr val="3266FF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ow-angle shot of a purple-hued night sky over silhouettes of coniferous trees">
            <a:extLst>
              <a:ext uri="{FF2B5EF4-FFF2-40B4-BE49-F238E27FC236}">
                <a16:creationId xmlns:a16="http://schemas.microsoft.com/office/drawing/2014/main" id="{E61CE4B6-66BE-42E8-859E-C89E73B74FF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44528"/>
          <a:stretch/>
        </p:blipFill>
        <p:spPr bwMode="auto">
          <a:xfrm>
            <a:off x="0" y="0"/>
            <a:ext cx="6858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D4AE3-5A43-4EFB-8E56-07349041D7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7" y="353170"/>
            <a:ext cx="1123169" cy="1135161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1F50A6-05EA-4606-9E52-F9B60E320BED}"/>
              </a:ext>
            </a:extLst>
          </p:cNvPr>
          <p:cNvGrpSpPr/>
          <p:nvPr/>
        </p:nvGrpSpPr>
        <p:grpSpPr>
          <a:xfrm>
            <a:off x="1970718" y="399124"/>
            <a:ext cx="2776786" cy="1043252"/>
            <a:chOff x="1625531" y="407699"/>
            <a:chExt cx="2776786" cy="10432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864297-4A5F-4E07-A1B7-6C64590BFE8F}"/>
                </a:ext>
              </a:extLst>
            </p:cNvPr>
            <p:cNvSpPr/>
            <p:nvPr/>
          </p:nvSpPr>
          <p:spPr>
            <a:xfrm>
              <a:off x="1625531" y="407699"/>
              <a:ext cx="2776786" cy="4247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12700">
                <a:lnSpc>
                  <a:spcPct val="115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rgbClr val="FFFFFF"/>
                  </a:solidFill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rPr>
                <a:t>Richard Blacksmith</a:t>
              </a:r>
              <a:endParaRPr lang="en-US" sz="1000" b="1" dirty="0">
                <a:latin typeface="Segoe UI" panose="020B0502040204020203" pitchFamily="34" charset="0"/>
                <a:ea typeface="Aller Light"/>
                <a:cs typeface="Segoe UI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C357A2-737D-44F2-8CF0-5CFF5C9DFC9C}"/>
                </a:ext>
              </a:extLst>
            </p:cNvPr>
            <p:cNvGrpSpPr/>
            <p:nvPr/>
          </p:nvGrpSpPr>
          <p:grpSpPr>
            <a:xfrm>
              <a:off x="1625531" y="1010409"/>
              <a:ext cx="1768792" cy="440542"/>
              <a:chOff x="483687" y="1061844"/>
              <a:chExt cx="1768792" cy="44054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F913F4-0DAD-4E55-A1B0-E343FA54E605}"/>
                  </a:ext>
                </a:extLst>
              </p:cNvPr>
              <p:cNvSpPr/>
              <p:nvPr/>
            </p:nvSpPr>
            <p:spPr>
              <a:xfrm>
                <a:off x="820997" y="1061844"/>
                <a:ext cx="1431482" cy="19466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12700">
                  <a:lnSpc>
                    <a:spcPct val="115000"/>
                  </a:lnSpc>
                  <a:spcBef>
                    <a:spcPts val="2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FFFFFF"/>
                    </a:solidFill>
                    <a:latin typeface="Segoe UI" panose="020B0502040204020203" pitchFamily="34" charset="0"/>
                    <a:ea typeface="Aller Light"/>
                    <a:cs typeface="Segoe UI" panose="020B0502040204020203" pitchFamily="34" charset="0"/>
                  </a:rPr>
                  <a:t>richard@youexec.com </a:t>
                </a:r>
                <a:endParaRPr lang="en-US" sz="400" dirty="0">
                  <a:latin typeface="Segoe UI" panose="020B0502040204020203" pitchFamily="34" charset="0"/>
                  <a:ea typeface="Aller Light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6FC2A6-474F-490F-B0BE-3646B07A67A7}"/>
                  </a:ext>
                </a:extLst>
              </p:cNvPr>
              <p:cNvSpPr/>
              <p:nvPr/>
            </p:nvSpPr>
            <p:spPr>
              <a:xfrm>
                <a:off x="820997" y="1307717"/>
                <a:ext cx="947375" cy="19466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12700">
                  <a:lnSpc>
                    <a:spcPct val="115000"/>
                  </a:lnSpc>
                  <a:spcBef>
                    <a:spcPts val="2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FFFFFF"/>
                    </a:solidFill>
                    <a:latin typeface="Segoe UI" panose="020B0502040204020203" pitchFamily="34" charset="0"/>
                    <a:ea typeface="Aller Light"/>
                    <a:cs typeface="Segoe UI" panose="020B0502040204020203" pitchFamily="34" charset="0"/>
                  </a:rPr>
                  <a:t>(555) 555-5555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DF231F5-D8A1-489D-9CD9-8C365F06C335}"/>
                  </a:ext>
                </a:extLst>
              </p:cNvPr>
              <p:cNvGrpSpPr/>
              <p:nvPr/>
            </p:nvGrpSpPr>
            <p:grpSpPr>
              <a:xfrm>
                <a:off x="498769" y="1073321"/>
                <a:ext cx="227294" cy="155172"/>
                <a:chOff x="4127500" y="3670301"/>
                <a:chExt cx="330200" cy="225425"/>
              </a:xfrm>
              <a:solidFill>
                <a:schemeClr val="bg1"/>
              </a:solidFill>
            </p:grpSpPr>
            <p:sp>
              <p:nvSpPr>
                <p:cNvPr id="18" name="Freeform 26">
                  <a:extLst>
                    <a:ext uri="{FF2B5EF4-FFF2-40B4-BE49-F238E27FC236}">
                      <a16:creationId xmlns:a16="http://schemas.microsoft.com/office/drawing/2014/main" id="{645793D8-0AD5-4326-B315-A786D2A900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684588"/>
                  <a:ext cx="330200" cy="211138"/>
                </a:xfrm>
                <a:custGeom>
                  <a:avLst/>
                  <a:gdLst>
                    <a:gd name="T0" fmla="*/ 87 w 88"/>
                    <a:gd name="T1" fmla="*/ 0 h 56"/>
                    <a:gd name="T2" fmla="*/ 45 w 88"/>
                    <a:gd name="T3" fmla="*/ 34 h 56"/>
                    <a:gd name="T4" fmla="*/ 44 w 88"/>
                    <a:gd name="T5" fmla="*/ 34 h 56"/>
                    <a:gd name="T6" fmla="*/ 43 w 88"/>
                    <a:gd name="T7" fmla="*/ 34 h 56"/>
                    <a:gd name="T8" fmla="*/ 1 w 88"/>
                    <a:gd name="T9" fmla="*/ 0 h 56"/>
                    <a:gd name="T10" fmla="*/ 0 w 88"/>
                    <a:gd name="T11" fmla="*/ 4 h 56"/>
                    <a:gd name="T12" fmla="*/ 0 w 88"/>
                    <a:gd name="T13" fmla="*/ 48 h 56"/>
                    <a:gd name="T14" fmla="*/ 8 w 88"/>
                    <a:gd name="T15" fmla="*/ 56 h 56"/>
                    <a:gd name="T16" fmla="*/ 80 w 88"/>
                    <a:gd name="T17" fmla="*/ 56 h 56"/>
                    <a:gd name="T18" fmla="*/ 88 w 88"/>
                    <a:gd name="T19" fmla="*/ 48 h 56"/>
                    <a:gd name="T20" fmla="*/ 88 w 88"/>
                    <a:gd name="T21" fmla="*/ 4 h 56"/>
                    <a:gd name="T22" fmla="*/ 87 w 88"/>
                    <a:gd name="T23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8" h="56">
                      <a:moveTo>
                        <a:pt x="87" y="0"/>
                      </a:move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5" y="34"/>
                        <a:pt x="44" y="34"/>
                        <a:pt x="44" y="34"/>
                      </a:cubicBezTo>
                      <a:cubicBezTo>
                        <a:pt x="44" y="34"/>
                        <a:pt x="43" y="34"/>
                        <a:pt x="43" y="34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2"/>
                        <a:pt x="4" y="56"/>
                        <a:pt x="8" y="56"/>
                      </a:cubicBezTo>
                      <a:cubicBezTo>
                        <a:pt x="80" y="56"/>
                        <a:pt x="80" y="56"/>
                        <a:pt x="80" y="56"/>
                      </a:cubicBezTo>
                      <a:cubicBezTo>
                        <a:pt x="84" y="56"/>
                        <a:pt x="88" y="52"/>
                        <a:pt x="88" y="48"/>
                      </a:cubicBezTo>
                      <a:cubicBezTo>
                        <a:pt x="88" y="4"/>
                        <a:pt x="88" y="4"/>
                        <a:pt x="88" y="4"/>
                      </a:cubicBezTo>
                      <a:cubicBezTo>
                        <a:pt x="88" y="2"/>
                        <a:pt x="88" y="1"/>
                        <a:pt x="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Freeform 27">
                  <a:extLst>
                    <a:ext uri="{FF2B5EF4-FFF2-40B4-BE49-F238E27FC236}">
                      <a16:creationId xmlns:a16="http://schemas.microsoft.com/office/drawing/2014/main" id="{A4E1E571-9843-4DE1-B2F6-689CBACC5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3375" y="3670301"/>
                  <a:ext cx="300038" cy="123825"/>
                </a:xfrm>
                <a:custGeom>
                  <a:avLst/>
                  <a:gdLst>
                    <a:gd name="T0" fmla="*/ 80 w 80"/>
                    <a:gd name="T1" fmla="*/ 1 h 33"/>
                    <a:gd name="T2" fmla="*/ 76 w 80"/>
                    <a:gd name="T3" fmla="*/ 0 h 33"/>
                    <a:gd name="T4" fmla="*/ 4 w 80"/>
                    <a:gd name="T5" fmla="*/ 0 h 33"/>
                    <a:gd name="T6" fmla="*/ 0 w 80"/>
                    <a:gd name="T7" fmla="*/ 1 h 33"/>
                    <a:gd name="T8" fmla="*/ 40 w 80"/>
                    <a:gd name="T9" fmla="*/ 33 h 33"/>
                    <a:gd name="T10" fmla="*/ 80 w 80"/>
                    <a:gd name="T11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" h="33">
                      <a:moveTo>
                        <a:pt x="80" y="1"/>
                      </a:moveTo>
                      <a:cubicBezTo>
                        <a:pt x="79" y="0"/>
                        <a:pt x="77" y="0"/>
                        <a:pt x="7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lnTo>
                        <a:pt x="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68BD34-13E8-436B-A150-17E25D4C0F4F}"/>
                  </a:ext>
                </a:extLst>
              </p:cNvPr>
              <p:cNvGrpSpPr/>
              <p:nvPr/>
            </p:nvGrpSpPr>
            <p:grpSpPr>
              <a:xfrm>
                <a:off x="483687" y="1298432"/>
                <a:ext cx="248057" cy="196697"/>
                <a:chOff x="7718425" y="2193926"/>
                <a:chExt cx="360363" cy="285750"/>
              </a:xfrm>
              <a:solidFill>
                <a:schemeClr val="bg1"/>
              </a:solidFill>
            </p:grpSpPr>
            <p:sp>
              <p:nvSpPr>
                <p:cNvPr id="14" name="Freeform 90">
                  <a:extLst>
                    <a:ext uri="{FF2B5EF4-FFF2-40B4-BE49-F238E27FC236}">
                      <a16:creationId xmlns:a16="http://schemas.microsoft.com/office/drawing/2014/main" id="{A2667FC4-972C-4D9C-AB1C-8191800592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18425" y="2347913"/>
                  <a:ext cx="360363" cy="131763"/>
                </a:xfrm>
                <a:custGeom>
                  <a:avLst/>
                  <a:gdLst>
                    <a:gd name="T0" fmla="*/ 84 w 96"/>
                    <a:gd name="T1" fmla="*/ 5 h 35"/>
                    <a:gd name="T2" fmla="*/ 12 w 96"/>
                    <a:gd name="T3" fmla="*/ 5 h 35"/>
                    <a:gd name="T4" fmla="*/ 0 w 96"/>
                    <a:gd name="T5" fmla="*/ 19 h 35"/>
                    <a:gd name="T6" fmla="*/ 0 w 96"/>
                    <a:gd name="T7" fmla="*/ 25 h 35"/>
                    <a:gd name="T8" fmla="*/ 10 w 96"/>
                    <a:gd name="T9" fmla="*/ 35 h 35"/>
                    <a:gd name="T10" fmla="*/ 22 w 96"/>
                    <a:gd name="T11" fmla="*/ 35 h 35"/>
                    <a:gd name="T12" fmla="*/ 32 w 96"/>
                    <a:gd name="T13" fmla="*/ 25 h 35"/>
                    <a:gd name="T14" fmla="*/ 32 w 96"/>
                    <a:gd name="T15" fmla="*/ 23 h 35"/>
                    <a:gd name="T16" fmla="*/ 64 w 96"/>
                    <a:gd name="T17" fmla="*/ 23 h 35"/>
                    <a:gd name="T18" fmla="*/ 64 w 96"/>
                    <a:gd name="T19" fmla="*/ 25 h 35"/>
                    <a:gd name="T20" fmla="*/ 74 w 96"/>
                    <a:gd name="T21" fmla="*/ 35 h 35"/>
                    <a:gd name="T22" fmla="*/ 86 w 96"/>
                    <a:gd name="T23" fmla="*/ 35 h 35"/>
                    <a:gd name="T24" fmla="*/ 96 w 96"/>
                    <a:gd name="T25" fmla="*/ 25 h 35"/>
                    <a:gd name="T26" fmla="*/ 96 w 96"/>
                    <a:gd name="T27" fmla="*/ 19 h 35"/>
                    <a:gd name="T28" fmla="*/ 84 w 96"/>
                    <a:gd name="T29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" h="35">
                      <a:moveTo>
                        <a:pt x="84" y="5"/>
                      </a:moveTo>
                      <a:cubicBezTo>
                        <a:pt x="60" y="0"/>
                        <a:pt x="36" y="0"/>
                        <a:pt x="12" y="5"/>
                      </a:cubicBezTo>
                      <a:cubicBezTo>
                        <a:pt x="5" y="6"/>
                        <a:pt x="0" y="12"/>
                        <a:pt x="0" y="19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1"/>
                        <a:pt x="4" y="35"/>
                        <a:pt x="10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8" y="35"/>
                        <a:pt x="32" y="31"/>
                        <a:pt x="32" y="25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43" y="22"/>
                        <a:pt x="53" y="22"/>
                        <a:pt x="64" y="23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4" y="31"/>
                        <a:pt x="68" y="35"/>
                        <a:pt x="74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92" y="35"/>
                        <a:pt x="96" y="31"/>
                        <a:pt x="96" y="25"/>
                      </a:cubicBezTo>
                      <a:cubicBezTo>
                        <a:pt x="96" y="19"/>
                        <a:pt x="96" y="19"/>
                        <a:pt x="96" y="19"/>
                      </a:cubicBezTo>
                      <a:cubicBezTo>
                        <a:pt x="96" y="12"/>
                        <a:pt x="91" y="6"/>
                        <a:pt x="8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Freeform 91">
                  <a:extLst>
                    <a:ext uri="{FF2B5EF4-FFF2-40B4-BE49-F238E27FC236}">
                      <a16:creationId xmlns:a16="http://schemas.microsoft.com/office/drawing/2014/main" id="{467BC330-E486-47C9-8577-E8B2898AC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3525" y="2193926"/>
                  <a:ext cx="15875" cy="104775"/>
                </a:xfrm>
                <a:custGeom>
                  <a:avLst/>
                  <a:gdLst>
                    <a:gd name="T0" fmla="*/ 2 w 4"/>
                    <a:gd name="T1" fmla="*/ 28 h 28"/>
                    <a:gd name="T2" fmla="*/ 4 w 4"/>
                    <a:gd name="T3" fmla="*/ 26 h 28"/>
                    <a:gd name="T4" fmla="*/ 4 w 4"/>
                    <a:gd name="T5" fmla="*/ 2 h 28"/>
                    <a:gd name="T6" fmla="*/ 2 w 4"/>
                    <a:gd name="T7" fmla="*/ 0 h 28"/>
                    <a:gd name="T8" fmla="*/ 0 w 4"/>
                    <a:gd name="T9" fmla="*/ 2 h 28"/>
                    <a:gd name="T10" fmla="*/ 0 w 4"/>
                    <a:gd name="T11" fmla="*/ 26 h 28"/>
                    <a:gd name="T12" fmla="*/ 2 w 4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8">
                      <a:moveTo>
                        <a:pt x="2" y="28"/>
                      </a:moveTo>
                      <a:cubicBezTo>
                        <a:pt x="3" y="28"/>
                        <a:pt x="4" y="27"/>
                        <a:pt x="4" y="2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7"/>
                        <a:pt x="1" y="28"/>
                        <a:pt x="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Freeform 92">
                  <a:extLst>
                    <a:ext uri="{FF2B5EF4-FFF2-40B4-BE49-F238E27FC236}">
                      <a16:creationId xmlns:a16="http://schemas.microsoft.com/office/drawing/2014/main" id="{1DC25EB1-3E06-4AB1-8070-C4FFE211B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1788" y="2243138"/>
                  <a:ext cx="82550" cy="79375"/>
                </a:xfrm>
                <a:custGeom>
                  <a:avLst/>
                  <a:gdLst>
                    <a:gd name="T0" fmla="*/ 3 w 22"/>
                    <a:gd name="T1" fmla="*/ 21 h 21"/>
                    <a:gd name="T2" fmla="*/ 4 w 22"/>
                    <a:gd name="T3" fmla="*/ 21 h 21"/>
                    <a:gd name="T4" fmla="*/ 21 w 22"/>
                    <a:gd name="T5" fmla="*/ 4 h 21"/>
                    <a:gd name="T6" fmla="*/ 21 w 22"/>
                    <a:gd name="T7" fmla="*/ 1 h 21"/>
                    <a:gd name="T8" fmla="*/ 18 w 22"/>
                    <a:gd name="T9" fmla="*/ 1 h 21"/>
                    <a:gd name="T10" fmla="*/ 1 w 22"/>
                    <a:gd name="T11" fmla="*/ 18 h 21"/>
                    <a:gd name="T12" fmla="*/ 1 w 22"/>
                    <a:gd name="T13" fmla="*/ 21 h 21"/>
                    <a:gd name="T14" fmla="*/ 3 w 22"/>
                    <a:gd name="T1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21">
                      <a:moveTo>
                        <a:pt x="3" y="21"/>
                      </a:move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2" y="3"/>
                        <a:pt x="22" y="2"/>
                        <a:pt x="21" y="1"/>
                      </a:cubicBezTo>
                      <a:cubicBezTo>
                        <a:pt x="20" y="0"/>
                        <a:pt x="19" y="0"/>
                        <a:pt x="18" y="1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9"/>
                        <a:pt x="0" y="20"/>
                        <a:pt x="1" y="21"/>
                      </a:cubicBezTo>
                      <a:cubicBezTo>
                        <a:pt x="2" y="21"/>
                        <a:pt x="2" y="21"/>
                        <a:pt x="3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Freeform 93">
                  <a:extLst>
                    <a:ext uri="{FF2B5EF4-FFF2-40B4-BE49-F238E27FC236}">
                      <a16:creationId xmlns:a16="http://schemas.microsoft.com/office/drawing/2014/main" id="{80E2363A-E50D-4002-8948-C8DB0F60A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8588" y="2243138"/>
                  <a:ext cx="82550" cy="79375"/>
                </a:xfrm>
                <a:custGeom>
                  <a:avLst/>
                  <a:gdLst>
                    <a:gd name="T0" fmla="*/ 18 w 22"/>
                    <a:gd name="T1" fmla="*/ 21 h 21"/>
                    <a:gd name="T2" fmla="*/ 19 w 22"/>
                    <a:gd name="T3" fmla="*/ 21 h 21"/>
                    <a:gd name="T4" fmla="*/ 21 w 22"/>
                    <a:gd name="T5" fmla="*/ 21 h 21"/>
                    <a:gd name="T6" fmla="*/ 21 w 22"/>
                    <a:gd name="T7" fmla="*/ 18 h 21"/>
                    <a:gd name="T8" fmla="*/ 4 w 22"/>
                    <a:gd name="T9" fmla="*/ 1 h 21"/>
                    <a:gd name="T10" fmla="*/ 1 w 22"/>
                    <a:gd name="T11" fmla="*/ 1 h 21"/>
                    <a:gd name="T12" fmla="*/ 1 w 22"/>
                    <a:gd name="T13" fmla="*/ 4 h 21"/>
                    <a:gd name="T14" fmla="*/ 18 w 22"/>
                    <a:gd name="T1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21">
                      <a:moveTo>
                        <a:pt x="18" y="21"/>
                      </a:move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0" y="21"/>
                        <a:pt x="20" y="21"/>
                        <a:pt x="21" y="21"/>
                      </a:cubicBezTo>
                      <a:cubicBezTo>
                        <a:pt x="22" y="20"/>
                        <a:pt x="22" y="19"/>
                        <a:pt x="21" y="18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lnTo>
                        <a:pt x="18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F26C104-B585-4796-826D-202BBB0DF6BC}"/>
              </a:ext>
            </a:extLst>
          </p:cNvPr>
          <p:cNvSpPr/>
          <p:nvPr/>
        </p:nvSpPr>
        <p:spPr>
          <a:xfrm>
            <a:off x="0" y="9067800"/>
            <a:ext cx="6858000" cy="76200"/>
          </a:xfrm>
          <a:prstGeom prst="rect">
            <a:avLst/>
          </a:prstGeom>
          <a:solidFill>
            <a:srgbClr val="19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59BAD-AD0E-4F87-BE12-C6B9A62304BF}"/>
              </a:ext>
            </a:extLst>
          </p:cNvPr>
          <p:cNvSpPr/>
          <p:nvPr/>
        </p:nvSpPr>
        <p:spPr>
          <a:xfrm>
            <a:off x="384699" y="1964952"/>
            <a:ext cx="1291316" cy="318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Experiences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88A69B-7834-4E59-B067-943864788A54}"/>
              </a:ext>
            </a:extLst>
          </p:cNvPr>
          <p:cNvGrpSpPr/>
          <p:nvPr/>
        </p:nvGrpSpPr>
        <p:grpSpPr>
          <a:xfrm>
            <a:off x="5064284" y="2130593"/>
            <a:ext cx="265921" cy="267093"/>
            <a:chOff x="6276975" y="1803400"/>
            <a:chExt cx="360363" cy="361951"/>
          </a:xfrm>
          <a:solidFill>
            <a:schemeClr val="accent1"/>
          </a:solidFill>
        </p:grpSpPr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FFCB7CB3-1B9F-4774-AD8B-C03B6FAD0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1878013"/>
              <a:ext cx="269875" cy="287338"/>
            </a:xfrm>
            <a:custGeom>
              <a:avLst/>
              <a:gdLst>
                <a:gd name="T0" fmla="*/ 0 w 170"/>
                <a:gd name="T1" fmla="*/ 83 h 181"/>
                <a:gd name="T2" fmla="*/ 0 w 170"/>
                <a:gd name="T3" fmla="*/ 181 h 181"/>
                <a:gd name="T4" fmla="*/ 66 w 170"/>
                <a:gd name="T5" fmla="*/ 181 h 181"/>
                <a:gd name="T6" fmla="*/ 66 w 170"/>
                <a:gd name="T7" fmla="*/ 114 h 181"/>
                <a:gd name="T8" fmla="*/ 104 w 170"/>
                <a:gd name="T9" fmla="*/ 114 h 181"/>
                <a:gd name="T10" fmla="*/ 104 w 170"/>
                <a:gd name="T11" fmla="*/ 181 h 181"/>
                <a:gd name="T12" fmla="*/ 170 w 170"/>
                <a:gd name="T13" fmla="*/ 181 h 181"/>
                <a:gd name="T14" fmla="*/ 170 w 170"/>
                <a:gd name="T15" fmla="*/ 83 h 181"/>
                <a:gd name="T16" fmla="*/ 85 w 170"/>
                <a:gd name="T17" fmla="*/ 0 h 181"/>
                <a:gd name="T18" fmla="*/ 0 w 170"/>
                <a:gd name="T19" fmla="*/ 8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1">
                  <a:moveTo>
                    <a:pt x="0" y="83"/>
                  </a:moveTo>
                  <a:lnTo>
                    <a:pt x="0" y="181"/>
                  </a:lnTo>
                  <a:lnTo>
                    <a:pt x="66" y="181"/>
                  </a:lnTo>
                  <a:lnTo>
                    <a:pt x="66" y="114"/>
                  </a:lnTo>
                  <a:lnTo>
                    <a:pt x="104" y="114"/>
                  </a:lnTo>
                  <a:lnTo>
                    <a:pt x="104" y="181"/>
                  </a:lnTo>
                  <a:lnTo>
                    <a:pt x="170" y="181"/>
                  </a:lnTo>
                  <a:lnTo>
                    <a:pt x="170" y="83"/>
                  </a:lnTo>
                  <a:lnTo>
                    <a:pt x="85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416B7F51-BF87-4FB3-895E-FF2F795EB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836738"/>
              <a:ext cx="360363" cy="185738"/>
            </a:xfrm>
            <a:custGeom>
              <a:avLst/>
              <a:gdLst>
                <a:gd name="T0" fmla="*/ 95 w 96"/>
                <a:gd name="T1" fmla="*/ 46 h 49"/>
                <a:gd name="T2" fmla="*/ 48 w 96"/>
                <a:gd name="T3" fmla="*/ 0 h 49"/>
                <a:gd name="T4" fmla="*/ 1 w 96"/>
                <a:gd name="T5" fmla="*/ 46 h 49"/>
                <a:gd name="T6" fmla="*/ 1 w 96"/>
                <a:gd name="T7" fmla="*/ 48 h 49"/>
                <a:gd name="T8" fmla="*/ 3 w 96"/>
                <a:gd name="T9" fmla="*/ 48 h 49"/>
                <a:gd name="T10" fmla="*/ 3 w 96"/>
                <a:gd name="T11" fmla="*/ 48 h 49"/>
                <a:gd name="T12" fmla="*/ 48 w 96"/>
                <a:gd name="T13" fmla="*/ 6 h 49"/>
                <a:gd name="T14" fmla="*/ 93 w 96"/>
                <a:gd name="T15" fmla="*/ 48 h 49"/>
                <a:gd name="T16" fmla="*/ 93 w 96"/>
                <a:gd name="T17" fmla="*/ 48 h 49"/>
                <a:gd name="T18" fmla="*/ 95 w 96"/>
                <a:gd name="T19" fmla="*/ 48 h 49"/>
                <a:gd name="T20" fmla="*/ 95 w 96"/>
                <a:gd name="T21" fmla="*/ 48 h 49"/>
                <a:gd name="T22" fmla="*/ 95 w 96"/>
                <a:gd name="T2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9">
                  <a:moveTo>
                    <a:pt x="95" y="4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1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9"/>
                    <a:pt x="95" y="49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6" y="48"/>
                    <a:pt x="96" y="46"/>
                    <a:pt x="9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27EC856A-1589-46FC-8B29-479CFD9E1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1803400"/>
              <a:ext cx="101600" cy="134938"/>
            </a:xfrm>
            <a:custGeom>
              <a:avLst/>
              <a:gdLst>
                <a:gd name="T0" fmla="*/ 4 w 27"/>
                <a:gd name="T1" fmla="*/ 23 h 36"/>
                <a:gd name="T2" fmla="*/ 17 w 27"/>
                <a:gd name="T3" fmla="*/ 35 h 36"/>
                <a:gd name="T4" fmla="*/ 18 w 27"/>
                <a:gd name="T5" fmla="*/ 36 h 36"/>
                <a:gd name="T6" fmla="*/ 18 w 27"/>
                <a:gd name="T7" fmla="*/ 36 h 36"/>
                <a:gd name="T8" fmla="*/ 19 w 27"/>
                <a:gd name="T9" fmla="*/ 36 h 36"/>
                <a:gd name="T10" fmla="*/ 20 w 27"/>
                <a:gd name="T11" fmla="*/ 34 h 36"/>
                <a:gd name="T12" fmla="*/ 20 w 27"/>
                <a:gd name="T13" fmla="*/ 18 h 36"/>
                <a:gd name="T14" fmla="*/ 19 w 27"/>
                <a:gd name="T15" fmla="*/ 17 h 36"/>
                <a:gd name="T16" fmla="*/ 19 w 27"/>
                <a:gd name="T17" fmla="*/ 16 h 36"/>
                <a:gd name="T18" fmla="*/ 22 w 27"/>
                <a:gd name="T19" fmla="*/ 12 h 36"/>
                <a:gd name="T20" fmla="*/ 27 w 27"/>
                <a:gd name="T21" fmla="*/ 2 h 36"/>
                <a:gd name="T22" fmla="*/ 25 w 27"/>
                <a:gd name="T23" fmla="*/ 0 h 36"/>
                <a:gd name="T24" fmla="*/ 23 w 27"/>
                <a:gd name="T25" fmla="*/ 2 h 36"/>
                <a:gd name="T26" fmla="*/ 20 w 27"/>
                <a:gd name="T27" fmla="*/ 8 h 36"/>
                <a:gd name="T28" fmla="*/ 15 w 27"/>
                <a:gd name="T29" fmla="*/ 16 h 36"/>
                <a:gd name="T30" fmla="*/ 9 w 27"/>
                <a:gd name="T31" fmla="*/ 16 h 36"/>
                <a:gd name="T32" fmla="*/ 12 w 27"/>
                <a:gd name="T33" fmla="*/ 12 h 36"/>
                <a:gd name="T34" fmla="*/ 17 w 27"/>
                <a:gd name="T35" fmla="*/ 2 h 36"/>
                <a:gd name="T36" fmla="*/ 15 w 27"/>
                <a:gd name="T37" fmla="*/ 0 h 36"/>
                <a:gd name="T38" fmla="*/ 13 w 27"/>
                <a:gd name="T39" fmla="*/ 2 h 36"/>
                <a:gd name="T40" fmla="*/ 10 w 27"/>
                <a:gd name="T41" fmla="*/ 8 h 36"/>
                <a:gd name="T42" fmla="*/ 5 w 27"/>
                <a:gd name="T43" fmla="*/ 16 h 36"/>
                <a:gd name="T44" fmla="*/ 2 w 27"/>
                <a:gd name="T45" fmla="*/ 16 h 36"/>
                <a:gd name="T46" fmla="*/ 0 w 27"/>
                <a:gd name="T47" fmla="*/ 17 h 36"/>
                <a:gd name="T48" fmla="*/ 1 w 27"/>
                <a:gd name="T49" fmla="*/ 19 h 36"/>
                <a:gd name="T50" fmla="*/ 4 w 27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6">
                  <a:moveTo>
                    <a:pt x="4" y="23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20" y="13"/>
                    <a:pt x="22" y="12"/>
                  </a:cubicBezTo>
                  <a:cubicBezTo>
                    <a:pt x="24" y="10"/>
                    <a:pt x="27" y="8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6"/>
                    <a:pt x="22" y="7"/>
                    <a:pt x="20" y="8"/>
                  </a:cubicBezTo>
                  <a:cubicBezTo>
                    <a:pt x="18" y="9"/>
                    <a:pt x="15" y="11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3"/>
                    <a:pt x="10" y="13"/>
                    <a:pt x="12" y="12"/>
                  </a:cubicBezTo>
                  <a:cubicBezTo>
                    <a:pt x="14" y="10"/>
                    <a:pt x="17" y="8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8" y="9"/>
                    <a:pt x="5" y="11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DD60B4A-D606-4215-B55A-1DA6CB2F99D8}"/>
              </a:ext>
            </a:extLst>
          </p:cNvPr>
          <p:cNvSpPr/>
          <p:nvPr/>
        </p:nvSpPr>
        <p:spPr>
          <a:xfrm>
            <a:off x="5064284" y="2503453"/>
            <a:ext cx="1057982" cy="318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ADDRESS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New York, NY 10001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479A2-BF1D-4F7C-918B-4ABBD9CB64E8}"/>
              </a:ext>
            </a:extLst>
          </p:cNvPr>
          <p:cNvSpPr/>
          <p:nvPr/>
        </p:nvSpPr>
        <p:spPr>
          <a:xfrm>
            <a:off x="5064284" y="3414201"/>
            <a:ext cx="787075" cy="318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PHONE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(555) 555-5555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505E68-FDBE-4D8E-B55D-BDC935C20274}"/>
              </a:ext>
            </a:extLst>
          </p:cNvPr>
          <p:cNvGrpSpPr/>
          <p:nvPr/>
        </p:nvGrpSpPr>
        <p:grpSpPr>
          <a:xfrm>
            <a:off x="5064284" y="3923164"/>
            <a:ext cx="274898" cy="274898"/>
            <a:chOff x="6276975" y="3609976"/>
            <a:chExt cx="360363" cy="360363"/>
          </a:xfrm>
          <a:solidFill>
            <a:schemeClr val="accent1"/>
          </a:solidFill>
        </p:grpSpPr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547BA677-1F65-470D-A6C8-C4F62E34D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609976"/>
              <a:ext cx="360363" cy="360363"/>
            </a:xfrm>
            <a:custGeom>
              <a:avLst/>
              <a:gdLst>
                <a:gd name="T0" fmla="*/ 71 w 96"/>
                <a:gd name="T1" fmla="*/ 64 h 96"/>
                <a:gd name="T2" fmla="*/ 70 w 96"/>
                <a:gd name="T3" fmla="*/ 64 h 96"/>
                <a:gd name="T4" fmla="*/ 68 w 96"/>
                <a:gd name="T5" fmla="*/ 63 h 96"/>
                <a:gd name="T6" fmla="*/ 69 w 96"/>
                <a:gd name="T7" fmla="*/ 60 h 96"/>
                <a:gd name="T8" fmla="*/ 94 w 96"/>
                <a:gd name="T9" fmla="*/ 43 h 96"/>
                <a:gd name="T10" fmla="*/ 80 w 96"/>
                <a:gd name="T11" fmla="*/ 34 h 96"/>
                <a:gd name="T12" fmla="*/ 80 w 96"/>
                <a:gd name="T13" fmla="*/ 2 h 96"/>
                <a:gd name="T14" fmla="*/ 78 w 96"/>
                <a:gd name="T15" fmla="*/ 0 h 96"/>
                <a:gd name="T16" fmla="*/ 18 w 96"/>
                <a:gd name="T17" fmla="*/ 0 h 96"/>
                <a:gd name="T18" fmla="*/ 16 w 96"/>
                <a:gd name="T19" fmla="*/ 2 h 96"/>
                <a:gd name="T20" fmla="*/ 16 w 96"/>
                <a:gd name="T21" fmla="*/ 34 h 96"/>
                <a:gd name="T22" fmla="*/ 3 w 96"/>
                <a:gd name="T23" fmla="*/ 43 h 96"/>
                <a:gd name="T24" fmla="*/ 27 w 96"/>
                <a:gd name="T25" fmla="*/ 60 h 96"/>
                <a:gd name="T26" fmla="*/ 28 w 96"/>
                <a:gd name="T27" fmla="*/ 63 h 96"/>
                <a:gd name="T28" fmla="*/ 26 w 96"/>
                <a:gd name="T29" fmla="*/ 64 h 96"/>
                <a:gd name="T30" fmla="*/ 25 w 96"/>
                <a:gd name="T31" fmla="*/ 64 h 96"/>
                <a:gd name="T32" fmla="*/ 0 w 96"/>
                <a:gd name="T33" fmla="*/ 46 h 96"/>
                <a:gd name="T34" fmla="*/ 0 w 96"/>
                <a:gd name="T35" fmla="*/ 88 h 96"/>
                <a:gd name="T36" fmla="*/ 8 w 96"/>
                <a:gd name="T37" fmla="*/ 96 h 96"/>
                <a:gd name="T38" fmla="*/ 88 w 96"/>
                <a:gd name="T39" fmla="*/ 96 h 96"/>
                <a:gd name="T40" fmla="*/ 96 w 96"/>
                <a:gd name="T41" fmla="*/ 88 h 96"/>
                <a:gd name="T42" fmla="*/ 96 w 96"/>
                <a:gd name="T43" fmla="*/ 46 h 96"/>
                <a:gd name="T44" fmla="*/ 71 w 96"/>
                <a:gd name="T45" fmla="*/ 64 h 96"/>
                <a:gd name="T46" fmla="*/ 20 w 96"/>
                <a:gd name="T47" fmla="*/ 52 h 96"/>
                <a:gd name="T48" fmla="*/ 20 w 96"/>
                <a:gd name="T49" fmla="*/ 4 h 96"/>
                <a:gd name="T50" fmla="*/ 76 w 96"/>
                <a:gd name="T51" fmla="*/ 4 h 96"/>
                <a:gd name="T52" fmla="*/ 76 w 96"/>
                <a:gd name="T53" fmla="*/ 52 h 96"/>
                <a:gd name="T54" fmla="*/ 20 w 96"/>
                <a:gd name="T55" fmla="*/ 52 h 96"/>
                <a:gd name="T56" fmla="*/ 84 w 96"/>
                <a:gd name="T57" fmla="*/ 83 h 96"/>
                <a:gd name="T58" fmla="*/ 82 w 96"/>
                <a:gd name="T59" fmla="*/ 84 h 96"/>
                <a:gd name="T60" fmla="*/ 81 w 96"/>
                <a:gd name="T61" fmla="*/ 84 h 96"/>
                <a:gd name="T62" fmla="*/ 61 w 96"/>
                <a:gd name="T63" fmla="*/ 68 h 96"/>
                <a:gd name="T64" fmla="*/ 35 w 96"/>
                <a:gd name="T65" fmla="*/ 68 h 96"/>
                <a:gd name="T66" fmla="*/ 15 w 96"/>
                <a:gd name="T67" fmla="*/ 84 h 96"/>
                <a:gd name="T68" fmla="*/ 12 w 96"/>
                <a:gd name="T69" fmla="*/ 83 h 96"/>
                <a:gd name="T70" fmla="*/ 13 w 96"/>
                <a:gd name="T71" fmla="*/ 80 h 96"/>
                <a:gd name="T72" fmla="*/ 33 w 96"/>
                <a:gd name="T73" fmla="*/ 64 h 96"/>
                <a:gd name="T74" fmla="*/ 34 w 96"/>
                <a:gd name="T75" fmla="*/ 64 h 96"/>
                <a:gd name="T76" fmla="*/ 62 w 96"/>
                <a:gd name="T77" fmla="*/ 64 h 96"/>
                <a:gd name="T78" fmla="*/ 63 w 96"/>
                <a:gd name="T79" fmla="*/ 64 h 96"/>
                <a:gd name="T80" fmla="*/ 83 w 96"/>
                <a:gd name="T81" fmla="*/ 80 h 96"/>
                <a:gd name="T82" fmla="*/ 84 w 96"/>
                <a:gd name="T8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96">
                  <a:moveTo>
                    <a:pt x="71" y="64"/>
                  </a:moveTo>
                  <a:cubicBezTo>
                    <a:pt x="71" y="64"/>
                    <a:pt x="70" y="64"/>
                    <a:pt x="70" y="64"/>
                  </a:cubicBezTo>
                  <a:cubicBezTo>
                    <a:pt x="69" y="64"/>
                    <a:pt x="69" y="64"/>
                    <a:pt x="68" y="63"/>
                  </a:cubicBezTo>
                  <a:cubicBezTo>
                    <a:pt x="68" y="62"/>
                    <a:pt x="68" y="61"/>
                    <a:pt x="69" y="60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2"/>
                    <a:pt x="28" y="63"/>
                  </a:cubicBezTo>
                  <a:cubicBezTo>
                    <a:pt x="27" y="64"/>
                    <a:pt x="27" y="64"/>
                    <a:pt x="26" y="64"/>
                  </a:cubicBezTo>
                  <a:cubicBezTo>
                    <a:pt x="26" y="64"/>
                    <a:pt x="25" y="64"/>
                    <a:pt x="25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4" y="96"/>
                    <a:pt x="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2" y="96"/>
                    <a:pt x="96" y="92"/>
                    <a:pt x="96" y="88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71" y="64"/>
                  </a:lnTo>
                  <a:close/>
                  <a:moveTo>
                    <a:pt x="20" y="52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52"/>
                    <a:pt x="76" y="52"/>
                    <a:pt x="76" y="52"/>
                  </a:cubicBezTo>
                  <a:lnTo>
                    <a:pt x="20" y="52"/>
                  </a:lnTo>
                  <a:close/>
                  <a:moveTo>
                    <a:pt x="84" y="83"/>
                  </a:moveTo>
                  <a:cubicBezTo>
                    <a:pt x="83" y="84"/>
                    <a:pt x="83" y="84"/>
                    <a:pt x="82" y="84"/>
                  </a:cubicBezTo>
                  <a:cubicBezTo>
                    <a:pt x="82" y="84"/>
                    <a:pt x="81" y="84"/>
                    <a:pt x="81" y="84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4" y="84"/>
                    <a:pt x="13" y="84"/>
                    <a:pt x="12" y="83"/>
                  </a:cubicBezTo>
                  <a:cubicBezTo>
                    <a:pt x="12" y="82"/>
                    <a:pt x="12" y="81"/>
                    <a:pt x="13" y="80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4" y="64"/>
                    <a:pt x="34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3" y="64"/>
                    <a:pt x="63" y="64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4" y="81"/>
                    <a:pt x="84" y="82"/>
                    <a:pt x="8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EFF43551-83E7-4246-8035-3DF7452CB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640138"/>
              <a:ext cx="44450" cy="14288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6ADB6376-56BB-46AB-BB77-FCFD4E408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3684588"/>
              <a:ext cx="120650" cy="15875"/>
            </a:xfrm>
            <a:custGeom>
              <a:avLst/>
              <a:gdLst>
                <a:gd name="T0" fmla="*/ 30 w 32"/>
                <a:gd name="T1" fmla="*/ 0 h 4"/>
                <a:gd name="T2" fmla="*/ 2 w 32"/>
                <a:gd name="T3" fmla="*/ 0 h 4"/>
                <a:gd name="T4" fmla="*/ 0 w 32"/>
                <a:gd name="T5" fmla="*/ 2 h 4"/>
                <a:gd name="T6" fmla="*/ 2 w 32"/>
                <a:gd name="T7" fmla="*/ 4 h 4"/>
                <a:gd name="T8" fmla="*/ 30 w 32"/>
                <a:gd name="T9" fmla="*/ 4 h 4"/>
                <a:gd name="T10" fmla="*/ 32 w 32"/>
                <a:gd name="T11" fmla="*/ 2 h 4"/>
                <a:gd name="T12" fmla="*/ 30 w 3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F4D3065-E820-407D-9D4E-BD41761C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30626"/>
              <a:ext cx="150813" cy="14288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49A71DB-4F47-4427-A252-A707DBACF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3775076"/>
              <a:ext cx="150813" cy="15875"/>
            </a:xfrm>
            <a:custGeom>
              <a:avLst/>
              <a:gdLst>
                <a:gd name="T0" fmla="*/ 38 w 40"/>
                <a:gd name="T1" fmla="*/ 0 h 4"/>
                <a:gd name="T2" fmla="*/ 2 w 40"/>
                <a:gd name="T3" fmla="*/ 0 h 4"/>
                <a:gd name="T4" fmla="*/ 0 w 40"/>
                <a:gd name="T5" fmla="*/ 2 h 4"/>
                <a:gd name="T6" fmla="*/ 2 w 40"/>
                <a:gd name="T7" fmla="*/ 4 h 4"/>
                <a:gd name="T8" fmla="*/ 38 w 40"/>
                <a:gd name="T9" fmla="*/ 4 h 4"/>
                <a:gd name="T10" fmla="*/ 40 w 40"/>
                <a:gd name="T11" fmla="*/ 2 h 4"/>
                <a:gd name="T12" fmla="*/ 38 w 4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D6C7EC-298D-422A-AF65-CF106FA33FB8}"/>
              </a:ext>
            </a:extLst>
          </p:cNvPr>
          <p:cNvGrpSpPr/>
          <p:nvPr/>
        </p:nvGrpSpPr>
        <p:grpSpPr>
          <a:xfrm>
            <a:off x="5064284" y="3086762"/>
            <a:ext cx="251457" cy="199393"/>
            <a:chOff x="7718425" y="2193926"/>
            <a:chExt cx="360363" cy="285750"/>
          </a:xfrm>
          <a:solidFill>
            <a:schemeClr val="accent1"/>
          </a:solidFill>
        </p:grpSpPr>
        <p:sp>
          <p:nvSpPr>
            <p:cNvPr id="42" name="Freeform 90">
              <a:extLst>
                <a:ext uri="{FF2B5EF4-FFF2-40B4-BE49-F238E27FC236}">
                  <a16:creationId xmlns:a16="http://schemas.microsoft.com/office/drawing/2014/main" id="{35B8DDBB-4D1E-456A-BB65-152D617FC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347913"/>
              <a:ext cx="360363" cy="131763"/>
            </a:xfrm>
            <a:custGeom>
              <a:avLst/>
              <a:gdLst>
                <a:gd name="T0" fmla="*/ 84 w 96"/>
                <a:gd name="T1" fmla="*/ 5 h 35"/>
                <a:gd name="T2" fmla="*/ 12 w 96"/>
                <a:gd name="T3" fmla="*/ 5 h 35"/>
                <a:gd name="T4" fmla="*/ 0 w 96"/>
                <a:gd name="T5" fmla="*/ 19 h 35"/>
                <a:gd name="T6" fmla="*/ 0 w 96"/>
                <a:gd name="T7" fmla="*/ 25 h 35"/>
                <a:gd name="T8" fmla="*/ 10 w 96"/>
                <a:gd name="T9" fmla="*/ 35 h 35"/>
                <a:gd name="T10" fmla="*/ 22 w 96"/>
                <a:gd name="T11" fmla="*/ 35 h 35"/>
                <a:gd name="T12" fmla="*/ 32 w 96"/>
                <a:gd name="T13" fmla="*/ 25 h 35"/>
                <a:gd name="T14" fmla="*/ 32 w 96"/>
                <a:gd name="T15" fmla="*/ 23 h 35"/>
                <a:gd name="T16" fmla="*/ 64 w 96"/>
                <a:gd name="T17" fmla="*/ 23 h 35"/>
                <a:gd name="T18" fmla="*/ 64 w 96"/>
                <a:gd name="T19" fmla="*/ 25 h 35"/>
                <a:gd name="T20" fmla="*/ 74 w 96"/>
                <a:gd name="T21" fmla="*/ 35 h 35"/>
                <a:gd name="T22" fmla="*/ 86 w 96"/>
                <a:gd name="T23" fmla="*/ 35 h 35"/>
                <a:gd name="T24" fmla="*/ 96 w 96"/>
                <a:gd name="T25" fmla="*/ 25 h 35"/>
                <a:gd name="T26" fmla="*/ 96 w 96"/>
                <a:gd name="T27" fmla="*/ 19 h 35"/>
                <a:gd name="T28" fmla="*/ 84 w 96"/>
                <a:gd name="T2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35">
                  <a:moveTo>
                    <a:pt x="84" y="5"/>
                  </a:moveTo>
                  <a:cubicBezTo>
                    <a:pt x="60" y="0"/>
                    <a:pt x="36" y="0"/>
                    <a:pt x="12" y="5"/>
                  </a:cubicBezTo>
                  <a:cubicBezTo>
                    <a:pt x="5" y="6"/>
                    <a:pt x="0" y="12"/>
                    <a:pt x="0" y="1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1"/>
                    <a:pt x="4" y="35"/>
                    <a:pt x="1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8" y="35"/>
                    <a:pt x="32" y="31"/>
                    <a:pt x="32" y="25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3" y="22"/>
                    <a:pt x="53" y="22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31"/>
                    <a:pt x="68" y="35"/>
                    <a:pt x="74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2" y="35"/>
                    <a:pt x="96" y="31"/>
                    <a:pt x="96" y="25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2"/>
                    <a:pt x="91" y="6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91">
              <a:extLst>
                <a:ext uri="{FF2B5EF4-FFF2-40B4-BE49-F238E27FC236}">
                  <a16:creationId xmlns:a16="http://schemas.microsoft.com/office/drawing/2014/main" id="{295F1AC6-8802-422D-A16E-62B1BB30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525" y="2193926"/>
              <a:ext cx="15875" cy="104775"/>
            </a:xfrm>
            <a:custGeom>
              <a:avLst/>
              <a:gdLst>
                <a:gd name="T0" fmla="*/ 2 w 4"/>
                <a:gd name="T1" fmla="*/ 28 h 28"/>
                <a:gd name="T2" fmla="*/ 4 w 4"/>
                <a:gd name="T3" fmla="*/ 26 h 28"/>
                <a:gd name="T4" fmla="*/ 4 w 4"/>
                <a:gd name="T5" fmla="*/ 2 h 28"/>
                <a:gd name="T6" fmla="*/ 2 w 4"/>
                <a:gd name="T7" fmla="*/ 0 h 28"/>
                <a:gd name="T8" fmla="*/ 0 w 4"/>
                <a:gd name="T9" fmla="*/ 2 h 28"/>
                <a:gd name="T10" fmla="*/ 0 w 4"/>
                <a:gd name="T11" fmla="*/ 26 h 28"/>
                <a:gd name="T12" fmla="*/ 2 w 4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8">
                  <a:moveTo>
                    <a:pt x="2" y="28"/>
                  </a:moveTo>
                  <a:cubicBezTo>
                    <a:pt x="3" y="28"/>
                    <a:pt x="4" y="27"/>
                    <a:pt x="4" y="2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92">
              <a:extLst>
                <a:ext uri="{FF2B5EF4-FFF2-40B4-BE49-F238E27FC236}">
                  <a16:creationId xmlns:a16="http://schemas.microsoft.com/office/drawing/2014/main" id="{6BC268B3-1996-4B92-A821-3DF714CFB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243138"/>
              <a:ext cx="82550" cy="79375"/>
            </a:xfrm>
            <a:custGeom>
              <a:avLst/>
              <a:gdLst>
                <a:gd name="T0" fmla="*/ 3 w 22"/>
                <a:gd name="T1" fmla="*/ 21 h 21"/>
                <a:gd name="T2" fmla="*/ 4 w 22"/>
                <a:gd name="T3" fmla="*/ 21 h 21"/>
                <a:gd name="T4" fmla="*/ 21 w 22"/>
                <a:gd name="T5" fmla="*/ 4 h 21"/>
                <a:gd name="T6" fmla="*/ 21 w 22"/>
                <a:gd name="T7" fmla="*/ 1 h 21"/>
                <a:gd name="T8" fmla="*/ 18 w 22"/>
                <a:gd name="T9" fmla="*/ 1 h 21"/>
                <a:gd name="T10" fmla="*/ 1 w 22"/>
                <a:gd name="T11" fmla="*/ 18 h 21"/>
                <a:gd name="T12" fmla="*/ 1 w 22"/>
                <a:gd name="T13" fmla="*/ 21 h 21"/>
                <a:gd name="T14" fmla="*/ 3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3" y="21"/>
                  </a:moveTo>
                  <a:cubicBezTo>
                    <a:pt x="3" y="21"/>
                    <a:pt x="4" y="21"/>
                    <a:pt x="4" y="21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2"/>
                    <a:pt x="21" y="1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93">
              <a:extLst>
                <a:ext uri="{FF2B5EF4-FFF2-40B4-BE49-F238E27FC236}">
                  <a16:creationId xmlns:a16="http://schemas.microsoft.com/office/drawing/2014/main" id="{46E807AB-C30D-4067-8CED-55E04AD9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243138"/>
              <a:ext cx="82550" cy="79375"/>
            </a:xfrm>
            <a:custGeom>
              <a:avLst/>
              <a:gdLst>
                <a:gd name="T0" fmla="*/ 18 w 22"/>
                <a:gd name="T1" fmla="*/ 21 h 21"/>
                <a:gd name="T2" fmla="*/ 19 w 22"/>
                <a:gd name="T3" fmla="*/ 21 h 21"/>
                <a:gd name="T4" fmla="*/ 21 w 22"/>
                <a:gd name="T5" fmla="*/ 21 h 21"/>
                <a:gd name="T6" fmla="*/ 21 w 22"/>
                <a:gd name="T7" fmla="*/ 18 h 21"/>
                <a:gd name="T8" fmla="*/ 4 w 22"/>
                <a:gd name="T9" fmla="*/ 1 h 21"/>
                <a:gd name="T10" fmla="*/ 1 w 22"/>
                <a:gd name="T11" fmla="*/ 1 h 21"/>
                <a:gd name="T12" fmla="*/ 1 w 22"/>
                <a:gd name="T13" fmla="*/ 4 h 21"/>
                <a:gd name="T14" fmla="*/ 18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8" y="21"/>
                  </a:move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2" y="19"/>
                    <a:pt x="21" y="1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lnTo>
                    <a:pt x="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>
                <a:solidFill>
                  <a:srgbClr val="193B7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9DED55-6E81-4B2E-88D3-34C15758604C}"/>
              </a:ext>
            </a:extLst>
          </p:cNvPr>
          <p:cNvSpPr/>
          <p:nvPr/>
        </p:nvSpPr>
        <p:spPr>
          <a:xfrm>
            <a:off x="5064284" y="4249444"/>
            <a:ext cx="1138132" cy="318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EMAIL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richard@youexec.com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742BED10-1377-48FC-92D1-EA3180921BD5}"/>
              </a:ext>
            </a:extLst>
          </p:cNvPr>
          <p:cNvSpPr>
            <a:spLocks/>
          </p:cNvSpPr>
          <p:nvPr/>
        </p:nvSpPr>
        <p:spPr bwMode="auto">
          <a:xfrm>
            <a:off x="5064284" y="4779527"/>
            <a:ext cx="265921" cy="267092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193B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AA12E7-CF51-4AA9-AA28-EF18BB2E3251}"/>
              </a:ext>
            </a:extLst>
          </p:cNvPr>
          <p:cNvSpPr/>
          <p:nvPr/>
        </p:nvSpPr>
        <p:spPr>
          <a:xfrm>
            <a:off x="5064284" y="5152386"/>
            <a:ext cx="674865" cy="318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WEBSITE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youexec.com</a:t>
            </a: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3583CC67-A491-43C7-B9B2-B2B1CFB3EF75}"/>
              </a:ext>
            </a:extLst>
          </p:cNvPr>
          <p:cNvSpPr>
            <a:spLocks noEditPoints="1"/>
          </p:cNvSpPr>
          <p:nvPr/>
        </p:nvSpPr>
        <p:spPr bwMode="auto">
          <a:xfrm>
            <a:off x="5064284" y="5682469"/>
            <a:ext cx="265921" cy="267092"/>
          </a:xfrm>
          <a:custGeom>
            <a:avLst/>
            <a:gdLst>
              <a:gd name="T0" fmla="*/ 92 w 96"/>
              <a:gd name="T1" fmla="*/ 92 h 96"/>
              <a:gd name="T2" fmla="*/ 90 w 96"/>
              <a:gd name="T3" fmla="*/ 52 h 96"/>
              <a:gd name="T4" fmla="*/ 80 w 96"/>
              <a:gd name="T5" fmla="*/ 50 h 96"/>
              <a:gd name="T6" fmla="*/ 76 w 96"/>
              <a:gd name="T7" fmla="*/ 50 h 96"/>
              <a:gd name="T8" fmla="*/ 74 w 96"/>
              <a:gd name="T9" fmla="*/ 52 h 96"/>
              <a:gd name="T10" fmla="*/ 72 w 96"/>
              <a:gd name="T11" fmla="*/ 92 h 96"/>
              <a:gd name="T12" fmla="*/ 68 w 96"/>
              <a:gd name="T13" fmla="*/ 18 h 96"/>
              <a:gd name="T14" fmla="*/ 56 w 96"/>
              <a:gd name="T15" fmla="*/ 16 h 96"/>
              <a:gd name="T16" fmla="*/ 54 w 96"/>
              <a:gd name="T17" fmla="*/ 8 h 96"/>
              <a:gd name="T18" fmla="*/ 52 w 96"/>
              <a:gd name="T19" fmla="*/ 2 h 96"/>
              <a:gd name="T20" fmla="*/ 48 w 96"/>
              <a:gd name="T21" fmla="*/ 2 h 96"/>
              <a:gd name="T22" fmla="*/ 42 w 96"/>
              <a:gd name="T23" fmla="*/ 8 h 96"/>
              <a:gd name="T24" fmla="*/ 40 w 96"/>
              <a:gd name="T25" fmla="*/ 16 h 96"/>
              <a:gd name="T26" fmla="*/ 28 w 96"/>
              <a:gd name="T27" fmla="*/ 18 h 96"/>
              <a:gd name="T28" fmla="*/ 24 w 96"/>
              <a:gd name="T29" fmla="*/ 92 h 96"/>
              <a:gd name="T30" fmla="*/ 22 w 96"/>
              <a:gd name="T31" fmla="*/ 52 h 96"/>
              <a:gd name="T32" fmla="*/ 20 w 96"/>
              <a:gd name="T33" fmla="*/ 50 h 96"/>
              <a:gd name="T34" fmla="*/ 16 w 96"/>
              <a:gd name="T35" fmla="*/ 50 h 96"/>
              <a:gd name="T36" fmla="*/ 6 w 96"/>
              <a:gd name="T37" fmla="*/ 52 h 96"/>
              <a:gd name="T38" fmla="*/ 4 w 96"/>
              <a:gd name="T39" fmla="*/ 92 h 96"/>
              <a:gd name="T40" fmla="*/ 0 w 96"/>
              <a:gd name="T41" fmla="*/ 94 h 96"/>
              <a:gd name="T42" fmla="*/ 94 w 96"/>
              <a:gd name="T43" fmla="*/ 96 h 96"/>
              <a:gd name="T44" fmla="*/ 94 w 96"/>
              <a:gd name="T45" fmla="*/ 92 h 96"/>
              <a:gd name="T46" fmla="*/ 38 w 96"/>
              <a:gd name="T47" fmla="*/ 80 h 96"/>
              <a:gd name="T48" fmla="*/ 38 w 96"/>
              <a:gd name="T49" fmla="*/ 76 h 96"/>
              <a:gd name="T50" fmla="*/ 60 w 96"/>
              <a:gd name="T51" fmla="*/ 78 h 96"/>
              <a:gd name="T52" fmla="*/ 58 w 96"/>
              <a:gd name="T53" fmla="*/ 68 h 96"/>
              <a:gd name="T54" fmla="*/ 36 w 96"/>
              <a:gd name="T55" fmla="*/ 66 h 96"/>
              <a:gd name="T56" fmla="*/ 58 w 96"/>
              <a:gd name="T57" fmla="*/ 64 h 96"/>
              <a:gd name="T58" fmla="*/ 58 w 96"/>
              <a:gd name="T59" fmla="*/ 68 h 96"/>
              <a:gd name="T60" fmla="*/ 38 w 96"/>
              <a:gd name="T61" fmla="*/ 56 h 96"/>
              <a:gd name="T62" fmla="*/ 38 w 96"/>
              <a:gd name="T63" fmla="*/ 52 h 96"/>
              <a:gd name="T64" fmla="*/ 60 w 96"/>
              <a:gd name="T65" fmla="*/ 54 h 96"/>
              <a:gd name="T66" fmla="*/ 58 w 96"/>
              <a:gd name="T67" fmla="*/ 44 h 96"/>
              <a:gd name="T68" fmla="*/ 36 w 96"/>
              <a:gd name="T69" fmla="*/ 42 h 96"/>
              <a:gd name="T70" fmla="*/ 58 w 96"/>
              <a:gd name="T71" fmla="*/ 40 h 96"/>
              <a:gd name="T72" fmla="*/ 58 w 96"/>
              <a:gd name="T73" fmla="*/ 44 h 96"/>
              <a:gd name="T74" fmla="*/ 38 w 96"/>
              <a:gd name="T75" fmla="*/ 32 h 96"/>
              <a:gd name="T76" fmla="*/ 38 w 96"/>
              <a:gd name="T77" fmla="*/ 28 h 96"/>
              <a:gd name="T78" fmla="*/ 60 w 96"/>
              <a:gd name="T79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6">
                <a:moveTo>
                  <a:pt x="94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3"/>
                  <a:pt x="91" y="52"/>
                  <a:pt x="90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49"/>
                  <a:pt x="79" y="48"/>
                  <a:pt x="78" y="48"/>
                </a:cubicBezTo>
                <a:cubicBezTo>
                  <a:pt x="77" y="48"/>
                  <a:pt x="76" y="49"/>
                  <a:pt x="76" y="50"/>
                </a:cubicBezTo>
                <a:cubicBezTo>
                  <a:pt x="76" y="52"/>
                  <a:pt x="76" y="52"/>
                  <a:pt x="76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3" y="52"/>
                  <a:pt x="72" y="53"/>
                  <a:pt x="72" y="54"/>
                </a:cubicBezTo>
                <a:cubicBezTo>
                  <a:pt x="72" y="92"/>
                  <a:pt x="72" y="92"/>
                  <a:pt x="72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9"/>
                  <a:pt x="55" y="8"/>
                  <a:pt x="5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1" y="0"/>
                  <a:pt x="50" y="0"/>
                </a:cubicBezTo>
                <a:cubicBezTo>
                  <a:pt x="49" y="0"/>
                  <a:pt x="48" y="1"/>
                  <a:pt x="48" y="2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9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6"/>
                  <a:pt x="28" y="17"/>
                  <a:pt x="28" y="18"/>
                </a:cubicBezTo>
                <a:cubicBezTo>
                  <a:pt x="28" y="92"/>
                  <a:pt x="28" y="92"/>
                  <a:pt x="28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3" y="52"/>
                  <a:pt x="22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17" y="48"/>
                  <a:pt x="16" y="49"/>
                  <a:pt x="16" y="50"/>
                </a:cubicBezTo>
                <a:cubicBezTo>
                  <a:pt x="16" y="52"/>
                  <a:pt x="16" y="52"/>
                  <a:pt x="1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2"/>
                  <a:pt x="4" y="53"/>
                  <a:pt x="4" y="54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93"/>
                  <a:pt x="95" y="92"/>
                  <a:pt x="94" y="92"/>
                </a:cubicBezTo>
                <a:close/>
                <a:moveTo>
                  <a:pt x="58" y="80"/>
                </a:move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79"/>
                  <a:pt x="36" y="78"/>
                </a:cubicBezTo>
                <a:cubicBezTo>
                  <a:pt x="36" y="77"/>
                  <a:pt x="37" y="76"/>
                  <a:pt x="38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68"/>
                </a:move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6" y="67"/>
                  <a:pt x="36" y="66"/>
                </a:cubicBezTo>
                <a:cubicBezTo>
                  <a:pt x="36" y="65"/>
                  <a:pt x="37" y="64"/>
                  <a:pt x="38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59" y="64"/>
                  <a:pt x="60" y="65"/>
                  <a:pt x="60" y="66"/>
                </a:cubicBezTo>
                <a:cubicBezTo>
                  <a:pt x="60" y="67"/>
                  <a:pt x="59" y="68"/>
                  <a:pt x="58" y="68"/>
                </a:cubicBezTo>
                <a:close/>
                <a:moveTo>
                  <a:pt x="58" y="56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6"/>
                  <a:pt x="36" y="55"/>
                  <a:pt x="36" y="54"/>
                </a:cubicBezTo>
                <a:cubicBezTo>
                  <a:pt x="36" y="53"/>
                  <a:pt x="37" y="52"/>
                  <a:pt x="3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3"/>
                  <a:pt x="60" y="54"/>
                </a:cubicBezTo>
                <a:cubicBezTo>
                  <a:pt x="60" y="55"/>
                  <a:pt x="59" y="56"/>
                  <a:pt x="58" y="56"/>
                </a:cubicBezTo>
                <a:close/>
                <a:moveTo>
                  <a:pt x="58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3"/>
                  <a:pt x="36" y="42"/>
                </a:cubicBezTo>
                <a:cubicBezTo>
                  <a:pt x="36" y="41"/>
                  <a:pt x="37" y="40"/>
                  <a:pt x="3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60" y="41"/>
                  <a:pt x="60" y="42"/>
                </a:cubicBezTo>
                <a:cubicBezTo>
                  <a:pt x="60" y="43"/>
                  <a:pt x="59" y="44"/>
                  <a:pt x="58" y="44"/>
                </a:cubicBezTo>
                <a:close/>
                <a:moveTo>
                  <a:pt x="5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6" y="31"/>
                  <a:pt x="36" y="30"/>
                </a:cubicBezTo>
                <a:cubicBezTo>
                  <a:pt x="36" y="29"/>
                  <a:pt x="37" y="28"/>
                  <a:pt x="3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31"/>
                  <a:pt x="59" y="32"/>
                  <a:pt x="58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600">
              <a:solidFill>
                <a:srgbClr val="193B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C9E16D-D5FB-4BB6-82F9-A6346A40E002}"/>
              </a:ext>
            </a:extLst>
          </p:cNvPr>
          <p:cNvSpPr/>
          <p:nvPr/>
        </p:nvSpPr>
        <p:spPr>
          <a:xfrm>
            <a:off x="5064284" y="6055334"/>
            <a:ext cx="846386" cy="3185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OFFICE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Building A, #245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5260C7-E678-4F1C-91FF-D31D446C30F9}"/>
              </a:ext>
            </a:extLst>
          </p:cNvPr>
          <p:cNvSpPr/>
          <p:nvPr/>
        </p:nvSpPr>
        <p:spPr>
          <a:xfrm>
            <a:off x="384700" y="2358581"/>
            <a:ext cx="2091919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Director, Innovation – US Market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HEALTH &amp; CO. – New York, NY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2AEEAD-A30D-4EF6-ADDA-512409DC4CA8}"/>
              </a:ext>
            </a:extLst>
          </p:cNvPr>
          <p:cNvSpPr/>
          <p:nvPr/>
        </p:nvSpPr>
        <p:spPr>
          <a:xfrm>
            <a:off x="384699" y="2868381"/>
            <a:ext cx="3627267" cy="146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Rerum facilis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expedita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distinctio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Nam libero tempore, cum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soluta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nobis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eligendi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optio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cumque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nihil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impedit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quo minus id quod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maxime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placeat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facere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possimus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assumenda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repellendus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831D66-333A-4385-A192-FBB5CE2B60C1}"/>
              </a:ext>
            </a:extLst>
          </p:cNvPr>
          <p:cNvSpPr/>
          <p:nvPr/>
        </p:nvSpPr>
        <p:spPr>
          <a:xfrm>
            <a:off x="3479312" y="2444630"/>
            <a:ext cx="523926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2016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46FDDC-F884-44C3-8720-CC08D3047E87}"/>
              </a:ext>
            </a:extLst>
          </p:cNvPr>
          <p:cNvCxnSpPr>
            <a:cxnSpLocks/>
          </p:cNvCxnSpPr>
          <p:nvPr/>
        </p:nvCxnSpPr>
        <p:spPr>
          <a:xfrm>
            <a:off x="395559" y="2778784"/>
            <a:ext cx="3606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9673E86-1258-4045-9927-3B61CD764749}"/>
              </a:ext>
            </a:extLst>
          </p:cNvPr>
          <p:cNvSpPr/>
          <p:nvPr/>
        </p:nvSpPr>
        <p:spPr>
          <a:xfrm>
            <a:off x="384700" y="4715041"/>
            <a:ext cx="1627048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Lead Product Manager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FANCY INC. – San Francisco, CA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2741D8-6D89-44A2-BF96-A98CF7EA8F67}"/>
              </a:ext>
            </a:extLst>
          </p:cNvPr>
          <p:cNvSpPr/>
          <p:nvPr/>
        </p:nvSpPr>
        <p:spPr>
          <a:xfrm>
            <a:off x="384699" y="5224841"/>
            <a:ext cx="3627267" cy="133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Quasi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0EF90C3-9326-4DF2-9838-273AAF189B60}"/>
              </a:ext>
            </a:extLst>
          </p:cNvPr>
          <p:cNvSpPr/>
          <p:nvPr/>
        </p:nvSpPr>
        <p:spPr>
          <a:xfrm>
            <a:off x="3479312" y="4801090"/>
            <a:ext cx="523926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DEED73-952F-46F2-B835-CBC57049B989}"/>
              </a:ext>
            </a:extLst>
          </p:cNvPr>
          <p:cNvCxnSpPr>
            <a:cxnSpLocks/>
          </p:cNvCxnSpPr>
          <p:nvPr/>
        </p:nvCxnSpPr>
        <p:spPr>
          <a:xfrm>
            <a:off x="395559" y="5135244"/>
            <a:ext cx="3606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C90AE93-4E46-4A0B-B62A-C6017F5C385A}"/>
              </a:ext>
            </a:extLst>
          </p:cNvPr>
          <p:cNvSpPr/>
          <p:nvPr/>
        </p:nvSpPr>
        <p:spPr>
          <a:xfrm>
            <a:off x="384700" y="6933001"/>
            <a:ext cx="2072683" cy="3450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Senior Staﬀ Engineer</a:t>
            </a:r>
          </a:p>
          <a:p>
            <a:pPr marL="1270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dirty="0">
                <a:solidFill>
                  <a:srgbClr val="193B7C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SAMSINGS ELECTRONICS – San Jose, CA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93001-2DB7-4F78-AC03-3EAE8DAB736F}"/>
              </a:ext>
            </a:extLst>
          </p:cNvPr>
          <p:cNvSpPr/>
          <p:nvPr/>
        </p:nvSpPr>
        <p:spPr>
          <a:xfrm>
            <a:off x="384699" y="7442801"/>
            <a:ext cx="3627267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perspiciatis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unde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omnis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iste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natus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error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accusantium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laudantium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totam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rem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aperiam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eaque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Et quasi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architecto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beatae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vitae dicta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explicabo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Nemo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enim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ipsam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voluptatem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voluptas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aspernatur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odit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aut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fugit,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sed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consequuntur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magni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eos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</a:p>
          <a:p>
            <a:pPr marL="18415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Nesciunt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Neque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porro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quisquam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est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qui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dolorem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ipsum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quia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 dolor sit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amet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consectetur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, </a:t>
            </a:r>
            <a:r>
              <a:rPr lang="en-US" sz="8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adipisci</a:t>
            </a:r>
            <a:r>
              <a:rPr lang="en-US" sz="8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7766946-DD0A-43D1-A814-0239073DFD7D}"/>
              </a:ext>
            </a:extLst>
          </p:cNvPr>
          <p:cNvSpPr/>
          <p:nvPr/>
        </p:nvSpPr>
        <p:spPr>
          <a:xfrm>
            <a:off x="2850678" y="7062717"/>
            <a:ext cx="1152560" cy="2153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72000" tIns="0" rIns="72000" bIns="0" anchor="ctr">
            <a:noAutofit/>
          </a:bodyPr>
          <a:lstStyle/>
          <a:p>
            <a:pPr marL="12700" algn="ct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Aller Light"/>
                <a:cs typeface="Segoe UI" panose="020B0502040204020203" pitchFamily="34" charset="0"/>
              </a:rPr>
              <a:t>2013 – 2015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DFF7E8-F45D-4002-9B5A-0095F2D7E06D}"/>
              </a:ext>
            </a:extLst>
          </p:cNvPr>
          <p:cNvCxnSpPr>
            <a:cxnSpLocks/>
          </p:cNvCxnSpPr>
          <p:nvPr/>
        </p:nvCxnSpPr>
        <p:spPr>
          <a:xfrm>
            <a:off x="395559" y="7353204"/>
            <a:ext cx="3606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3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3531</Words>
  <Application>Microsoft Office PowerPoint</Application>
  <PresentationFormat>Carta (216 x 279 mm)</PresentationFormat>
  <Paragraphs>395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You Exec (https://www.youexec.com)</Manager>
  <Company>You Exec (https://www.youexec.com)</Company>
  <LinksUpToDate>false</LinksUpToDate>
  <SharedDoc>false</SharedDoc>
  <HyperlinkBase>https://www.youexec.com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(https://www.youexec.com)</dc:title>
  <dc:subject>You Exec (https://www.youexec.com)</dc:subject>
  <dc:creator>You Exec (https://www.youexec.com)</dc:creator>
  <cp:keywords>You Exec (https://www.youexec.com)</cp:keywords>
  <dc:description>You Exec (https://www.youexec.com)</dc:description>
  <cp:lastModifiedBy>Rodrigo Enriquez</cp:lastModifiedBy>
  <cp:revision>75</cp:revision>
  <dcterms:created xsi:type="dcterms:W3CDTF">2018-07-20T02:38:09Z</dcterms:created>
  <dcterms:modified xsi:type="dcterms:W3CDTF">2018-10-17T01:22:20Z</dcterms:modified>
  <cp:category>You Exec (https://www.youexec.com)</cp:category>
</cp:coreProperties>
</file>