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Outfit" panose="020B0604020202020204" charset="0"/>
      <p:regular r:id="rId13"/>
    </p:embeddedFont>
    <p:embeddedFont>
      <p:font typeface="Arimo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1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50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00972" y="2344042"/>
            <a:ext cx="8238768" cy="967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Tugas PPT Bahasa Indonesia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30" y="34577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Dosen Matkul : IYUS RUSWANTO, M.Pd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4479846" y="433869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 smtClean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“PENALARAN”</a:t>
            </a:r>
            <a:endParaRPr lang="en-US" sz="44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740" y="5047476"/>
            <a:ext cx="4441476" cy="4441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75855"/>
            <a:ext cx="65242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Kesimpulan dan Penutup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124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Penalaran adalah proses yang kompleks namun penting. Dengan memahami dan mengembangkan kemampuan kita dalam penalaran, kita dapat menjadi pemikir yang lebih kritis, kreatif, dan efektif dalam berbagai aspek kehidupan.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4831556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8534162" y="5065990"/>
            <a:ext cx="30484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SEKIAN TERIMAKASIH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514624" y="555640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WASALAMUAIKUM. WR. WB</a:t>
            </a:r>
            <a:endParaRPr lang="en-US" sz="17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57" y="6219705"/>
            <a:ext cx="2103239" cy="2103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244518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KELOMPOK 4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982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2036921" y="4287917"/>
            <a:ext cx="3758446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ANGGOTA KELOMPOK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62424" y="3573423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Muhammad Arif Amrullah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62424" y="4015621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Arrafly Aziz Saputra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62424" y="4457819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Ramdan Prayitno,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62424" y="4900017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Adam faturachman,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62424" y="5342215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Andre Wibowo</a:t>
            </a:r>
            <a:endParaRPr lang="en-US" sz="17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57" y="6219705"/>
            <a:ext cx="2103239" cy="2103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7175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Apa itu Penalaran?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262092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0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Penalaran adalah proses mental yang kita gunakan untuk mencapai kesimpulan berdasarkan informasi yang ada. Ini adalah alat penting untuk memahami dunia dan membuat keputusan yang tepat.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57" y="6219705"/>
            <a:ext cx="2103239" cy="2103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66141" y="1833563"/>
            <a:ext cx="61342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Jenis-jenis Penalaran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415873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2504" y="4243745"/>
            <a:ext cx="1327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Penalaran Induktif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530907" y="472416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Membuat kesimpulan umum berdasarkan observasi khusus.</a:t>
            </a:r>
            <a:endParaRPr lang="en-US" sz="2400" dirty="0"/>
          </a:p>
        </p:txBody>
      </p:sp>
      <p:sp>
        <p:nvSpPr>
          <p:cNvPr id="7" name="Shape 5"/>
          <p:cNvSpPr/>
          <p:nvPr/>
        </p:nvSpPr>
        <p:spPr>
          <a:xfrm>
            <a:off x="5216962" y="415873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74124" y="4243745"/>
            <a:ext cx="19597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Penalaran Deduktif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5954078" y="464915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Membuat kesimpulan spesifik berdasarkan premis umum</a:t>
            </a: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415873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98487" y="4243745"/>
            <a:ext cx="19359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Penalaran Abduktif</a:t>
            </a:r>
            <a:endParaRPr lang="en-US" sz="2800" dirty="0"/>
          </a:p>
        </p:txBody>
      </p:sp>
      <p:sp>
        <p:nvSpPr>
          <p:cNvPr id="14" name="Text 12"/>
          <p:cNvSpPr/>
          <p:nvPr/>
        </p:nvSpPr>
        <p:spPr>
          <a:xfrm>
            <a:off x="10377249" y="464915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Membuat hipotesis terbaik berdasarkan bukti yang tersedia</a:t>
            </a: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75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57" y="6219705"/>
            <a:ext cx="2103239" cy="2103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030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Penalaran Induktif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118711" y="2451973"/>
            <a:ext cx="30480" cy="4374475"/>
          </a:xfrm>
          <a:prstGeom prst="roundRect">
            <a:avLst>
              <a:gd name="adj" fmla="val 312558"/>
            </a:avLst>
          </a:prstGeom>
          <a:solidFill>
            <a:srgbClr val="BDB8DF"/>
          </a:solidFill>
          <a:ln/>
        </p:spPr>
      </p:sp>
      <p:sp>
        <p:nvSpPr>
          <p:cNvPr id="4" name="Shape 2"/>
          <p:cNvSpPr/>
          <p:nvPr/>
        </p:nvSpPr>
        <p:spPr>
          <a:xfrm>
            <a:off x="1358622" y="2947035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DB8DF"/>
          </a:solidFill>
          <a:ln/>
        </p:spPr>
      </p:sp>
      <p:sp>
        <p:nvSpPr>
          <p:cNvPr id="5" name="Shape 3"/>
          <p:cNvSpPr/>
          <p:nvPr/>
        </p:nvSpPr>
        <p:spPr>
          <a:xfrm>
            <a:off x="878800" y="27071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7514" y="2792135"/>
            <a:ext cx="13275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381488" y="26787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Observasi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2381488" y="3169206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2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Mengumpulkan data melalui pengamatan atau eksperimen</a:t>
            </a: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358622" y="448079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DB8DF"/>
          </a:solidFill>
          <a:ln/>
        </p:spPr>
      </p:sp>
      <p:sp>
        <p:nvSpPr>
          <p:cNvPr id="10" name="Shape 8"/>
          <p:cNvSpPr/>
          <p:nvPr/>
        </p:nvSpPr>
        <p:spPr>
          <a:xfrm>
            <a:off x="878800" y="42408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035963" y="4325898"/>
            <a:ext cx="19597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381488" y="41724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Pola</a:t>
            </a:r>
            <a:endParaRPr lang="en-US" sz="3600" dirty="0"/>
          </a:p>
        </p:txBody>
      </p:sp>
      <p:sp>
        <p:nvSpPr>
          <p:cNvPr id="13" name="Text 11"/>
          <p:cNvSpPr/>
          <p:nvPr/>
        </p:nvSpPr>
        <p:spPr>
          <a:xfrm>
            <a:off x="2381488" y="4702969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2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Mencari pola atau tren dalam data yang dikumpulkan.</a:t>
            </a:r>
            <a:endParaRPr lang="en-US" sz="3200" dirty="0"/>
          </a:p>
        </p:txBody>
      </p:sp>
      <p:sp>
        <p:nvSpPr>
          <p:cNvPr id="14" name="Shape 12"/>
          <p:cNvSpPr/>
          <p:nvPr/>
        </p:nvSpPr>
        <p:spPr>
          <a:xfrm>
            <a:off x="1358622" y="6014561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BDB8DF"/>
          </a:solidFill>
          <a:ln/>
        </p:spPr>
      </p:sp>
      <p:sp>
        <p:nvSpPr>
          <p:cNvPr id="15" name="Shape 13"/>
          <p:cNvSpPr/>
          <p:nvPr/>
        </p:nvSpPr>
        <p:spPr>
          <a:xfrm>
            <a:off x="878800" y="57746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37153" y="5859661"/>
            <a:ext cx="19359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381488" y="5746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Kesimpulan</a:t>
            </a:r>
            <a:endParaRPr lang="en-US" sz="3600" dirty="0"/>
          </a:p>
        </p:txBody>
      </p:sp>
      <p:sp>
        <p:nvSpPr>
          <p:cNvPr id="18" name="Text 16"/>
          <p:cNvSpPr/>
          <p:nvPr/>
        </p:nvSpPr>
        <p:spPr>
          <a:xfrm>
            <a:off x="2381488" y="6236732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Membuat kesimpulan umum berdasarkan pola yang ditemukan.</a:t>
            </a:r>
            <a:endParaRPr lang="en-US" sz="28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57" y="6219705"/>
            <a:ext cx="2103239" cy="2103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39546" y="16206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Penalaran Deduktif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852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Premis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25525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32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Pernyataan yang diterima sebagai benar.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Aturan Logika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8"/>
            <a:ext cx="3978116" cy="25525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32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Aturan yang digunakan untuk menghubungkan premis dengan kesimpulan.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Kesimpulan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25525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3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Kesimpulan logis yang ditarik dari premis.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57" y="6219705"/>
            <a:ext cx="2103239" cy="2103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0"/>
            <a:ext cx="50292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Penalaran Abduktif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1860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Observasi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321480"/>
            <a:ext cx="6082189" cy="893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000" dirty="0">
                <a:latin typeface="Arimo" pitchFamily="34" charset="0"/>
                <a:ea typeface="Arimo" pitchFamily="34" charset="-122"/>
                <a:cs typeface="Arimo" pitchFamily="34" charset="-120"/>
              </a:rPr>
              <a:t>Mendeteksi fakta atau fenomena yang </a:t>
            </a:r>
            <a:r>
              <a:rPr lang="en-US" sz="2000" dirty="0" err="1">
                <a:latin typeface="Arimo" pitchFamily="34" charset="0"/>
                <a:ea typeface="Arimo" pitchFamily="34" charset="-122"/>
                <a:cs typeface="Arimo" pitchFamily="34" charset="-120"/>
              </a:rPr>
              <a:t>tidak</a:t>
            </a:r>
            <a:r>
              <a:rPr lang="en-US" sz="2000" dirty="0"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endParaRPr lang="en-US" sz="2000" dirty="0" smtClean="0">
              <a:latin typeface="Arimo" pitchFamily="34" charset="0"/>
              <a:ea typeface="Arimo" pitchFamily="34" charset="-122"/>
              <a:cs typeface="Arimo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2000" dirty="0" err="1" smtClean="0">
                <a:latin typeface="Arimo" pitchFamily="34" charset="0"/>
                <a:ea typeface="Arimo" pitchFamily="34" charset="-122"/>
                <a:cs typeface="Arimo" pitchFamily="34" charset="-120"/>
              </a:rPr>
              <a:t>biasa</a:t>
            </a:r>
            <a:r>
              <a:rPr lang="en-US" sz="2000" dirty="0" smtClean="0"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r>
              <a:rPr lang="en-US" sz="2000" dirty="0" err="1">
                <a:ln w="0"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untuk</a:t>
            </a:r>
            <a:r>
              <a:rPr lang="en-US" sz="2000" dirty="0">
                <a:ln w="0"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n w="0"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menghasilkan</a:t>
            </a:r>
            <a:r>
              <a:rPr lang="en-US" sz="2000" dirty="0">
                <a:ln w="0"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n w="0"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hipotesis</a:t>
            </a:r>
            <a:r>
              <a:rPr lang="en-US" sz="2000" dirty="0">
                <a:ln w="0"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n w="0"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penjelasan</a:t>
            </a:r>
            <a:r>
              <a:rPr lang="en-US" sz="2000" dirty="0">
                <a:ln w="0"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endParaRPr lang="en-US" sz="2000" dirty="0" smtClean="0">
              <a:ln w="0"/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>
              <a:lnSpc>
                <a:spcPts val="2850"/>
              </a:lnSpc>
            </a:pPr>
            <a:r>
              <a:rPr lang="en-US" sz="2000" dirty="0" smtClean="0">
                <a:ln w="0"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yang </a:t>
            </a:r>
            <a:r>
              <a:rPr lang="en-US" sz="2000" dirty="0">
                <a:ln w="0"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paling </a:t>
            </a:r>
            <a:r>
              <a:rPr lang="en-US" sz="2000" dirty="0" err="1" smtClean="0">
                <a:ln w="0"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mungkin</a:t>
            </a:r>
            <a:r>
              <a:rPr lang="en-US" sz="2000" dirty="0" smtClean="0">
                <a:ln w="0"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.</a:t>
            </a:r>
            <a:endParaRPr lang="en-US" sz="2000" dirty="0">
              <a:ln w="0"/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66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Hipotesis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50996" y="402133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Hipotesis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dalam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penalaran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abduktif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adalah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sebuah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pernyataan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endParaRPr lang="en-US" sz="2000" dirty="0" smtClean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>
              <a:lnSpc>
                <a:spcPts val="2850"/>
              </a:lnSpc>
            </a:pPr>
            <a:r>
              <a:rPr lang="en-US" sz="2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atau</a:t>
            </a:r>
            <a:r>
              <a:rPr lang="en-US" sz="2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dugaan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yang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dihasilkan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untuk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menjelaskan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fenomena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atau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endParaRPr lang="en-US" sz="2000" dirty="0" smtClean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>
              <a:lnSpc>
                <a:spcPts val="2850"/>
              </a:lnSpc>
            </a:pPr>
            <a:r>
              <a:rPr lang="en-US" sz="2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peristiwa</a:t>
            </a:r>
            <a:r>
              <a:rPr lang="en-US" sz="2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tertentu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berdasarkan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informasi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yang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terbatas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. </a:t>
            </a:r>
            <a:r>
              <a:rPr lang="en-US" sz="1750" dirty="0" smtClean="0">
                <a:solidFill>
                  <a:srgbClr val="2A2742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.</a:t>
            </a:r>
            <a:endParaRPr lang="en-US" sz="175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5961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Verifikasi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585525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</a:t>
            </a:r>
            <a:r>
              <a:rPr lang="en-US" sz="2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etode</a:t>
            </a:r>
            <a:r>
              <a:rPr lang="en-US" sz="2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untuk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menghasilkan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hipotesis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penjelasan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yang paling </a:t>
            </a:r>
            <a:endParaRPr lang="en-US" sz="2000" dirty="0" smtClean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>
              <a:lnSpc>
                <a:spcPts val="2850"/>
              </a:lnSpc>
            </a:pPr>
            <a:r>
              <a:rPr lang="en-US" sz="2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mungkin</a:t>
            </a:r>
            <a:r>
              <a:rPr lang="en-US" sz="2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berdasarkan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observasi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yang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ada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.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Namun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,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hipotesis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ini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endParaRPr lang="en-US" sz="2000" dirty="0" smtClean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>
              <a:lnSpc>
                <a:spcPts val="2850"/>
              </a:lnSpc>
            </a:pPr>
            <a:r>
              <a:rPr lang="en-US" sz="2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harus</a:t>
            </a:r>
            <a:r>
              <a:rPr lang="en-US" sz="2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diuji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melalui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verifikasi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untuk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menentukan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kebenarannya</a:t>
            </a:r>
            <a:endParaRPr lang="en-US" sz="2000" dirty="0" smtClean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>
              <a:lnSpc>
                <a:spcPts val="2850"/>
              </a:lnSpc>
            </a:pPr>
            <a:r>
              <a:rPr lang="en-US" sz="2000" dirty="0" err="1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mengumpulkan</a:t>
            </a:r>
            <a:r>
              <a:rPr lang="en-US" sz="2000" dirty="0" smtClean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20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bukti tambahan.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56911"/>
            <a:ext cx="7566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Langkah-langkah Penalaran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05852"/>
            <a:ext cx="13042821" cy="3266837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3013472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3157180"/>
            <a:ext cx="125739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1. Identifikasi Masalah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01410" y="3663791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1028224" y="3807500"/>
            <a:ext cx="125739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2. Kumpulkan Informasi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431411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224" y="4457819"/>
            <a:ext cx="125739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3. Analisis Informasi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964430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224" y="5108138"/>
            <a:ext cx="125739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4. Evaluasi Pilihan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5614749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8224" y="5758458"/>
            <a:ext cx="125739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5. Buat Keputusan</a:t>
            </a:r>
            <a:endParaRPr lang="en-US" sz="175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57" y="6219705"/>
            <a:ext cx="2103239" cy="2103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788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Pentingnya Penalaran dalam Kehidupan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36545"/>
            <a:ext cx="3664863" cy="2402324"/>
          </a:xfrm>
          <a:prstGeom prst="roundRect">
            <a:avLst>
              <a:gd name="adj" fmla="val 3966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070979"/>
            <a:ext cx="29603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Memecahkan Masalah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561398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Penalaran membantu kita menemukan solusi untuk masalah yang kita hadapi.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36545"/>
            <a:ext cx="3664863" cy="2402324"/>
          </a:xfrm>
          <a:prstGeom prst="roundRect">
            <a:avLst>
              <a:gd name="adj" fmla="val 3966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070979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Pengambilan Keputusan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915728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Penalaran membantu kita memilih pilihan terbaik dalam berbagai situasi.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65683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700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Komunikasi Efektif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6190536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Penalaran membantu kita menyampaikan ide dan argumen secara logis.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345</Words>
  <Application>Microsoft Office PowerPoint</Application>
  <PresentationFormat>Custom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Outfit</vt:lpstr>
      <vt:lpstr>Arimo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ASUS</cp:lastModifiedBy>
  <cp:revision>5</cp:revision>
  <dcterms:created xsi:type="dcterms:W3CDTF">2024-09-17T14:20:42Z</dcterms:created>
  <dcterms:modified xsi:type="dcterms:W3CDTF">2024-09-19T01:22:18Z</dcterms:modified>
</cp:coreProperties>
</file>