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/>
    <p:restoredTop sz="94660"/>
  </p:normalViewPr>
  <p:slideViewPr>
    <p:cSldViewPr snapToGrid="0">
      <p:cViewPr varScale="1">
        <p:scale>
          <a:sx n="85" d="100"/>
          <a:sy n="85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779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904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840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996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972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1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491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434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0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4091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1323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7890B-E41E-D64D-AFD5-09041F1E1802}" type="datetimeFigureOut">
              <a:rPr lang="en-RO" smtClean="0"/>
              <a:t>27.10.2024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735FA-28CD-FA4E-85EF-08A3AD9681E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554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C6574A-CA1F-3A6D-263E-BCF4EB036961}"/>
              </a:ext>
            </a:extLst>
          </p:cNvPr>
          <p:cNvSpPr txBox="1"/>
          <p:nvPr/>
        </p:nvSpPr>
        <p:spPr>
          <a:xfrm>
            <a:off x="1566643" y="2318863"/>
            <a:ext cx="2921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library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ieee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ieee.std_logic_1164.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use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ieee.numeric_std.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all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x, y,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   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sum      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architecture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begin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xor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xor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ACB39-FE76-ECF0-9828-92F827C967F0}"/>
              </a:ext>
            </a:extLst>
          </p:cNvPr>
          <p:cNvSpPr txBox="1"/>
          <p:nvPr/>
        </p:nvSpPr>
        <p:spPr>
          <a:xfrm>
            <a:off x="2223253" y="613796"/>
            <a:ext cx="24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sz="2000" b="1" dirty="0"/>
              <a:t>LAB4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86983-49B4-BDA5-9701-E0A2785F7F2C}"/>
              </a:ext>
            </a:extLst>
          </p:cNvPr>
          <p:cNvSpPr txBox="1"/>
          <p:nvPr/>
        </p:nvSpPr>
        <p:spPr>
          <a:xfrm>
            <a:off x="674558" y="1439054"/>
            <a:ext cx="292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1. Carry Lookahead Adder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6D5EB-C445-DE10-B17B-7B88A9F68D0F}"/>
              </a:ext>
            </a:extLst>
          </p:cNvPr>
          <p:cNvSpPr txBox="1"/>
          <p:nvPr/>
        </p:nvSpPr>
        <p:spPr>
          <a:xfrm>
            <a:off x="963118" y="19495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1.1 Adder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44908-5605-C1E7-10C1-50370C5A4007}"/>
              </a:ext>
            </a:extLst>
          </p:cNvPr>
          <p:cNvSpPr txBox="1"/>
          <p:nvPr/>
        </p:nvSpPr>
        <p:spPr>
          <a:xfrm>
            <a:off x="963118" y="5783995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1.2 Carry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CDCC7-49F0-F63F-29A8-E86C3C2C27F2}"/>
              </a:ext>
            </a:extLst>
          </p:cNvPr>
          <p:cNvSpPr txBox="1"/>
          <p:nvPr/>
        </p:nvSpPr>
        <p:spPr>
          <a:xfrm>
            <a:off x="1566643" y="6295022"/>
            <a:ext cx="35245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carry_block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x, y: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62211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E1E99-2990-CC51-607F-BC158BC79945}"/>
              </a:ext>
            </a:extLst>
          </p:cNvPr>
          <p:cNvSpPr txBox="1"/>
          <p:nvPr/>
        </p:nvSpPr>
        <p:spPr>
          <a:xfrm>
            <a:off x="1612556" y="469557"/>
            <a:ext cx="36328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architecture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carry_block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P0, P1, P2, P3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G0, G1, G2, G3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begin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P0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x(0)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G0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x(0)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P1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x(1)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y(1);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G1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x(1)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y(1);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P2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x(2)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y(2);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G2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x(2)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y(2);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P3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x(3)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y(3);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G3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x(3)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y(3);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(0)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G0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(P0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(1)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G1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(P1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(0));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(2)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G2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(P2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(1));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G3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(P3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(2));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library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ieee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 startAt="8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5BBAA-4320-0CAF-109F-F389AE3A11D0}"/>
              </a:ext>
            </a:extLst>
          </p:cNvPr>
          <p:cNvSpPr txBox="1"/>
          <p:nvPr/>
        </p:nvSpPr>
        <p:spPr>
          <a:xfrm>
            <a:off x="1022073" y="4470652"/>
            <a:ext cx="29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2.3. Carry Lookahead Adder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9C6A1-B4AF-A3D3-13C6-D436A15F399B}"/>
              </a:ext>
            </a:extLst>
          </p:cNvPr>
          <p:cNvSpPr txBox="1"/>
          <p:nvPr/>
        </p:nvSpPr>
        <p:spPr>
          <a:xfrm>
            <a:off x="1612555" y="4858464"/>
            <a:ext cx="480503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x, y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sum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architecture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struct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(x, y,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carry_block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x, y: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endParaRPr lang="en-RO" sz="1400" dirty="0"/>
          </a:p>
        </p:txBody>
      </p:sp>
    </p:spTree>
    <p:extLst>
      <p:ext uri="{BB962C8B-B14F-4D97-AF65-F5344CB8AC3E}">
        <p14:creationId xmlns:p14="http://schemas.microsoft.com/office/powerpoint/2010/main" val="153854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9B62A4-B66F-B01E-7504-2BCED2DA6F54}"/>
              </a:ext>
            </a:extLst>
          </p:cNvPr>
          <p:cNvSpPr txBox="1"/>
          <p:nvPr/>
        </p:nvSpPr>
        <p:spPr>
          <a:xfrm>
            <a:off x="1618734" y="222423"/>
            <a:ext cx="37189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begin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carry_block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, x, y ,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adder0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(x(0) , y(0),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 sum(0));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adder1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(x(1) , y(1),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(0), sum(1));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adder2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(x(2) , y(2),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(1), sum(2));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adder3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(x(3) , y(3),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(2), sum(3));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s_internal_carries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(3);</a:t>
            </a:r>
          </a:p>
          <a:p>
            <a:pPr marL="342900" indent="-342900">
              <a:buFont typeface="+mj-lt"/>
              <a:buAutoNum type="arabicPeriod" startAt="23"/>
            </a:pP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23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struct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6B57D-92F9-926D-2B20-BA6AC23096B7}"/>
              </a:ext>
            </a:extLst>
          </p:cNvPr>
          <p:cNvSpPr txBox="1"/>
          <p:nvPr/>
        </p:nvSpPr>
        <p:spPr>
          <a:xfrm>
            <a:off x="877330" y="4967416"/>
            <a:ext cx="417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1.4. Carry Lookahead Adder Test Banch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51662-B5BD-BAFD-9955-B696E7891581}"/>
              </a:ext>
            </a:extLst>
          </p:cNvPr>
          <p:cNvSpPr txBox="1"/>
          <p:nvPr/>
        </p:nvSpPr>
        <p:spPr>
          <a:xfrm>
            <a:off x="1618734" y="5336748"/>
            <a:ext cx="46555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entity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carry_lookahead_adder_tb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carry_lookahead_adder_tb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architecture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behavior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signal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carry_lookahead_adder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x, y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std_logic_vector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(3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downto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0);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std_logic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component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RO" sz="1400" dirty="0"/>
          </a:p>
        </p:txBody>
      </p:sp>
    </p:spTree>
    <p:extLst>
      <p:ext uri="{BB962C8B-B14F-4D97-AF65-F5344CB8AC3E}">
        <p14:creationId xmlns:p14="http://schemas.microsoft.com/office/powerpoint/2010/main" val="33141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E41C1-10EE-9F7D-B14C-2EA13D9E7A60}"/>
              </a:ext>
            </a:extLst>
          </p:cNvPr>
          <p:cNvSpPr txBox="1"/>
          <p:nvPr/>
        </p:nvSpPr>
        <p:spPr>
          <a:xfrm>
            <a:off x="1569309" y="210066"/>
            <a:ext cx="3569119" cy="978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begin</a:t>
            </a: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DUT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1400" b="0" dirty="0" err="1">
                <a:solidFill>
                  <a:srgbClr val="22863A"/>
                </a:solidFill>
                <a:effectLst/>
                <a:highlight>
                  <a:srgbClr val="FFFFFF"/>
                </a:highlight>
              </a:rPr>
              <a:t>carry_lookahead_adder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port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map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(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sum_tb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,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=&gt;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cout_tb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stimulus_proc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: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process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begin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Test case 1: Add 4 + 5 without carry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"0100";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-- 4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"0101";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-- 5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'0';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2 ns;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Test case 2: Add 7 + 3 with carry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"0111";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-- 7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"0011";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-- 3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'1';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2 ns;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Test case 3: Add 15 + 15 without carry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"1111";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-- 15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"1111";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-- 15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'0';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2 ns;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Test case 3: Add 15 + 15 with carry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"1111";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-- 15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"1111";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-- 15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'1';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2 ns;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Test case 4: Add 0 + 0 with carry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x_tb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"0000";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-- 0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y_tb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"0000";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FFFFF"/>
                </a:highlight>
              </a:rPr>
              <a:t>-- 0 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cin_tb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'1';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2 ns;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</a:b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wait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process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 startAt="16"/>
            </a:pP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FFFFF"/>
                </a:highlight>
              </a:rPr>
              <a:t>end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FFFFF"/>
                </a:highlight>
              </a:rPr>
              <a:t>behavior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FFFFF"/>
                </a:highligh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95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55CAF-CA8A-5A45-4E58-FA4B8D4A4F11}"/>
              </a:ext>
            </a:extLst>
          </p:cNvPr>
          <p:cNvSpPr txBox="1"/>
          <p:nvPr/>
        </p:nvSpPr>
        <p:spPr>
          <a:xfrm>
            <a:off x="852615" y="402851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1.5. Simulation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A5F302-373B-C2DE-1F1D-D641CDDB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9704"/>
            <a:ext cx="6858000" cy="348266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06E5CD2-AD18-CE12-259B-428D8315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433"/>
            <a:ext cx="6858000" cy="3837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40C2BB-D568-CE80-B276-E0CCA7AAD61D}"/>
              </a:ext>
            </a:extLst>
          </p:cNvPr>
          <p:cNvSpPr txBox="1"/>
          <p:nvPr/>
        </p:nvSpPr>
        <p:spPr>
          <a:xfrm>
            <a:off x="1272745" y="77218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1.5.1. Set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4A066-B9A2-A9E6-B874-3D4F1DCDFF04}"/>
              </a:ext>
            </a:extLst>
          </p:cNvPr>
          <p:cNvSpPr txBox="1"/>
          <p:nvPr/>
        </p:nvSpPr>
        <p:spPr>
          <a:xfrm>
            <a:off x="1272745" y="52264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1.5.2. Result</a:t>
            </a:r>
          </a:p>
        </p:txBody>
      </p:sp>
    </p:spTree>
    <p:extLst>
      <p:ext uri="{BB962C8B-B14F-4D97-AF65-F5344CB8AC3E}">
        <p14:creationId xmlns:p14="http://schemas.microsoft.com/office/powerpoint/2010/main" val="313442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4ACC2-08BE-271F-5967-7FBBD807495B}"/>
              </a:ext>
            </a:extLst>
          </p:cNvPr>
          <p:cNvSpPr txBox="1"/>
          <p:nvPr/>
        </p:nvSpPr>
        <p:spPr>
          <a:xfrm>
            <a:off x="1566643" y="1336368"/>
            <a:ext cx="41240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entity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x, y,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sum,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entity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architecture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beh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of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&lt;= x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xor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xor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(x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 )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((x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y)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beh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F962D-824B-1949-DCCB-7061AD17FA72}"/>
              </a:ext>
            </a:extLst>
          </p:cNvPr>
          <p:cNvSpPr txBox="1"/>
          <p:nvPr/>
        </p:nvSpPr>
        <p:spPr>
          <a:xfrm>
            <a:off x="674558" y="456559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2. </a:t>
            </a:r>
            <a:r>
              <a:rPr lang="en-US" b="1" dirty="0">
                <a:effectLst/>
              </a:rPr>
              <a:t>Wallace</a:t>
            </a:r>
            <a:r>
              <a:rPr lang="en-US" b="1" dirty="0"/>
              <a:t> T</a:t>
            </a:r>
            <a:r>
              <a:rPr lang="en-US" b="1" dirty="0">
                <a:effectLst/>
              </a:rPr>
              <a:t>ree</a:t>
            </a:r>
            <a:r>
              <a:rPr lang="en-US" b="1" dirty="0"/>
              <a:t> M</a:t>
            </a:r>
            <a:r>
              <a:rPr lang="en-US" b="1" dirty="0">
                <a:effectLst/>
              </a:rPr>
              <a:t>ultiplier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0E210-0141-0FFC-3E8F-39CE5F08D96F}"/>
              </a:ext>
            </a:extLst>
          </p:cNvPr>
          <p:cNvSpPr txBox="1"/>
          <p:nvPr/>
        </p:nvSpPr>
        <p:spPr>
          <a:xfrm>
            <a:off x="963118" y="967036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2.1 Full Adder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416A0-4F8D-F1D3-5DC2-E26BB64D67B4}"/>
              </a:ext>
            </a:extLst>
          </p:cNvPr>
          <p:cNvSpPr txBox="1"/>
          <p:nvPr/>
        </p:nvSpPr>
        <p:spPr>
          <a:xfrm>
            <a:off x="963118" y="3964777"/>
            <a:ext cx="28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2.2 </a:t>
            </a:r>
            <a:r>
              <a:rPr lang="en-US" dirty="0">
                <a:effectLst/>
              </a:rPr>
              <a:t>Wallace</a:t>
            </a:r>
            <a:r>
              <a:rPr lang="en-US" dirty="0"/>
              <a:t> T</a:t>
            </a:r>
            <a:r>
              <a:rPr lang="en-US" dirty="0">
                <a:effectLst/>
              </a:rPr>
              <a:t>ree</a:t>
            </a:r>
            <a:r>
              <a:rPr lang="en-US" dirty="0"/>
              <a:t> M</a:t>
            </a:r>
            <a:r>
              <a:rPr lang="en-US" dirty="0">
                <a:effectLst/>
              </a:rPr>
              <a:t>ultiplier</a:t>
            </a:r>
            <a:endParaRPr lang="en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1414-07E4-E0AE-D41F-A4C16AEF55CF}"/>
              </a:ext>
            </a:extLst>
          </p:cNvPr>
          <p:cNvSpPr txBox="1"/>
          <p:nvPr/>
        </p:nvSpPr>
        <p:spPr>
          <a:xfrm>
            <a:off x="564400" y="4326860"/>
            <a:ext cx="61093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entity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x, y :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 :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7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entity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architecture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of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:=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"00000"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:=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"0000"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:=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:=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"0000"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:=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component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x, y,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sum,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component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begin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&lt;=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--mapping the full adders 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FA_0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'0'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RO" sz="1000" dirty="0"/>
          </a:p>
        </p:txBody>
      </p:sp>
    </p:spTree>
    <p:extLst>
      <p:ext uri="{BB962C8B-B14F-4D97-AF65-F5344CB8AC3E}">
        <p14:creationId xmlns:p14="http://schemas.microsoft.com/office/powerpoint/2010/main" val="291742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BF808-3945-3D32-E970-A19D363DC7B0}"/>
              </a:ext>
            </a:extLst>
          </p:cNvPr>
          <p:cNvSpPr txBox="1"/>
          <p:nvPr/>
        </p:nvSpPr>
        <p:spPr>
          <a:xfrm>
            <a:off x="270763" y="953312"/>
            <a:ext cx="3108543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FA_1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'0'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FA_2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'0'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FA_3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FA_4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FA_5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'0'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FA_6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30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30"/>
            </a:pPr>
            <a:endParaRPr lang="en-RO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E8A35-14FD-0872-1611-32A72690F0C6}"/>
              </a:ext>
            </a:extLst>
          </p:cNvPr>
          <p:cNvSpPr txBox="1"/>
          <p:nvPr/>
        </p:nvSpPr>
        <p:spPr>
          <a:xfrm>
            <a:off x="3440681" y="953312"/>
            <a:ext cx="318548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FA_7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78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FA_8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78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FA_9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s_top_level_carry_out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78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FA_10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78"/>
            </a:pP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FA_11 : </a:t>
            </a:r>
            <a:r>
              <a:rPr lang="en-US" sz="1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full_adder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(x(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y(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s_middle_level_carry_out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s_bottom_level_carry_out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sum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=&gt; p(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7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 startAt="78"/>
            </a:pP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</a:p>
          <a:p>
            <a:pPr marL="228600" indent="-228600">
              <a:buFont typeface="+mj-lt"/>
              <a:buAutoNum type="arabicPeriod" startAt="78"/>
            </a:pPr>
            <a:endParaRPr lang="en-RO" sz="1000" dirty="0"/>
          </a:p>
        </p:txBody>
      </p:sp>
    </p:spTree>
    <p:extLst>
      <p:ext uri="{BB962C8B-B14F-4D97-AF65-F5344CB8AC3E}">
        <p14:creationId xmlns:p14="http://schemas.microsoft.com/office/powerpoint/2010/main" val="44109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19F19C-91B9-DB8D-234C-FE2B69DD4887}"/>
              </a:ext>
            </a:extLst>
          </p:cNvPr>
          <p:cNvSpPr txBox="1"/>
          <p:nvPr/>
        </p:nvSpPr>
        <p:spPr>
          <a:xfrm>
            <a:off x="821410" y="495946"/>
            <a:ext cx="399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2.3. </a:t>
            </a:r>
            <a:r>
              <a:rPr lang="en-US" dirty="0">
                <a:effectLst/>
              </a:rPr>
              <a:t>Wallace</a:t>
            </a:r>
            <a:r>
              <a:rPr lang="en-US" dirty="0"/>
              <a:t> T</a:t>
            </a:r>
            <a:r>
              <a:rPr lang="en-US" dirty="0">
                <a:effectLst/>
              </a:rPr>
              <a:t>ree</a:t>
            </a:r>
            <a:r>
              <a:rPr lang="en-US" dirty="0"/>
              <a:t> M</a:t>
            </a:r>
            <a:r>
              <a:rPr lang="en-US" dirty="0">
                <a:effectLst/>
              </a:rPr>
              <a:t>ultiplier Test </a:t>
            </a:r>
            <a:r>
              <a:rPr lang="en-US" dirty="0" err="1">
                <a:effectLst/>
              </a:rPr>
              <a:t>Banch</a:t>
            </a:r>
            <a:endParaRPr lang="en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C071B-6CA1-17F0-C5BF-CA00708BAF77}"/>
              </a:ext>
            </a:extLst>
          </p:cNvPr>
          <p:cNvSpPr txBox="1"/>
          <p:nvPr/>
        </p:nvSpPr>
        <p:spPr>
          <a:xfrm>
            <a:off x="1255167" y="865278"/>
            <a:ext cx="4578497" cy="889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entity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architecture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beh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of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signal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x, y :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 :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std_logic_vector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downto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DUT: </a:t>
            </a:r>
            <a:r>
              <a:rPr lang="en-US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wallace_tree_multiplier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port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map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=&gt;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 =&gt;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 =&gt;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p_tb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stimulus_proc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process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Test case 1: multiply 4 * 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"0100"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-- 4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"0101"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Test case 2: multiply 1 * 1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Test case 3: multiply 15 *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"1111"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"1111"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Test case 3: multiply 1 *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"1111"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Test case 4: multiply 0 * 15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"0000"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-- 0 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y_tb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"1111"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-- 15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wait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process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beh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78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7B383-CBFE-909F-1BA6-FCB837A2EB32}"/>
              </a:ext>
            </a:extLst>
          </p:cNvPr>
          <p:cNvSpPr txBox="1"/>
          <p:nvPr/>
        </p:nvSpPr>
        <p:spPr>
          <a:xfrm>
            <a:off x="712922" y="449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6F052-1714-2C31-3AE2-455BB60C0C17}"/>
              </a:ext>
            </a:extLst>
          </p:cNvPr>
          <p:cNvSpPr txBox="1"/>
          <p:nvPr/>
        </p:nvSpPr>
        <p:spPr>
          <a:xfrm>
            <a:off x="852615" y="402851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2.4. Simulation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7BA-FEEF-593C-5752-4DC5AEB1F196}"/>
              </a:ext>
            </a:extLst>
          </p:cNvPr>
          <p:cNvSpPr txBox="1"/>
          <p:nvPr/>
        </p:nvSpPr>
        <p:spPr>
          <a:xfrm>
            <a:off x="1272745" y="77218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2.4.1. Set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9E8C6-4BE6-3424-54D9-921ECF1EB80A}"/>
              </a:ext>
            </a:extLst>
          </p:cNvPr>
          <p:cNvSpPr txBox="1"/>
          <p:nvPr/>
        </p:nvSpPr>
        <p:spPr>
          <a:xfrm>
            <a:off x="1272745" y="522645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2.4.2. Result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864B9AA-3690-C643-DEB4-23321E06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149"/>
            <a:ext cx="6858000" cy="391818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4FD3FDB-1537-0E0C-FEF1-EBB1B8473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/>
          <a:stretch/>
        </p:blipFill>
        <p:spPr>
          <a:xfrm>
            <a:off x="0" y="5766303"/>
            <a:ext cx="6858000" cy="23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2483</Words>
  <Application>Microsoft Macintosh PowerPoint</Application>
  <PresentationFormat>A4 Paper (210x297 mm)</PresentationFormat>
  <Paragraphs>330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Kamel Arraj</dc:creator>
  <cp:lastModifiedBy>Kamel Arraj</cp:lastModifiedBy>
  <cp:revision>2</cp:revision>
  <dcterms:created xsi:type="dcterms:W3CDTF">2024-10-27T06:26:12Z</dcterms:created>
  <dcterms:modified xsi:type="dcterms:W3CDTF">2024-10-27T17:20:05Z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2024-10-27T17:17:22Z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2bae0a99-f1f2-44cc-9ff8-b62b5c7134b7</vt:lpwstr>
  </property>
  <property fmtid="{D5CDD505-2E9C-101B-9397-08002B2CF9AE}" pid="8" name="MSIP_Label_5b58b62f-6f94-46bd-8089-18e64b0a9abb_ContentBits">
    <vt:lpwstr>0</vt:lpwstr>
  </property>
</Properties>
</file>