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4" r:id="rId2"/>
    <p:sldId id="348" r:id="rId3"/>
    <p:sldId id="393" r:id="rId4"/>
    <p:sldId id="381" r:id="rId5"/>
    <p:sldId id="382" r:id="rId6"/>
    <p:sldId id="383" r:id="rId7"/>
    <p:sldId id="390" r:id="rId8"/>
    <p:sldId id="384" r:id="rId9"/>
    <p:sldId id="388" r:id="rId10"/>
    <p:sldId id="389" r:id="rId11"/>
    <p:sldId id="385" r:id="rId12"/>
    <p:sldId id="386" r:id="rId13"/>
    <p:sldId id="387" r:id="rId14"/>
    <p:sldId id="391" r:id="rId15"/>
    <p:sldId id="39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67D"/>
    <a:srgbClr val="F99D20"/>
    <a:srgbClr val="2F3292"/>
    <a:srgbClr val="F37437"/>
    <a:srgbClr val="4A3D30"/>
    <a:srgbClr val="E0C6B5"/>
    <a:srgbClr val="2B2B2B"/>
    <a:srgbClr val="F9EFE0"/>
    <a:srgbClr val="B4E3F0"/>
    <a:srgbClr val="053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3ADA-CC51-4192-879A-BBBD36B7E3F4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4E63-60D1-4886-9CEE-A226AF03C1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64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00A83-62DF-4D08-B182-8ACB9BFAB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C237E2-A748-4B19-A2F7-6EC31C45A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41281F-F9C4-4D82-A593-265B76A5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1A9B6A-B059-439C-BC04-AF018773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BBE83-A848-4619-8339-0965DA1E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54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FF2E0-FB7E-40DA-9BCD-E641F2AF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81AC2E-BF1A-432A-AFE2-A38AEAC4A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59C3D-54E7-472C-AEBE-718E1F8D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4E812-312B-4DC1-93DC-E14E7C58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D4A85-FB60-4AFB-80FD-3938DF63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95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7F847B-6517-407C-BC21-4ABFC72F5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0C4888-6597-4608-A93C-F34C6A08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31F0B-7D4D-4AD5-99ED-4CA116F7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65A4C-DE2B-4769-A38B-EE881E9A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358BBC-8586-4842-9B50-4067480F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07257-9E7F-49B6-8969-BC94CEAC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614A8-64B4-4462-BDD4-B2B232F6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38C97-81C3-4057-94A8-1CBE77A3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F2303-4503-4259-BAEF-601D5192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97846-EB6B-4E0B-9315-1BBAD4B6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7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DEABF-8349-42D1-984F-7F38F55B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765EB3-641A-4819-88B2-87711B8BA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7BF55-C05B-475E-A974-0DA213C5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A0BC9-3B4B-409F-80F8-442B7911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DDB94-8D56-486F-B661-96EA9695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79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AA4B-8C56-4FAE-960E-8A51EA0C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9C858-FCD3-46A1-9181-434222E32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AE1B84-627E-4E6C-846C-ECE5D7A8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BF6C8E-7DCD-496E-BEE7-2632B82C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B9E074-076C-46E6-9556-FADB7905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02083D-6DA6-4558-9AA2-A83541C9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5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F0BAD-C15A-4A8F-8983-2CDA8A4E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347855-5984-4617-987D-AF686F0B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694EBE-3E83-4BE2-94EA-282EBFB6C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DB9DD6-62F0-4D32-A57E-5A076B9D7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7FC5B6-2143-4487-A9D5-E0D0F3BA8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AB43DB-31C0-44ED-A7A1-92E1B921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9C649A-5B36-400B-BEDC-C218EE9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290575-4611-45BA-950A-3E1111F2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FF746-4CA4-44B6-AAD3-9788083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E571BE-1B6C-4B56-808B-6C722579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CAB4F2-D5F1-4DAE-B990-D45ED4BB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AEF389-5C87-4A45-808C-ABEE7D66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8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9FAAB8-E982-4821-8D1B-9D833915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237460-A828-4028-BA8A-467BEEC6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752088-C0E8-4A2E-BE8A-B03F02F4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66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43FC2-5F18-47FD-B6DB-A49A0046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2930BF-4816-4136-9778-60E065B5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0F2553-794A-458D-BE11-C74A523F4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C3438-8530-4DB7-A0B2-56FC22BC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73FC23-313C-4B1C-89A3-526725F5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FE89E6-1E10-47CB-A2BE-5C041FE7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14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31E44-FE81-4380-B767-259C90AC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A7A117-1EE2-410B-9D7E-76B12FCB6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18D01-5019-4659-AC30-20BC9760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E03F38-E0CA-400E-BC4D-64653ED2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A496A4-C2D0-486B-91DE-A6354A37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A33817-8E58-453E-9E02-B078DB8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8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3F934-F606-48DA-8BD1-151BD033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52C75A-5EE7-44FA-8915-71AF9B606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629822-0C14-48BB-966D-BB7B8E969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05089-C3A3-463E-A160-3CAC13F84762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CE59DC-B7F8-4CD5-AA90-9FCD52C92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8FBC6-C8D5-414D-86F7-3B8645B7B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86AED-93CC-4DDC-A694-A5A0AC8258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69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6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592BBD36-910E-47B3-8A57-6677D3CAE517}"/>
              </a:ext>
            </a:extLst>
          </p:cNvPr>
          <p:cNvSpPr>
            <a:spLocks noGrp="1"/>
          </p:cNvSpPr>
          <p:nvPr/>
        </p:nvSpPr>
        <p:spPr>
          <a:xfrm>
            <a:off x="4419600" y="1389570"/>
            <a:ext cx="7772400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</a:rPr>
              <a:t>ПМ.01 РАЗРАБОТКА МОДУЛЕЙ ПРОГРАММНОГО ОБЕСПЕЧЕНИЯ ДЛЯ КОМПЬЮТЕРНЫХ СИСТЕМ</a:t>
            </a:r>
          </a:p>
        </p:txBody>
      </p:sp>
      <p:sp>
        <p:nvSpPr>
          <p:cNvPr id="7" name="Подзаголовок 3">
            <a:extLst>
              <a:ext uri="{FF2B5EF4-FFF2-40B4-BE49-F238E27FC236}">
                <a16:creationId xmlns:a16="http://schemas.microsoft.com/office/drawing/2014/main" id="{5B62FAB3-70EB-4AF5-844A-B26BF74EC495}"/>
              </a:ext>
            </a:extLst>
          </p:cNvPr>
          <p:cNvSpPr>
            <a:spLocks noGrp="1"/>
          </p:cNvSpPr>
          <p:nvPr/>
        </p:nvSpPr>
        <p:spPr>
          <a:xfrm>
            <a:off x="4901209" y="2461725"/>
            <a:ext cx="6653035" cy="792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Специальность 09.02.07 Информационные системы и программирование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75DB42B-1FC4-4BE3-A6F8-A4A3DB5CC335}"/>
              </a:ext>
            </a:extLst>
          </p:cNvPr>
          <p:cNvSpPr/>
          <p:nvPr/>
        </p:nvSpPr>
        <p:spPr>
          <a:xfrm>
            <a:off x="6400855" y="921434"/>
            <a:ext cx="3809889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Производственная практика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13F4F009-A7F8-4ADF-95A1-25C62A7C0FEE}"/>
              </a:ext>
            </a:extLst>
          </p:cNvPr>
          <p:cNvSpPr txBox="1"/>
          <p:nvPr/>
        </p:nvSpPr>
        <p:spPr>
          <a:xfrm>
            <a:off x="7214371" y="6071759"/>
            <a:ext cx="202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Нижний Новгород</a:t>
            </a:r>
          </a:p>
          <a:p>
            <a:pPr algn="ctr"/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20</a:t>
            </a:r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2</a:t>
            </a:r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5 г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C58849F-7D54-49EE-A0B4-FC09EB0390F6}"/>
              </a:ext>
            </a:extLst>
          </p:cNvPr>
          <p:cNvSpPr/>
          <p:nvPr/>
        </p:nvSpPr>
        <p:spPr>
          <a:xfrm>
            <a:off x="4557435" y="4277131"/>
            <a:ext cx="6653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Колиниченко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Екатерина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Сергеевна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 4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3П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курс 4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Руководители: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Ведяйкин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А.В.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CEF786-A4AB-4578-B0E4-CBCE2CE07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1BB9C4-40BF-4DCE-8EA1-96494ECD71D0}"/>
              </a:ext>
            </a:extLst>
          </p:cNvPr>
          <p:cNvSpPr/>
          <p:nvPr/>
        </p:nvSpPr>
        <p:spPr>
          <a:xfrm>
            <a:off x="0" y="0"/>
            <a:ext cx="4308049" cy="6857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5E88B2C-840D-4BE4-ABA9-5B9660D4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3" y="2636885"/>
            <a:ext cx="3892082" cy="20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solidFill>
              <a:srgbClr val="302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РЕАЛИЗОВАННОЕ ПРИЛОЖЕНИЕ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507DE834-470E-450F-99A8-F31FEBB9DCD5}"/>
              </a:ext>
            </a:extLst>
          </p:cNvPr>
          <p:cNvSpPr/>
          <p:nvPr/>
        </p:nvSpPr>
        <p:spPr>
          <a:xfrm>
            <a:off x="5765887" y="3642700"/>
            <a:ext cx="938669" cy="624526"/>
          </a:xfrm>
          <a:prstGeom prst="rightArrow">
            <a:avLst/>
          </a:prstGeom>
          <a:solidFill>
            <a:srgbClr val="2F3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9BDF48-48B6-4C0C-9F38-899D6098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6" y="1467611"/>
            <a:ext cx="5470238" cy="31237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C97F9D-89C3-45C0-8C67-151B93C0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009" y="1922307"/>
            <a:ext cx="4334480" cy="134321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AB639A-8819-46EA-8E8C-9E2A77B8D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728" y="5135682"/>
            <a:ext cx="2419688" cy="13717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B7C719C-74AB-469E-A6BA-6E870EC15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019" y="4075463"/>
            <a:ext cx="5305592" cy="24753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D895C93-6427-423A-A99E-B8558339D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8937" y="1697169"/>
            <a:ext cx="704877" cy="15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solidFill>
              <a:srgbClr val="302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РЕАЛИЗОВАННОЕ ПРИЛОЖЕНИЕ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A864E3-4EAE-41C2-937C-1E2C55C8A69B}"/>
              </a:ext>
            </a:extLst>
          </p:cNvPr>
          <p:cNvSpPr/>
          <p:nvPr/>
        </p:nvSpPr>
        <p:spPr>
          <a:xfrm>
            <a:off x="4671149" y="5984253"/>
            <a:ext cx="3153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Меню -</a:t>
            </a:r>
            <a:r>
              <a:rPr lang="en-US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&gt; </a:t>
            </a: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Марафон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E03189C-736C-4DC6-927A-1AAB7DA4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4" y="1225485"/>
            <a:ext cx="6613183" cy="463101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4FA5BF-1465-473E-8647-2AB1C671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94" y="1611984"/>
            <a:ext cx="5133448" cy="40936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35D1DA-6ACD-43D2-8673-6A1AB6DC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553" y="5512716"/>
            <a:ext cx="2600537" cy="11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solidFill>
              <a:srgbClr val="302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РЕАЛИЗОВАННОЕ ПРИЛОЖЕНИЕ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A864E3-4EAE-41C2-937C-1E2C55C8A69B}"/>
              </a:ext>
            </a:extLst>
          </p:cNvPr>
          <p:cNvSpPr/>
          <p:nvPr/>
        </p:nvSpPr>
        <p:spPr>
          <a:xfrm>
            <a:off x="4671149" y="5984253"/>
            <a:ext cx="3153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Меню -</a:t>
            </a:r>
            <a:r>
              <a:rPr lang="en-US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&gt; </a:t>
            </a: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Экзамен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3EC169-4F2C-4532-96E4-F10A0F04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9" y="1656259"/>
            <a:ext cx="5838334" cy="42017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9FE9A8-5962-4C63-9E4F-37033E31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6259"/>
            <a:ext cx="5838334" cy="42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РЕАЛИЗОВАННОЕ ПРИЛОЖЕНИЕ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A864E3-4EAE-41C2-937C-1E2C55C8A69B}"/>
              </a:ext>
            </a:extLst>
          </p:cNvPr>
          <p:cNvSpPr/>
          <p:nvPr/>
        </p:nvSpPr>
        <p:spPr>
          <a:xfrm>
            <a:off x="4671149" y="5984253"/>
            <a:ext cx="3153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Меню -</a:t>
            </a:r>
            <a:r>
              <a:rPr lang="en-US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&gt; </a:t>
            </a: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Экзамен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3EC169-4F2C-4532-96E4-F10A0F04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9" y="1656259"/>
            <a:ext cx="5838334" cy="420171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98B7D7-CF0D-4904-A6B9-E3B283F1F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801" y="1656259"/>
            <a:ext cx="5843580" cy="42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13604-55CD-4334-A538-BC170E85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60" y="1728549"/>
            <a:ext cx="7277479" cy="45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79D45-5855-4FFF-AFD3-65745B953502}"/>
              </a:ext>
            </a:extLst>
          </p:cNvPr>
          <p:cNvSpPr txBox="1">
            <a:spLocks/>
          </p:cNvSpPr>
          <p:nvPr/>
        </p:nvSpPr>
        <p:spPr>
          <a:xfrm>
            <a:off x="285945" y="1462890"/>
            <a:ext cx="11403291" cy="14158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>
                <a:solidFill>
                  <a:srgbClr val="2F3292"/>
                </a:solidFill>
                <a:latin typeface="+mj-lt"/>
              </a:rPr>
              <a:t>В ходе практики было разработано десктопное приложение для тестирования знаний по 1С с 4 режимами работы.</a:t>
            </a:r>
            <a:b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solidFill>
                <a:srgbClr val="E0C6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70C218-1D58-49B4-9A54-3CF5421D09BF}"/>
              </a:ext>
            </a:extLst>
          </p:cNvPr>
          <p:cNvSpPr/>
          <p:nvPr/>
        </p:nvSpPr>
        <p:spPr>
          <a:xfrm>
            <a:off x="4156550" y="2755243"/>
            <a:ext cx="79437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Основные результаты: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Разработана структура данных (файл </a:t>
            </a:r>
            <a:r>
              <a:rPr lang="en-US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.csv</a:t>
            </a: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3200" dirty="0">
              <a:solidFill>
                <a:srgbClr val="2F329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Спроектирован интерфейс в </a:t>
            </a:r>
            <a:r>
              <a:rPr lang="en-US" sz="3200" dirty="0" err="1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Figma</a:t>
            </a:r>
            <a:endParaRPr lang="en-US" sz="3200" dirty="0">
              <a:solidFill>
                <a:srgbClr val="2F329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Реализовано приложение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Проведено тестирование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Написан отчет о проделанной работе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3F1BAD-7C5E-4E81-8C40-341095EF8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8" y="3358666"/>
            <a:ext cx="3892082" cy="20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6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solidFill>
              <a:srgbClr val="302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79D45-5855-4FFF-AFD3-65745B953502}"/>
              </a:ext>
            </a:extLst>
          </p:cNvPr>
          <p:cNvSpPr txBox="1">
            <a:spLocks/>
          </p:cNvSpPr>
          <p:nvPr/>
        </p:nvSpPr>
        <p:spPr>
          <a:xfrm>
            <a:off x="285945" y="1462890"/>
            <a:ext cx="11403291" cy="14158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b="1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Цель </a:t>
            </a: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-  с</a:t>
            </a:r>
            <a:r>
              <a:rPr lang="ru-RU" sz="3200" dirty="0">
                <a:solidFill>
                  <a:srgbClr val="2F3292"/>
                </a:solidFill>
                <a:latin typeface="+mj-lt"/>
              </a:rPr>
              <a:t>оздание десктопного приложения для подготовки к экзаменам по 1С</a:t>
            </a:r>
            <a:b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000" dirty="0">
                <a:solidFill>
                  <a:srgbClr val="E0C6B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solidFill>
                <a:srgbClr val="E0C6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70C218-1D58-49B4-9A54-3CF5421D09BF}"/>
              </a:ext>
            </a:extLst>
          </p:cNvPr>
          <p:cNvSpPr/>
          <p:nvPr/>
        </p:nvSpPr>
        <p:spPr>
          <a:xfrm>
            <a:off x="4156550" y="2755243"/>
            <a:ext cx="79437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Разработка структуры данных (файл </a:t>
            </a:r>
            <a:r>
              <a:rPr lang="en-US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.csv</a:t>
            </a: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3200" dirty="0">
              <a:solidFill>
                <a:srgbClr val="2F329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Проектирование интерфейса в </a:t>
            </a:r>
            <a:r>
              <a:rPr lang="en-US" sz="3200" dirty="0" err="1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Figma</a:t>
            </a:r>
            <a:endParaRPr lang="en-US" sz="3200" dirty="0">
              <a:solidFill>
                <a:srgbClr val="2F329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Реализация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Тестирование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Написание отчета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Защита практики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3F1BAD-7C5E-4E81-8C40-341095EF8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8" y="3358666"/>
            <a:ext cx="3892082" cy="20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1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solidFill>
              <a:srgbClr val="302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РАЗРАБОТКИ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2A26AEE-6F61-4344-A17A-00296E8FC590}"/>
              </a:ext>
            </a:extLst>
          </p:cNvPr>
          <p:cNvSpPr/>
          <p:nvPr/>
        </p:nvSpPr>
        <p:spPr>
          <a:xfrm>
            <a:off x="5734975" y="4268107"/>
            <a:ext cx="5885895" cy="2070901"/>
          </a:xfrm>
          <a:prstGeom prst="roundRect">
            <a:avLst/>
          </a:prstGeom>
          <a:solidFill>
            <a:srgbClr val="F99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1DB9B14-99F2-4ACF-8668-093B6ACBED9D}"/>
              </a:ext>
            </a:extLst>
          </p:cNvPr>
          <p:cNvSpPr/>
          <p:nvPr/>
        </p:nvSpPr>
        <p:spPr>
          <a:xfrm>
            <a:off x="507857" y="1811045"/>
            <a:ext cx="6851731" cy="1943680"/>
          </a:xfrm>
          <a:prstGeom prst="roundRect">
            <a:avLst/>
          </a:prstGeom>
          <a:solidFill>
            <a:srgbClr val="F99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A446DB-3208-411C-9CCD-227305646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57" y="1973881"/>
            <a:ext cx="1519301" cy="151930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C48C6B-F39F-43E4-B48E-8029263A3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13" y="2324427"/>
            <a:ext cx="2964519" cy="8182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23A7E8-9ADE-456F-A489-A95472F52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94" y="4574624"/>
            <a:ext cx="1457859" cy="1457859"/>
          </a:xfrm>
          <a:prstGeom prst="rect">
            <a:avLst/>
          </a:prstGeom>
        </p:spPr>
      </p:pic>
      <p:sp>
        <p:nvSpPr>
          <p:cNvPr id="16" name="Объект 7">
            <a:extLst>
              <a:ext uri="{FF2B5EF4-FFF2-40B4-BE49-F238E27FC236}">
                <a16:creationId xmlns:a16="http://schemas.microsoft.com/office/drawing/2014/main" id="{1199F8DE-FE44-427B-9D46-9153ECF44DFB}"/>
              </a:ext>
            </a:extLst>
          </p:cNvPr>
          <p:cNvSpPr txBox="1">
            <a:spLocks/>
          </p:cNvSpPr>
          <p:nvPr/>
        </p:nvSpPr>
        <p:spPr>
          <a:xfrm>
            <a:off x="795325" y="4268107"/>
            <a:ext cx="4861829" cy="2070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200" dirty="0">
                <a:solidFill>
                  <a:srgbClr val="30267D"/>
                </a:solidFill>
                <a:latin typeface="+mj-lt"/>
                <a:cs typeface="Arial" panose="020B0604020202020204" pitchFamily="34" charset="0"/>
              </a:rPr>
              <a:t>Проектирование и сопровождение системы</a:t>
            </a:r>
          </a:p>
        </p:txBody>
      </p:sp>
      <p:sp>
        <p:nvSpPr>
          <p:cNvPr id="17" name="Объект 7">
            <a:extLst>
              <a:ext uri="{FF2B5EF4-FFF2-40B4-BE49-F238E27FC236}">
                <a16:creationId xmlns:a16="http://schemas.microsoft.com/office/drawing/2014/main" id="{D4E62974-13D1-4483-B04E-3F40BA173E8D}"/>
              </a:ext>
            </a:extLst>
          </p:cNvPr>
          <p:cNvSpPr txBox="1">
            <a:spLocks/>
          </p:cNvSpPr>
          <p:nvPr/>
        </p:nvSpPr>
        <p:spPr>
          <a:xfrm>
            <a:off x="7655512" y="1811045"/>
            <a:ext cx="3586040" cy="1943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200" dirty="0">
                <a:solidFill>
                  <a:srgbClr val="30267D"/>
                </a:solidFill>
                <a:latin typeface="+mj-lt"/>
                <a:cs typeface="Arial" panose="020B0604020202020204" pitchFamily="34" charset="0"/>
              </a:rPr>
              <a:t>Разработка приложения</a:t>
            </a:r>
            <a:endParaRPr lang="en-US" sz="3200" dirty="0">
              <a:solidFill>
                <a:srgbClr val="30267D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94B9DC0-A358-4C4E-A9C2-349A4F2EC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2" y="1606453"/>
            <a:ext cx="2148272" cy="214827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1FD790B-8EA3-4333-975C-62FBE5A52A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021" y="4429322"/>
            <a:ext cx="3108381" cy="17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solidFill>
              <a:srgbClr val="302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МАКЕТ ПРИЛОЖЕНИЯ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2EDDEE-3FE4-4AEE-829D-05D0AD5A9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4" t="2474" r="1264" b="46804"/>
          <a:stretch/>
        </p:blipFill>
        <p:spPr>
          <a:xfrm>
            <a:off x="3530338" y="2627687"/>
            <a:ext cx="7822675" cy="408862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A8650A-4AC1-4ADE-A1F9-A1BE165AB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37" t="52646"/>
          <a:stretch/>
        </p:blipFill>
        <p:spPr>
          <a:xfrm>
            <a:off x="1103329" y="1217532"/>
            <a:ext cx="4854018" cy="34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0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solidFill>
              <a:srgbClr val="302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СЕРВЕРНАЯ ЧАСТЬ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A29610-B533-4431-903F-A0D60F56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2" y="1834755"/>
            <a:ext cx="7088188" cy="37892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0B6068-1B0C-4DDA-A8CC-D8D25181547B}"/>
              </a:ext>
            </a:extLst>
          </p:cNvPr>
          <p:cNvSpPr/>
          <p:nvPr/>
        </p:nvSpPr>
        <p:spPr>
          <a:xfrm>
            <a:off x="7257870" y="1959652"/>
            <a:ext cx="79437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Структура: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ID </a:t>
            </a: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вопроса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Номер</a:t>
            </a:r>
            <a:r>
              <a:rPr lang="en-US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билета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Номер</a:t>
            </a:r>
            <a:r>
              <a:rPr lang="en-US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вопроса в билете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Относительный путь </a:t>
            </a:r>
            <a:b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</a:b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к изображению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Вопрос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Ответы на вопрос</a:t>
            </a:r>
          </a:p>
        </p:txBody>
      </p:sp>
    </p:spTree>
    <p:extLst>
      <p:ext uri="{BB962C8B-B14F-4D97-AF65-F5344CB8AC3E}">
        <p14:creationId xmlns:p14="http://schemas.microsoft.com/office/powerpoint/2010/main" val="259917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solidFill>
              <a:srgbClr val="302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РЕАЛИЗОВАННОЕ ПРИЛОЖЕНИЕ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71C8B0-1655-447A-B780-D9743314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3" y="1621999"/>
            <a:ext cx="5410984" cy="41210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941611-D07A-479E-8F01-9BE2421C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235" y="1453912"/>
            <a:ext cx="5891913" cy="438759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A864E3-4EAE-41C2-937C-1E2C55C8A69B}"/>
              </a:ext>
            </a:extLst>
          </p:cNvPr>
          <p:cNvSpPr/>
          <p:nvPr/>
        </p:nvSpPr>
        <p:spPr>
          <a:xfrm>
            <a:off x="2332751" y="5743092"/>
            <a:ext cx="1273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Меню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B0BB7D1-4D6B-4BB1-B3F3-A91487C6BC02}"/>
              </a:ext>
            </a:extLst>
          </p:cNvPr>
          <p:cNvSpPr/>
          <p:nvPr/>
        </p:nvSpPr>
        <p:spPr>
          <a:xfrm>
            <a:off x="8119653" y="5743092"/>
            <a:ext cx="1421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Билеты</a:t>
            </a:r>
          </a:p>
        </p:txBody>
      </p:sp>
    </p:spTree>
    <p:extLst>
      <p:ext uri="{BB962C8B-B14F-4D97-AF65-F5344CB8AC3E}">
        <p14:creationId xmlns:p14="http://schemas.microsoft.com/office/powerpoint/2010/main" val="43817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solidFill>
              <a:srgbClr val="302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РЕАЛИЗОВАННОЕ ПРИЛОЖЕНИЕ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941611-D07A-479E-8F01-9BE2421C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9" y="1786740"/>
            <a:ext cx="5449831" cy="405838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B0BB7D1-4D6B-4BB1-B3F3-A91487C6BC02}"/>
              </a:ext>
            </a:extLst>
          </p:cNvPr>
          <p:cNvSpPr/>
          <p:nvPr/>
        </p:nvSpPr>
        <p:spPr>
          <a:xfrm>
            <a:off x="4769181" y="6201012"/>
            <a:ext cx="26536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Меню -</a:t>
            </a:r>
            <a:r>
              <a:rPr lang="en-US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&gt; </a:t>
            </a: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Билеты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7BD108-4982-491A-9F9E-A495A9F4A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134" y="1700462"/>
            <a:ext cx="6230057" cy="423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solidFill>
              <a:srgbClr val="302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РЕАЛИЗОВАННОЕ ПРИЛОЖЕНИЕ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A864E3-4EAE-41C2-937C-1E2C55C8A69B}"/>
              </a:ext>
            </a:extLst>
          </p:cNvPr>
          <p:cNvSpPr/>
          <p:nvPr/>
        </p:nvSpPr>
        <p:spPr>
          <a:xfrm>
            <a:off x="4680577" y="6245863"/>
            <a:ext cx="2830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Меню -</a:t>
            </a:r>
            <a:r>
              <a:rPr lang="en-US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&gt; </a:t>
            </a:r>
            <a:r>
              <a:rPr lang="ru-RU" sz="2800" dirty="0">
                <a:solidFill>
                  <a:srgbClr val="2F3292"/>
                </a:solidFill>
                <a:latin typeface="+mj-lt"/>
                <a:cs typeface="Arial" panose="020B0604020202020204" pitchFamily="34" charset="0"/>
              </a:rPr>
              <a:t>Ошибки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3541E1-431F-4AB5-AE49-0428B1C5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34" y="1462890"/>
            <a:ext cx="5442338" cy="40513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98B7D8-3CC1-4E14-BF00-8C6F6EC29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" t="671" r="-625"/>
          <a:stretch/>
        </p:blipFill>
        <p:spPr>
          <a:xfrm>
            <a:off x="5740872" y="1462463"/>
            <a:ext cx="5967219" cy="39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9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3BC4343-9DB1-4E45-AFF4-02CBC3AF7179}"/>
              </a:ext>
            </a:extLst>
          </p:cNvPr>
          <p:cNvSpPr/>
          <p:nvPr/>
        </p:nvSpPr>
        <p:spPr>
          <a:xfrm>
            <a:off x="0" y="0"/>
            <a:ext cx="12192000" cy="1112363"/>
          </a:xfrm>
          <a:prstGeom prst="rect">
            <a:avLst/>
          </a:prstGeom>
          <a:solidFill>
            <a:srgbClr val="30267D"/>
          </a:solidFill>
          <a:ln>
            <a:solidFill>
              <a:srgbClr val="3026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59ACADEF-9C0F-463F-B4B9-CF6455D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527"/>
            <a:ext cx="12192000" cy="63408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РЕАЛИЗОВАННОЕ ПРИЛОЖЕНИЕ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AE834F-8EB1-41B8-BA3A-B6CCEE9CE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416" y="1430155"/>
            <a:ext cx="3391373" cy="135273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D7968E-C65C-4A14-A55D-0F97B6A1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218" y="5280746"/>
            <a:ext cx="2562583" cy="133368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BAE801-3C70-491C-BA97-3451E1A55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" t="671" r="-625"/>
          <a:stretch/>
        </p:blipFill>
        <p:spPr>
          <a:xfrm>
            <a:off x="458719" y="1462890"/>
            <a:ext cx="5264002" cy="34673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6981D4-5399-4335-A2FB-9BE71E54C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390" y="2910648"/>
            <a:ext cx="4971285" cy="3580217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507DE834-470E-450F-99A8-F31FEBB9DCD5}"/>
              </a:ext>
            </a:extLst>
          </p:cNvPr>
          <p:cNvSpPr/>
          <p:nvPr/>
        </p:nvSpPr>
        <p:spPr>
          <a:xfrm>
            <a:off x="5722721" y="3429000"/>
            <a:ext cx="938669" cy="624526"/>
          </a:xfrm>
          <a:prstGeom prst="rightArrow">
            <a:avLst/>
          </a:prstGeom>
          <a:solidFill>
            <a:srgbClr val="2F3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9AC1A0-30A1-429F-BDD4-ED4FB1800AC0}"/>
              </a:ext>
            </a:extLst>
          </p:cNvPr>
          <p:cNvSpPr/>
          <p:nvPr/>
        </p:nvSpPr>
        <p:spPr>
          <a:xfrm>
            <a:off x="4895850" y="2181225"/>
            <a:ext cx="228600" cy="2667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4872625-401B-4E68-81D6-EB99E1C75042}"/>
              </a:ext>
            </a:extLst>
          </p:cNvPr>
          <p:cNvSpPr/>
          <p:nvPr/>
        </p:nvSpPr>
        <p:spPr>
          <a:xfrm>
            <a:off x="828674" y="2414587"/>
            <a:ext cx="428625" cy="16192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14D086E-3CCA-4384-8FE0-933646662F87}"/>
              </a:ext>
            </a:extLst>
          </p:cNvPr>
          <p:cNvSpPr/>
          <p:nvPr/>
        </p:nvSpPr>
        <p:spPr>
          <a:xfrm>
            <a:off x="6896099" y="3733800"/>
            <a:ext cx="428625" cy="31972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247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194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ЦЕЛЬ И ЗАДАЧИ</vt:lpstr>
      <vt:lpstr>ИНСТРУМЕНТЫ РАЗРАБОТКИ</vt:lpstr>
      <vt:lpstr>МАКЕТ ПРИЛОЖЕНИЯ</vt:lpstr>
      <vt:lpstr>СЕРВЕРНАЯ ЧАСТЬ</vt:lpstr>
      <vt:lpstr>РЕАЛИЗОВАННОЕ ПРИЛОЖЕНИЕ</vt:lpstr>
      <vt:lpstr>РЕАЛИЗОВАННОЕ ПРИЛОЖЕНИЕ</vt:lpstr>
      <vt:lpstr>РЕАЛИЗОВАННОЕ ПРИЛОЖЕНИЕ</vt:lpstr>
      <vt:lpstr>РЕАЛИЗОВАННОЕ ПРИЛОЖЕНИЕ</vt:lpstr>
      <vt:lpstr>РЕАЛИЗОВАННОЕ ПРИЛОЖЕНИЕ</vt:lpstr>
      <vt:lpstr>РЕАЛИЗОВАННОЕ ПРИЛОЖЕНИЕ</vt:lpstr>
      <vt:lpstr>РЕАЛИЗОВАННОЕ ПРИЛОЖЕНИЕ</vt:lpstr>
      <vt:lpstr>РЕАЛИЗОВАННОЕ ПРИЛОЖЕНИЕ</vt:lpstr>
      <vt:lpstr>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ПМ.04 Сопровождение и обслуживание ПО КС</dc:title>
  <dc:creator>КолиниченкоЕС@ngknn.local</dc:creator>
  <cp:lastModifiedBy>Katya</cp:lastModifiedBy>
  <cp:revision>162</cp:revision>
  <dcterms:created xsi:type="dcterms:W3CDTF">2024-05-16T11:36:29Z</dcterms:created>
  <dcterms:modified xsi:type="dcterms:W3CDTF">2025-04-17T23:53:38Z</dcterms:modified>
</cp:coreProperties>
</file>