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260" r:id="rId7"/>
    <p:sldId id="290" r:id="rId8"/>
    <p:sldId id="261" r:id="rId9"/>
    <p:sldId id="292" r:id="rId10"/>
    <p:sldId id="262" r:id="rId11"/>
    <p:sldId id="263" r:id="rId12"/>
    <p:sldId id="257" r:id="rId13"/>
    <p:sldId id="264" r:id="rId14"/>
    <p:sldId id="268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0FE"/>
    <a:srgbClr val="21A3D0"/>
    <a:srgbClr val="2B2E30"/>
    <a:srgbClr val="E8E8E6"/>
    <a:srgbClr val="C35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4"/>
    <p:restoredTop sz="90545"/>
  </p:normalViewPr>
  <p:slideViewPr>
    <p:cSldViewPr showGuides="1">
      <p:cViewPr>
        <p:scale>
          <a:sx n="100" d="100"/>
          <a:sy n="100" d="100"/>
        </p:scale>
        <p:origin x="1038" y="6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D4021-094B-4A66-ABF6-CA18480DCFD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DFD9B9-D9FA-471C-AAB0-04E85B0A77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1428750" y="3284538"/>
            <a:ext cx="20891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48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TextBox 21      (向天歌演示原创作品：www.TopPPT.cn)"/>
          <p:cNvSpPr txBox="1"/>
          <p:nvPr/>
        </p:nvSpPr>
        <p:spPr>
          <a:xfrm>
            <a:off x="4156075" y="3284538"/>
            <a:ext cx="2087563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结汇报</a:t>
            </a:r>
            <a:endParaRPr lang="zh-CN" altLang="en-US" sz="48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622425" y="4364038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051300" y="4364038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82" name="Group 7      (向天歌演示原创作品：www.TopPPT.cn)"/>
          <p:cNvGrpSpPr/>
          <p:nvPr/>
        </p:nvGrpSpPr>
        <p:grpSpPr>
          <a:xfrm>
            <a:off x="2906713" y="2389188"/>
            <a:ext cx="1316037" cy="1316037"/>
            <a:chOff x="2895651" y="2450895"/>
            <a:chExt cx="1315840" cy="1315840"/>
          </a:xfrm>
        </p:grpSpPr>
        <p:sp>
          <p:nvSpPr>
            <p:cNvPr id="20" name="Rectangle 19      (向天歌演示原创作品：www.TopPPT.cn)"/>
            <p:cNvSpPr/>
            <p:nvPr/>
          </p:nvSpPr>
          <p:spPr>
            <a:xfrm rot="2289162">
              <a:off x="2895651" y="2450895"/>
              <a:ext cx="1315840" cy="131584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090" name="Picture 1      (向天歌演示原创作品：www.TopPPT.cn)"/>
            <p:cNvPicPr>
              <a:picLocks noChangeAspect="1"/>
            </p:cNvPicPr>
            <p:nvPr/>
          </p:nvPicPr>
          <p:blipFill>
            <a:blip r:embed="rId1"/>
            <a:srcRect l="25941" t="21387" r="24100" b="30025"/>
            <a:stretch>
              <a:fillRect/>
            </a:stretch>
          </p:blipFill>
          <p:spPr>
            <a:xfrm>
              <a:off x="3065391" y="2656020"/>
              <a:ext cx="1008112" cy="93610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083" name="Group 9      (向天歌演示原创作品：www.TopPPT.cn)"/>
          <p:cNvGrpSpPr/>
          <p:nvPr/>
        </p:nvGrpSpPr>
        <p:grpSpPr>
          <a:xfrm>
            <a:off x="2670175" y="4837113"/>
            <a:ext cx="419100" cy="403225"/>
            <a:chOff x="2670518" y="4898862"/>
            <a:chExt cx="418098" cy="402345"/>
          </a:xfrm>
        </p:grpSpPr>
        <p:sp>
          <p:nvSpPr>
            <p:cNvPr id="33" name="Rectangle 32      (向天歌演示原创作品：www.TopPPT.cn)"/>
            <p:cNvSpPr/>
            <p:nvPr/>
          </p:nvSpPr>
          <p:spPr>
            <a:xfrm flipV="1">
              <a:off x="2670518" y="4898862"/>
              <a:ext cx="418098" cy="40234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01992" y="4974946"/>
              <a:ext cx="155149" cy="250176"/>
              <a:chOff x="6967538" y="6365875"/>
              <a:chExt cx="127000" cy="204787"/>
            </a:xfrm>
            <a:solidFill>
              <a:schemeClr val="bg1"/>
            </a:solidFill>
          </p:grpSpPr>
          <p:sp>
            <p:nvSpPr>
              <p:cNvPr id="31" name="Freeform 626      (向天歌演示原创作品：www.TopPPT.cn)"/>
              <p:cNvSpPr/>
              <p:nvPr/>
            </p:nvSpPr>
            <p:spPr bwMode="auto">
              <a:xfrm>
                <a:off x="6967538" y="6423025"/>
                <a:ext cx="127000" cy="147637"/>
              </a:xfrm>
              <a:custGeom>
                <a:avLst/>
                <a:gdLst>
                  <a:gd name="T0" fmla="*/ 180 w 180"/>
                  <a:gd name="T1" fmla="*/ 68 h 209"/>
                  <a:gd name="T2" fmla="*/ 180 w 180"/>
                  <a:gd name="T3" fmla="*/ 15 h 209"/>
                  <a:gd name="T4" fmla="*/ 156 w 180"/>
                  <a:gd name="T5" fmla="*/ 15 h 209"/>
                  <a:gd name="T6" fmla="*/ 156 w 180"/>
                  <a:gd name="T7" fmla="*/ 68 h 209"/>
                  <a:gd name="T8" fmla="*/ 92 w 180"/>
                  <a:gd name="T9" fmla="*/ 132 h 209"/>
                  <a:gd name="T10" fmla="*/ 91 w 180"/>
                  <a:gd name="T11" fmla="*/ 132 h 209"/>
                  <a:gd name="T12" fmla="*/ 90 w 180"/>
                  <a:gd name="T13" fmla="*/ 132 h 209"/>
                  <a:gd name="T14" fmla="*/ 90 w 180"/>
                  <a:gd name="T15" fmla="*/ 132 h 209"/>
                  <a:gd name="T16" fmla="*/ 89 w 180"/>
                  <a:gd name="T17" fmla="*/ 132 h 209"/>
                  <a:gd name="T18" fmla="*/ 24 w 180"/>
                  <a:gd name="T19" fmla="*/ 68 h 209"/>
                  <a:gd name="T20" fmla="*/ 24 w 180"/>
                  <a:gd name="T21" fmla="*/ 15 h 209"/>
                  <a:gd name="T22" fmla="*/ 0 w 180"/>
                  <a:gd name="T23" fmla="*/ 15 h 209"/>
                  <a:gd name="T24" fmla="*/ 0 w 180"/>
                  <a:gd name="T25" fmla="*/ 68 h 209"/>
                  <a:gd name="T26" fmla="*/ 76 w 180"/>
                  <a:gd name="T27" fmla="*/ 156 h 209"/>
                  <a:gd name="T28" fmla="*/ 76 w 180"/>
                  <a:gd name="T29" fmla="*/ 194 h 209"/>
                  <a:gd name="T30" fmla="*/ 22 w 180"/>
                  <a:gd name="T31" fmla="*/ 209 h 209"/>
                  <a:gd name="T32" fmla="*/ 159 w 180"/>
                  <a:gd name="T33" fmla="*/ 209 h 209"/>
                  <a:gd name="T34" fmla="*/ 104 w 180"/>
                  <a:gd name="T35" fmla="*/ 193 h 209"/>
                  <a:gd name="T36" fmla="*/ 104 w 180"/>
                  <a:gd name="T37" fmla="*/ 156 h 209"/>
                  <a:gd name="T38" fmla="*/ 180 w 180"/>
                  <a:gd name="T39" fmla="*/ 6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0" h="209">
                    <a:moveTo>
                      <a:pt x="180" y="68"/>
                    </a:moveTo>
                    <a:cubicBezTo>
                      <a:pt x="180" y="68"/>
                      <a:pt x="180" y="38"/>
                      <a:pt x="180" y="15"/>
                    </a:cubicBezTo>
                    <a:cubicBezTo>
                      <a:pt x="180" y="0"/>
                      <a:pt x="156" y="0"/>
                      <a:pt x="156" y="15"/>
                    </a:cubicBezTo>
                    <a:cubicBezTo>
                      <a:pt x="156" y="38"/>
                      <a:pt x="156" y="68"/>
                      <a:pt x="156" y="68"/>
                    </a:cubicBezTo>
                    <a:cubicBezTo>
                      <a:pt x="156" y="104"/>
                      <a:pt x="128" y="132"/>
                      <a:pt x="92" y="132"/>
                    </a:cubicBezTo>
                    <a:cubicBezTo>
                      <a:pt x="92" y="132"/>
                      <a:pt x="91" y="132"/>
                      <a:pt x="91" y="132"/>
                    </a:cubicBezTo>
                    <a:cubicBezTo>
                      <a:pt x="90" y="132"/>
                      <a:pt x="90" y="132"/>
                      <a:pt x="90" y="132"/>
                    </a:cubicBezTo>
                    <a:cubicBezTo>
                      <a:pt x="90" y="132"/>
                      <a:pt x="90" y="132"/>
                      <a:pt x="90" y="132"/>
                    </a:cubicBezTo>
                    <a:cubicBezTo>
                      <a:pt x="90" y="132"/>
                      <a:pt x="89" y="132"/>
                      <a:pt x="89" y="132"/>
                    </a:cubicBezTo>
                    <a:cubicBezTo>
                      <a:pt x="53" y="132"/>
                      <a:pt x="24" y="104"/>
                      <a:pt x="24" y="68"/>
                    </a:cubicBezTo>
                    <a:cubicBezTo>
                      <a:pt x="24" y="68"/>
                      <a:pt x="24" y="38"/>
                      <a:pt x="24" y="15"/>
                    </a:cubicBezTo>
                    <a:cubicBezTo>
                      <a:pt x="24" y="0"/>
                      <a:pt x="0" y="0"/>
                      <a:pt x="0" y="15"/>
                    </a:cubicBezTo>
                    <a:cubicBezTo>
                      <a:pt x="0" y="22"/>
                      <a:pt x="0" y="68"/>
                      <a:pt x="0" y="68"/>
                    </a:cubicBezTo>
                    <a:cubicBezTo>
                      <a:pt x="0" y="113"/>
                      <a:pt x="33" y="149"/>
                      <a:pt x="76" y="156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22" y="209"/>
                      <a:pt x="22" y="209"/>
                      <a:pt x="22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04" y="193"/>
                      <a:pt x="104" y="193"/>
                      <a:pt x="104" y="193"/>
                    </a:cubicBezTo>
                    <a:cubicBezTo>
                      <a:pt x="104" y="156"/>
                      <a:pt x="104" y="156"/>
                      <a:pt x="104" y="156"/>
                    </a:cubicBezTo>
                    <a:cubicBezTo>
                      <a:pt x="147" y="150"/>
                      <a:pt x="180" y="113"/>
                      <a:pt x="180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627      (向天歌演示原创作品：www.TopPPT.cn)"/>
              <p:cNvSpPr/>
              <p:nvPr/>
            </p:nvSpPr>
            <p:spPr bwMode="auto">
              <a:xfrm>
                <a:off x="7000875" y="6365875"/>
                <a:ext cx="61912" cy="134937"/>
              </a:xfrm>
              <a:custGeom>
                <a:avLst/>
                <a:gdLst>
                  <a:gd name="T0" fmla="*/ 43 w 87"/>
                  <a:gd name="T1" fmla="*/ 190 h 190"/>
                  <a:gd name="T2" fmla="*/ 43 w 87"/>
                  <a:gd name="T3" fmla="*/ 190 h 190"/>
                  <a:gd name="T4" fmla="*/ 44 w 87"/>
                  <a:gd name="T5" fmla="*/ 190 h 190"/>
                  <a:gd name="T6" fmla="*/ 87 w 87"/>
                  <a:gd name="T7" fmla="*/ 147 h 190"/>
                  <a:gd name="T8" fmla="*/ 87 w 87"/>
                  <a:gd name="T9" fmla="*/ 43 h 190"/>
                  <a:gd name="T10" fmla="*/ 44 w 87"/>
                  <a:gd name="T11" fmla="*/ 0 h 190"/>
                  <a:gd name="T12" fmla="*/ 43 w 87"/>
                  <a:gd name="T13" fmla="*/ 0 h 190"/>
                  <a:gd name="T14" fmla="*/ 43 w 87"/>
                  <a:gd name="T15" fmla="*/ 0 h 190"/>
                  <a:gd name="T16" fmla="*/ 0 w 87"/>
                  <a:gd name="T17" fmla="*/ 43 h 190"/>
                  <a:gd name="T18" fmla="*/ 0 w 87"/>
                  <a:gd name="T19" fmla="*/ 147 h 190"/>
                  <a:gd name="T20" fmla="*/ 43 w 87"/>
                  <a:gd name="T21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190">
                    <a:moveTo>
                      <a:pt x="43" y="190"/>
                    </a:moveTo>
                    <a:cubicBezTo>
                      <a:pt x="43" y="190"/>
                      <a:pt x="43" y="190"/>
                      <a:pt x="43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68" y="190"/>
                      <a:pt x="87" y="171"/>
                      <a:pt x="87" y="147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ubicBezTo>
                      <a:pt x="44" y="0"/>
                      <a:pt x="44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71"/>
                      <a:pt x="19" y="190"/>
                      <a:pt x="43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84" name="Group 11      (向天歌演示原创作品：www.TopPPT.cn)"/>
          <p:cNvGrpSpPr/>
          <p:nvPr/>
        </p:nvGrpSpPr>
        <p:grpSpPr>
          <a:xfrm>
            <a:off x="3143885" y="4837113"/>
            <a:ext cx="2087880" cy="403225"/>
            <a:chOff x="3144511" y="4898862"/>
            <a:chExt cx="2086996" cy="402345"/>
          </a:xfrm>
        </p:grpSpPr>
        <p:sp>
          <p:nvSpPr>
            <p:cNvPr id="34" name="Rectangle 33      (向天歌演示原创作品：www.TopPPT.cn)"/>
            <p:cNvSpPr/>
            <p:nvPr/>
          </p:nvSpPr>
          <p:spPr>
            <a:xfrm flipV="1">
              <a:off x="3147050" y="4898862"/>
              <a:ext cx="1620152" cy="40234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86" name="TextBox 35      (向天歌演示原创作品：www.TopPPT.cn)"/>
            <p:cNvSpPr txBox="1"/>
            <p:nvPr/>
          </p:nvSpPr>
          <p:spPr>
            <a:xfrm>
              <a:off x="3144511" y="4930542"/>
              <a:ext cx="2086996" cy="3364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软工项目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第八组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Pie 22      (向天歌演示原创作品：www.TopPPT.cn)"/>
          <p:cNvSpPr/>
          <p:nvPr/>
        </p:nvSpPr>
        <p:spPr>
          <a:xfrm>
            <a:off x="983298" y="1996758"/>
            <a:ext cx="2089150" cy="2087563"/>
          </a:xfrm>
          <a:prstGeom prst="pie">
            <a:avLst>
              <a:gd name="adj1" fmla="val 1062587"/>
              <a:gd name="adj2" fmla="val 15031858"/>
            </a:avLst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e 23      (向天歌演示原创作品：www.TopPPT.cn)"/>
          <p:cNvSpPr/>
          <p:nvPr/>
        </p:nvSpPr>
        <p:spPr>
          <a:xfrm rot="17792835">
            <a:off x="698500" y="1628775"/>
            <a:ext cx="2798763" cy="2703513"/>
          </a:xfrm>
          <a:prstGeom prst="pie">
            <a:avLst>
              <a:gd name="adj1" fmla="val 18826865"/>
              <a:gd name="adj2" fmla="val 4776739"/>
            </a:avLst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9" name="TextBox 25      (向天歌演示原创作品：www.TopPPT.cn)"/>
          <p:cNvSpPr txBox="1"/>
          <p:nvPr/>
        </p:nvSpPr>
        <p:spPr>
          <a:xfrm>
            <a:off x="1271905" y="4149090"/>
            <a:ext cx="2016125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5400" dirty="0">
                <a:solidFill>
                  <a:srgbClr val="21A3D0"/>
                </a:solidFill>
                <a:latin typeface="Broadway BT"/>
              </a:rPr>
              <a:t>40</a:t>
            </a:r>
            <a:r>
              <a:rPr lang="en-US" altLang="zh-CN" sz="2400" dirty="0">
                <a:latin typeface="Broadway BT"/>
              </a:rPr>
              <a:t>%</a:t>
            </a:r>
            <a:endParaRPr lang="zh-CN" altLang="en-US" sz="2400" dirty="0">
              <a:latin typeface="Broadway BT"/>
            </a:endParaRPr>
          </a:p>
        </p:txBody>
      </p:sp>
      <p:sp>
        <p:nvSpPr>
          <p:cNvPr id="27" name="Rectangle 26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27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46" name="TextBox 41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      (向天歌演示原创作品：www.TopPPT.cn)"/>
          <p:cNvSpPr/>
          <p:nvPr/>
        </p:nvSpPr>
        <p:spPr>
          <a:xfrm>
            <a:off x="981710" y="5301615"/>
            <a:ext cx="2232025" cy="50990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48" name="TextBox 44      (向天歌演示原创作品：www.TopPPT.cn)"/>
          <p:cNvSpPr txBox="1"/>
          <p:nvPr/>
        </p:nvSpPr>
        <p:spPr>
          <a:xfrm>
            <a:off x="1127443" y="5422583"/>
            <a:ext cx="1871662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ctr" eaLnBrk="0" hangingPunct="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保质保量，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慢工出细活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Rectangle 45      (向天歌演示原创作品：www.TopPPT.cn)"/>
          <p:cNvSpPr/>
          <p:nvPr/>
        </p:nvSpPr>
        <p:spPr>
          <a:xfrm>
            <a:off x="4439920" y="1917065"/>
            <a:ext cx="6104890" cy="302958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4065" y="2278380"/>
            <a:ext cx="5776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在接下来的开发过程中，重点是后端数据库的完善和优化，同时在借鉴前其开发过程中的问题进行讨论反思，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确保充分的反馈和讨论以确保项目的质量，在下一轮的开发迭代中对相同的问题进行规避，按预定计划完成剩余的百分之四十的内容</a:t>
            </a:r>
            <a:r>
              <a:rPr lang="zh-CN" altLang="en-US">
                <a:solidFill>
                  <a:schemeClr val="bg1"/>
                </a:solidFill>
              </a:rPr>
              <a:t>即：对录入功能、查询功能和词库的查看功能进行逐一的开发、同时对录入词库的用户操作进行相应的设计实现，同时完成功能的开发后对前端的界面进行优化，实现人机的高效</a:t>
            </a:r>
            <a:r>
              <a:rPr lang="zh-CN" altLang="en-US">
                <a:solidFill>
                  <a:schemeClr val="bg1"/>
                </a:solidFill>
              </a:rPr>
              <a:t>交互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Rectangle 41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8" name="TextBox 33      (向天歌演示原创作品：www.TopPPT.cn)"/>
          <p:cNvSpPr txBox="1"/>
          <p:nvPr/>
        </p:nvSpPr>
        <p:spPr>
          <a:xfrm>
            <a:off x="2351723" y="3141028"/>
            <a:ext cx="63246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                      </a:t>
            </a:r>
            <a:r>
              <a:rPr lang="en-US" altLang="zh-CN" sz="4000" dirty="0">
                <a:latin typeface="微软雅黑" panose="020B0503020204020204" pitchFamily="34" charset="-122"/>
              </a:rPr>
              <a:t> THANK YOU 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pic>
        <p:nvPicPr>
          <p:cNvPr id="28680" name="Picture 1      (向天歌演示原创作品：www.TopPPT.cn)"/>
          <p:cNvPicPr>
            <a:picLocks noChangeAspect="1"/>
          </p:cNvPicPr>
          <p:nvPr/>
        </p:nvPicPr>
        <p:blipFill>
          <a:blip r:embed="rId1"/>
          <a:srcRect l="50000" t="15062" r="27390" b="64651"/>
          <a:stretch>
            <a:fillRect/>
          </a:stretch>
        </p:blipFill>
        <p:spPr>
          <a:xfrm>
            <a:off x="1065213" y="1914525"/>
            <a:ext cx="15113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1" name="Picture 2      (向天歌演示原创作品：www.TopPPT.cn)"/>
          <p:cNvPicPr>
            <a:picLocks noChangeAspect="1"/>
          </p:cNvPicPr>
          <p:nvPr/>
        </p:nvPicPr>
        <p:blipFill>
          <a:blip r:embed="rId2"/>
          <a:srcRect l="28445" t="14536" r="50359" b="65935"/>
          <a:stretch>
            <a:fillRect/>
          </a:stretch>
        </p:blipFill>
        <p:spPr>
          <a:xfrm>
            <a:off x="9336088" y="4005263"/>
            <a:ext cx="1608137" cy="141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TextBox 6      (向天歌演示原创作品：www.TopPPT.cn)"/>
          <p:cNvSpPr txBox="1"/>
          <p:nvPr/>
        </p:nvSpPr>
        <p:spPr>
          <a:xfrm>
            <a:off x="681038" y="304800"/>
            <a:ext cx="8778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0" name="Picture 15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8" y="1628775"/>
            <a:ext cx="6024562" cy="425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Rectangle 16      (向天歌演示原创作品：www.TopPPT.cn)"/>
          <p:cNvSpPr/>
          <p:nvPr/>
        </p:nvSpPr>
        <p:spPr>
          <a:xfrm>
            <a:off x="7159625" y="1640840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      (向天歌演示原创作品：www.TopPPT.cn)"/>
          <p:cNvSpPr/>
          <p:nvPr/>
        </p:nvSpPr>
        <p:spPr>
          <a:xfrm>
            <a:off x="7159625" y="249237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7159625" y="336232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7164388" y="4230688"/>
            <a:ext cx="3889375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7170738" y="5094288"/>
            <a:ext cx="3889375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      (向天歌演示原创作品：www.TopPPT.cn)"/>
          <p:cNvSpPr/>
          <p:nvPr/>
        </p:nvSpPr>
        <p:spPr>
          <a:xfrm>
            <a:off x="7154863" y="16287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2      (向天歌演示原创作品：www.TopPPT.cn)"/>
          <p:cNvSpPr/>
          <p:nvPr/>
        </p:nvSpPr>
        <p:spPr>
          <a:xfrm>
            <a:off x="7156450" y="24923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13      (向天歌演示原创作品：www.TopPPT.cn)"/>
          <p:cNvSpPr/>
          <p:nvPr/>
        </p:nvSpPr>
        <p:spPr>
          <a:xfrm>
            <a:off x="7154863" y="3362325"/>
            <a:ext cx="868363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      (向天歌演示原创作品：www.TopPPT.cn)"/>
          <p:cNvSpPr/>
          <p:nvPr/>
        </p:nvSpPr>
        <p:spPr>
          <a:xfrm>
            <a:off x="7164388" y="4230688"/>
            <a:ext cx="869950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      (向天歌演示原创作品：www.TopPPT.cn)"/>
          <p:cNvSpPr/>
          <p:nvPr/>
        </p:nvSpPr>
        <p:spPr>
          <a:xfrm>
            <a:off x="7164388" y="5081588"/>
            <a:ext cx="869950" cy="80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61" name="TextBox 21      (向天歌演示原创作品：www.TopPPT.cn)"/>
          <p:cNvSpPr txBox="1"/>
          <p:nvPr/>
        </p:nvSpPr>
        <p:spPr>
          <a:xfrm>
            <a:off x="8544560" y="184467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      (向天歌演示原创作品：www.TopPPT.cn)"/>
          <p:cNvGrpSpPr/>
          <p:nvPr/>
        </p:nvGrpSpPr>
        <p:grpSpPr>
          <a:xfrm>
            <a:off x="7383848" y="1926952"/>
            <a:ext cx="409549" cy="273035"/>
            <a:chOff x="4296048" y="568056"/>
            <a:chExt cx="204787" cy="136526"/>
          </a:xfrm>
          <a:solidFill>
            <a:srgbClr val="21A3D0"/>
          </a:solidFill>
        </p:grpSpPr>
        <p:sp>
          <p:nvSpPr>
            <p:cNvPr id="27" name="Freeform 352      (向天歌演示原创作品：www.TopPPT.cn)"/>
            <p:cNvSpPr/>
            <p:nvPr/>
          </p:nvSpPr>
          <p:spPr bwMode="auto">
            <a:xfrm>
              <a:off x="4432573" y="575994"/>
              <a:ext cx="68262" cy="120650"/>
            </a:xfrm>
            <a:custGeom>
              <a:avLst/>
              <a:gdLst>
                <a:gd name="T0" fmla="*/ 94 w 95"/>
                <a:gd name="T1" fmla="*/ 171 h 171"/>
                <a:gd name="T2" fmla="*/ 95 w 95"/>
                <a:gd name="T3" fmla="*/ 166 h 171"/>
                <a:gd name="T4" fmla="*/ 95 w 95"/>
                <a:gd name="T5" fmla="*/ 6 h 171"/>
                <a:gd name="T6" fmla="*/ 94 w 95"/>
                <a:gd name="T7" fmla="*/ 0 h 171"/>
                <a:gd name="T8" fmla="*/ 0 w 95"/>
                <a:gd name="T9" fmla="*/ 81 h 171"/>
                <a:gd name="T10" fmla="*/ 94 w 95"/>
                <a:gd name="T1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94" y="171"/>
                  </a:moveTo>
                  <a:cubicBezTo>
                    <a:pt x="95" y="170"/>
                    <a:pt x="95" y="168"/>
                    <a:pt x="95" y="16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4"/>
                    <a:pt x="95" y="2"/>
                    <a:pt x="94" y="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94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353      (向天歌演示原创作品：www.TopPPT.cn)"/>
            <p:cNvSpPr/>
            <p:nvPr/>
          </p:nvSpPr>
          <p:spPr bwMode="auto">
            <a:xfrm>
              <a:off x="4305573" y="568056"/>
              <a:ext cx="185737" cy="77788"/>
            </a:xfrm>
            <a:custGeom>
              <a:avLst/>
              <a:gdLst>
                <a:gd name="T0" fmla="*/ 132 w 264"/>
                <a:gd name="T1" fmla="*/ 112 h 112"/>
                <a:gd name="T2" fmla="*/ 156 w 264"/>
                <a:gd name="T3" fmla="*/ 92 h 112"/>
                <a:gd name="T4" fmla="*/ 169 w 264"/>
                <a:gd name="T5" fmla="*/ 82 h 112"/>
                <a:gd name="T6" fmla="*/ 264 w 264"/>
                <a:gd name="T7" fmla="*/ 1 h 112"/>
                <a:gd name="T8" fmla="*/ 259 w 264"/>
                <a:gd name="T9" fmla="*/ 0 h 112"/>
                <a:gd name="T10" fmla="*/ 5 w 264"/>
                <a:gd name="T11" fmla="*/ 0 h 112"/>
                <a:gd name="T12" fmla="*/ 0 w 264"/>
                <a:gd name="T13" fmla="*/ 1 h 112"/>
                <a:gd name="T14" fmla="*/ 94 w 264"/>
                <a:gd name="T15" fmla="*/ 82 h 112"/>
                <a:gd name="T16" fmla="*/ 107 w 264"/>
                <a:gd name="T17" fmla="*/ 92 h 112"/>
                <a:gd name="T18" fmla="*/ 132 w 2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2">
                  <a:moveTo>
                    <a:pt x="132" y="112"/>
                  </a:moveTo>
                  <a:cubicBezTo>
                    <a:pt x="156" y="92"/>
                    <a:pt x="156" y="92"/>
                    <a:pt x="156" y="92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2" y="1"/>
                    <a:pt x="260" y="0"/>
                    <a:pt x="25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07" y="92"/>
                    <a:pt x="107" y="92"/>
                    <a:pt x="107" y="92"/>
                  </a:cubicBezTo>
                  <a:lnTo>
                    <a:pt x="13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54      (向天歌演示原创作品：www.TopPPT.cn)"/>
            <p:cNvSpPr/>
            <p:nvPr/>
          </p:nvSpPr>
          <p:spPr bwMode="auto">
            <a:xfrm>
              <a:off x="4305573" y="639494"/>
              <a:ext cx="185737" cy="65088"/>
            </a:xfrm>
            <a:custGeom>
              <a:avLst/>
              <a:gdLst>
                <a:gd name="T0" fmla="*/ 259 w 263"/>
                <a:gd name="T1" fmla="*/ 92 h 92"/>
                <a:gd name="T2" fmla="*/ 263 w 263"/>
                <a:gd name="T3" fmla="*/ 91 h 92"/>
                <a:gd name="T4" fmla="*/ 168 w 263"/>
                <a:gd name="T5" fmla="*/ 0 h 92"/>
                <a:gd name="T6" fmla="*/ 132 w 263"/>
                <a:gd name="T7" fmla="*/ 30 h 92"/>
                <a:gd name="T8" fmla="*/ 95 w 263"/>
                <a:gd name="T9" fmla="*/ 0 h 92"/>
                <a:gd name="T10" fmla="*/ 0 w 263"/>
                <a:gd name="T11" fmla="*/ 91 h 92"/>
                <a:gd name="T12" fmla="*/ 5 w 263"/>
                <a:gd name="T13" fmla="*/ 92 h 92"/>
                <a:gd name="T14" fmla="*/ 259 w 263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92">
                  <a:moveTo>
                    <a:pt x="259" y="92"/>
                  </a:moveTo>
                  <a:cubicBezTo>
                    <a:pt x="260" y="92"/>
                    <a:pt x="262" y="92"/>
                    <a:pt x="263" y="91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" y="92"/>
                    <a:pt x="3" y="92"/>
                    <a:pt x="5" y="92"/>
                  </a:cubicBezTo>
                  <a:lnTo>
                    <a:pt x="25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55      (向天歌演示原创作品：www.TopPPT.cn)"/>
            <p:cNvSpPr/>
            <p:nvPr/>
          </p:nvSpPr>
          <p:spPr bwMode="auto">
            <a:xfrm>
              <a:off x="4296048" y="575994"/>
              <a:ext cx="66675" cy="120650"/>
            </a:xfrm>
            <a:custGeom>
              <a:avLst/>
              <a:gdLst>
                <a:gd name="T0" fmla="*/ 1 w 95"/>
                <a:gd name="T1" fmla="*/ 0 h 171"/>
                <a:gd name="T2" fmla="*/ 0 w 95"/>
                <a:gd name="T3" fmla="*/ 6 h 171"/>
                <a:gd name="T4" fmla="*/ 0 w 95"/>
                <a:gd name="T5" fmla="*/ 166 h 171"/>
                <a:gd name="T6" fmla="*/ 1 w 95"/>
                <a:gd name="T7" fmla="*/ 171 h 171"/>
                <a:gd name="T8" fmla="*/ 95 w 95"/>
                <a:gd name="T9" fmla="*/ 81 h 171"/>
                <a:gd name="T10" fmla="*/ 1 w 95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8"/>
                    <a:pt x="1" y="170"/>
                    <a:pt x="1" y="171"/>
                  </a:cubicBezTo>
                  <a:cubicBezTo>
                    <a:pt x="95" y="81"/>
                    <a:pt x="95" y="81"/>
                    <a:pt x="95" y="8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6" name="Group 35      (向天歌演示原创作品：www.TopPPT.cn)"/>
          <p:cNvGrpSpPr/>
          <p:nvPr/>
        </p:nvGrpSpPr>
        <p:grpSpPr>
          <a:xfrm>
            <a:off x="7416352" y="2657331"/>
            <a:ext cx="366390" cy="442437"/>
            <a:chOff x="4721498" y="533131"/>
            <a:chExt cx="168274" cy="203201"/>
          </a:xfrm>
          <a:solidFill>
            <a:srgbClr val="21A3D0"/>
          </a:solidFill>
        </p:grpSpPr>
        <p:sp>
          <p:nvSpPr>
            <p:cNvPr id="31" name="Freeform 356      (向天歌演示原创作品：www.TopPPT.cn)"/>
            <p:cNvSpPr/>
            <p:nvPr/>
          </p:nvSpPr>
          <p:spPr bwMode="auto">
            <a:xfrm>
              <a:off x="4834210" y="629969"/>
              <a:ext cx="55562" cy="100013"/>
            </a:xfrm>
            <a:custGeom>
              <a:avLst/>
              <a:gdLst>
                <a:gd name="T0" fmla="*/ 77 w 78"/>
                <a:gd name="T1" fmla="*/ 0 h 141"/>
                <a:gd name="T2" fmla="*/ 0 w 78"/>
                <a:gd name="T3" fmla="*/ 67 h 141"/>
                <a:gd name="T4" fmla="*/ 77 w 78"/>
                <a:gd name="T5" fmla="*/ 141 h 141"/>
                <a:gd name="T6" fmla="*/ 78 w 78"/>
                <a:gd name="T7" fmla="*/ 137 h 141"/>
                <a:gd name="T8" fmla="*/ 78 w 78"/>
                <a:gd name="T9" fmla="*/ 5 h 141"/>
                <a:gd name="T10" fmla="*/ 77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77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3"/>
                    <a:pt x="78" y="2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57      (向天歌演示原创作品：www.TopPPT.cn)"/>
            <p:cNvSpPr/>
            <p:nvPr/>
          </p:nvSpPr>
          <p:spPr bwMode="auto">
            <a:xfrm>
              <a:off x="4727848" y="623619"/>
              <a:ext cx="153987" cy="65088"/>
            </a:xfrm>
            <a:custGeom>
              <a:avLst/>
              <a:gdLst>
                <a:gd name="T0" fmla="*/ 89 w 218"/>
                <a:gd name="T1" fmla="*/ 76 h 93"/>
                <a:gd name="T2" fmla="*/ 109 w 218"/>
                <a:gd name="T3" fmla="*/ 93 h 93"/>
                <a:gd name="T4" fmla="*/ 130 w 218"/>
                <a:gd name="T5" fmla="*/ 76 h 93"/>
                <a:gd name="T6" fmla="*/ 140 w 218"/>
                <a:gd name="T7" fmla="*/ 68 h 93"/>
                <a:gd name="T8" fmla="*/ 218 w 218"/>
                <a:gd name="T9" fmla="*/ 1 h 93"/>
                <a:gd name="T10" fmla="*/ 214 w 218"/>
                <a:gd name="T11" fmla="*/ 0 h 93"/>
                <a:gd name="T12" fmla="*/ 157 w 218"/>
                <a:gd name="T13" fmla="*/ 0 h 93"/>
                <a:gd name="T14" fmla="*/ 127 w 218"/>
                <a:gd name="T15" fmla="*/ 36 h 93"/>
                <a:gd name="T16" fmla="*/ 109 w 218"/>
                <a:gd name="T17" fmla="*/ 45 h 93"/>
                <a:gd name="T18" fmla="*/ 92 w 218"/>
                <a:gd name="T19" fmla="*/ 36 h 93"/>
                <a:gd name="T20" fmla="*/ 61 w 218"/>
                <a:gd name="T21" fmla="*/ 0 h 93"/>
                <a:gd name="T22" fmla="*/ 4 w 218"/>
                <a:gd name="T23" fmla="*/ 0 h 93"/>
                <a:gd name="T24" fmla="*/ 0 w 218"/>
                <a:gd name="T25" fmla="*/ 1 h 93"/>
                <a:gd name="T26" fmla="*/ 78 w 218"/>
                <a:gd name="T27" fmla="*/ 68 h 93"/>
                <a:gd name="T28" fmla="*/ 89 w 218"/>
                <a:gd name="T29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93">
                  <a:moveTo>
                    <a:pt x="89" y="76"/>
                  </a:moveTo>
                  <a:cubicBezTo>
                    <a:pt x="109" y="93"/>
                    <a:pt x="109" y="93"/>
                    <a:pt x="109" y="93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1"/>
                    <a:pt x="215" y="0"/>
                    <a:pt x="2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3" y="42"/>
                    <a:pt x="116" y="45"/>
                    <a:pt x="109" y="45"/>
                  </a:cubicBezTo>
                  <a:cubicBezTo>
                    <a:pt x="103" y="45"/>
                    <a:pt x="96" y="42"/>
                    <a:pt x="92" y="3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78" y="68"/>
                    <a:pt x="78" y="68"/>
                    <a:pt x="78" y="68"/>
                  </a:cubicBezTo>
                  <a:lnTo>
                    <a:pt x="8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58      (向天歌演示原创作品：www.TopPPT.cn)"/>
            <p:cNvSpPr/>
            <p:nvPr/>
          </p:nvSpPr>
          <p:spPr bwMode="auto">
            <a:xfrm>
              <a:off x="4727848" y="683944"/>
              <a:ext cx="153987" cy="52388"/>
            </a:xfrm>
            <a:custGeom>
              <a:avLst/>
              <a:gdLst>
                <a:gd name="T0" fmla="*/ 109 w 218"/>
                <a:gd name="T1" fmla="*/ 25 h 76"/>
                <a:gd name="T2" fmla="*/ 79 w 218"/>
                <a:gd name="T3" fmla="*/ 0 h 76"/>
                <a:gd name="T4" fmla="*/ 0 w 218"/>
                <a:gd name="T5" fmla="*/ 76 h 76"/>
                <a:gd name="T6" fmla="*/ 4 w 218"/>
                <a:gd name="T7" fmla="*/ 76 h 76"/>
                <a:gd name="T8" fmla="*/ 214 w 218"/>
                <a:gd name="T9" fmla="*/ 76 h 76"/>
                <a:gd name="T10" fmla="*/ 218 w 218"/>
                <a:gd name="T11" fmla="*/ 76 h 76"/>
                <a:gd name="T12" fmla="*/ 139 w 218"/>
                <a:gd name="T13" fmla="*/ 0 h 76"/>
                <a:gd name="T14" fmla="*/ 109 w 218"/>
                <a:gd name="T15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76">
                  <a:moveTo>
                    <a:pt x="109" y="25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6"/>
                    <a:pt x="3" y="76"/>
                    <a:pt x="4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5" y="76"/>
                    <a:pt x="217" y="76"/>
                    <a:pt x="218" y="76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109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359      (向天歌演示原创作品：www.TopPPT.cn)"/>
            <p:cNvSpPr/>
            <p:nvPr/>
          </p:nvSpPr>
          <p:spPr bwMode="auto">
            <a:xfrm>
              <a:off x="4721498" y="629969"/>
              <a:ext cx="53975" cy="100013"/>
            </a:xfrm>
            <a:custGeom>
              <a:avLst/>
              <a:gdLst>
                <a:gd name="T0" fmla="*/ 1 w 78"/>
                <a:gd name="T1" fmla="*/ 0 h 141"/>
                <a:gd name="T2" fmla="*/ 0 w 78"/>
                <a:gd name="T3" fmla="*/ 5 h 141"/>
                <a:gd name="T4" fmla="*/ 0 w 78"/>
                <a:gd name="T5" fmla="*/ 137 h 141"/>
                <a:gd name="T6" fmla="*/ 1 w 78"/>
                <a:gd name="T7" fmla="*/ 141 h 141"/>
                <a:gd name="T8" fmla="*/ 78 w 78"/>
                <a:gd name="T9" fmla="*/ 67 h 141"/>
                <a:gd name="T10" fmla="*/ 1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40"/>
                    <a:pt x="1" y="141"/>
                  </a:cubicBezTo>
                  <a:cubicBezTo>
                    <a:pt x="78" y="67"/>
                    <a:pt x="78" y="67"/>
                    <a:pt x="78" y="67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60      (向天歌演示原创作品：www.TopPPT.cn)"/>
            <p:cNvSpPr/>
            <p:nvPr/>
          </p:nvSpPr>
          <p:spPr bwMode="auto">
            <a:xfrm>
              <a:off x="4756423" y="533131"/>
              <a:ext cx="98425" cy="112713"/>
            </a:xfrm>
            <a:custGeom>
              <a:avLst/>
              <a:gdLst>
                <a:gd name="T0" fmla="*/ 62 w 139"/>
                <a:gd name="T1" fmla="*/ 155 h 159"/>
                <a:gd name="T2" fmla="*/ 69 w 139"/>
                <a:gd name="T3" fmla="*/ 159 h 159"/>
                <a:gd name="T4" fmla="*/ 77 w 139"/>
                <a:gd name="T5" fmla="*/ 155 h 159"/>
                <a:gd name="T6" fmla="*/ 135 w 139"/>
                <a:gd name="T7" fmla="*/ 86 h 159"/>
                <a:gd name="T8" fmla="*/ 130 w 139"/>
                <a:gd name="T9" fmla="*/ 77 h 159"/>
                <a:gd name="T10" fmla="*/ 100 w 139"/>
                <a:gd name="T11" fmla="*/ 77 h 159"/>
                <a:gd name="T12" fmla="*/ 88 w 139"/>
                <a:gd name="T13" fmla="*/ 77 h 159"/>
                <a:gd name="T14" fmla="*/ 88 w 139"/>
                <a:gd name="T15" fmla="*/ 12 h 159"/>
                <a:gd name="T16" fmla="*/ 76 w 139"/>
                <a:gd name="T17" fmla="*/ 0 h 159"/>
                <a:gd name="T18" fmla="*/ 62 w 139"/>
                <a:gd name="T19" fmla="*/ 0 h 159"/>
                <a:gd name="T20" fmla="*/ 51 w 139"/>
                <a:gd name="T21" fmla="*/ 12 h 159"/>
                <a:gd name="T22" fmla="*/ 51 w 139"/>
                <a:gd name="T23" fmla="*/ 77 h 159"/>
                <a:gd name="T24" fmla="*/ 39 w 139"/>
                <a:gd name="T25" fmla="*/ 77 h 159"/>
                <a:gd name="T26" fmla="*/ 8 w 139"/>
                <a:gd name="T27" fmla="*/ 77 h 159"/>
                <a:gd name="T28" fmla="*/ 4 w 139"/>
                <a:gd name="T29" fmla="*/ 86 h 159"/>
                <a:gd name="T30" fmla="*/ 62 w 139"/>
                <a:gd name="T31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62" y="155"/>
                  </a:moveTo>
                  <a:cubicBezTo>
                    <a:pt x="64" y="157"/>
                    <a:pt x="67" y="159"/>
                    <a:pt x="69" y="159"/>
                  </a:cubicBezTo>
                  <a:cubicBezTo>
                    <a:pt x="72" y="159"/>
                    <a:pt x="75" y="157"/>
                    <a:pt x="77" y="155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9" y="81"/>
                    <a:pt x="137" y="77"/>
                    <a:pt x="130" y="77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7" y="77"/>
                    <a:pt x="93" y="77"/>
                    <a:pt x="88" y="77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1" y="5"/>
                    <a:pt x="51" y="12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6" y="77"/>
                    <a:pt x="42" y="77"/>
                    <a:pt x="39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2" y="77"/>
                    <a:pt x="0" y="81"/>
                    <a:pt x="4" y="86"/>
                  </a:cubicBezTo>
                  <a:lnTo>
                    <a:pt x="6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64" name="Freeform 372      (向天歌演示原创作品：www.TopPPT.cn)"/>
          <p:cNvSpPr/>
          <p:nvPr/>
        </p:nvSpPr>
        <p:spPr>
          <a:xfrm>
            <a:off x="7429500" y="4448175"/>
            <a:ext cx="393700" cy="393700"/>
          </a:xfrm>
          <a:custGeom>
            <a:avLst/>
            <a:gdLst/>
            <a:ahLst/>
            <a:cxnLst>
              <a:cxn ang="0">
                <a:pos x="384749" y="73675"/>
              </a:cxn>
              <a:cxn ang="0">
                <a:pos x="331539" y="107784"/>
              </a:cxn>
              <a:cxn ang="0">
                <a:pos x="285151" y="61396"/>
              </a:cxn>
              <a:cxn ang="0">
                <a:pos x="317895" y="8186"/>
              </a:cxn>
              <a:cxn ang="0">
                <a:pos x="309709" y="0"/>
              </a:cxn>
              <a:cxn ang="0">
                <a:pos x="221026" y="88683"/>
              </a:cxn>
              <a:cxn ang="0">
                <a:pos x="227848" y="115970"/>
              </a:cxn>
              <a:cxn ang="0">
                <a:pos x="114606" y="229212"/>
              </a:cxn>
              <a:cxn ang="0">
                <a:pos x="88683" y="221026"/>
              </a:cxn>
              <a:cxn ang="0">
                <a:pos x="0" y="311074"/>
              </a:cxn>
              <a:cxn ang="0">
                <a:pos x="8186" y="319260"/>
              </a:cxn>
              <a:cxn ang="0">
                <a:pos x="61396" y="285151"/>
              </a:cxn>
              <a:cxn ang="0">
                <a:pos x="107784" y="331539"/>
              </a:cxn>
              <a:cxn ang="0">
                <a:pos x="73675" y="384749"/>
              </a:cxn>
              <a:cxn ang="0">
                <a:pos x="81861" y="392935"/>
              </a:cxn>
              <a:cxn ang="0">
                <a:pos x="170545" y="304252"/>
              </a:cxn>
              <a:cxn ang="0">
                <a:pos x="163723" y="278329"/>
              </a:cxn>
              <a:cxn ang="0">
                <a:pos x="278329" y="163723"/>
              </a:cxn>
              <a:cxn ang="0">
                <a:pos x="302887" y="171909"/>
              </a:cxn>
              <a:cxn ang="0">
                <a:pos x="391571" y="81861"/>
              </a:cxn>
              <a:cxn ang="0">
                <a:pos x="384749" y="73675"/>
              </a:cxn>
            </a:cxnLst>
            <a:pathLst>
              <a:path w="288" h="288">
                <a:moveTo>
                  <a:pt x="282" y="54"/>
                </a:moveTo>
                <a:cubicBezTo>
                  <a:pt x="255" y="81"/>
                  <a:pt x="259" y="79"/>
                  <a:pt x="243" y="79"/>
                </a:cubicBezTo>
                <a:cubicBezTo>
                  <a:pt x="230" y="79"/>
                  <a:pt x="209" y="58"/>
                  <a:pt x="209" y="45"/>
                </a:cubicBezTo>
                <a:cubicBezTo>
                  <a:pt x="209" y="28"/>
                  <a:pt x="206" y="33"/>
                  <a:pt x="233" y="6"/>
                </a:cubicBezTo>
                <a:cubicBezTo>
                  <a:pt x="231" y="4"/>
                  <a:pt x="227" y="0"/>
                  <a:pt x="227" y="0"/>
                </a:cubicBezTo>
                <a:cubicBezTo>
                  <a:pt x="194" y="1"/>
                  <a:pt x="162" y="32"/>
                  <a:pt x="162" y="65"/>
                </a:cubicBezTo>
                <a:cubicBezTo>
                  <a:pt x="162" y="71"/>
                  <a:pt x="164" y="78"/>
                  <a:pt x="167" y="85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78" y="164"/>
                  <a:pt x="71" y="162"/>
                  <a:pt x="65" y="162"/>
                </a:cubicBezTo>
                <a:cubicBezTo>
                  <a:pt x="32" y="162"/>
                  <a:pt x="0" y="194"/>
                  <a:pt x="0" y="228"/>
                </a:cubicBezTo>
                <a:cubicBezTo>
                  <a:pt x="0" y="228"/>
                  <a:pt x="4" y="231"/>
                  <a:pt x="6" y="234"/>
                </a:cubicBezTo>
                <a:cubicBezTo>
                  <a:pt x="33" y="207"/>
                  <a:pt x="28" y="209"/>
                  <a:pt x="45" y="209"/>
                </a:cubicBezTo>
                <a:cubicBezTo>
                  <a:pt x="58" y="209"/>
                  <a:pt x="79" y="230"/>
                  <a:pt x="79" y="243"/>
                </a:cubicBezTo>
                <a:cubicBezTo>
                  <a:pt x="79" y="260"/>
                  <a:pt x="82" y="255"/>
                  <a:pt x="54" y="282"/>
                </a:cubicBezTo>
                <a:cubicBezTo>
                  <a:pt x="56" y="284"/>
                  <a:pt x="60" y="288"/>
                  <a:pt x="60" y="288"/>
                </a:cubicBezTo>
                <a:cubicBezTo>
                  <a:pt x="94" y="287"/>
                  <a:pt x="125" y="256"/>
                  <a:pt x="125" y="223"/>
                </a:cubicBezTo>
                <a:cubicBezTo>
                  <a:pt x="125" y="217"/>
                  <a:pt x="123" y="210"/>
                  <a:pt x="120" y="204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10" y="124"/>
                  <a:pt x="216" y="126"/>
                  <a:pt x="222" y="126"/>
                </a:cubicBezTo>
                <a:cubicBezTo>
                  <a:pt x="256" y="126"/>
                  <a:pt x="288" y="94"/>
                  <a:pt x="287" y="60"/>
                </a:cubicBezTo>
                <a:cubicBezTo>
                  <a:pt x="287" y="60"/>
                  <a:pt x="284" y="56"/>
                  <a:pt x="282" y="54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1" name="Group 40      (向天歌演示原创作品：www.TopPPT.cn)"/>
          <p:cNvGrpSpPr/>
          <p:nvPr/>
        </p:nvGrpSpPr>
        <p:grpSpPr>
          <a:xfrm>
            <a:off x="7475114" y="5318208"/>
            <a:ext cx="316785" cy="385521"/>
            <a:chOff x="8985250" y="6772276"/>
            <a:chExt cx="168275" cy="204787"/>
          </a:xfrm>
          <a:solidFill>
            <a:srgbClr val="21A3D0"/>
          </a:solidFill>
        </p:grpSpPr>
        <p:sp>
          <p:nvSpPr>
            <p:cNvPr id="39" name="Freeform 599      (向天歌演示原创作品：www.TopPPT.cn)"/>
            <p:cNvSpPr/>
            <p:nvPr/>
          </p:nvSpPr>
          <p:spPr bwMode="auto">
            <a:xfrm>
              <a:off x="9017000" y="6772276"/>
              <a:ext cx="136525" cy="131763"/>
            </a:xfrm>
            <a:custGeom>
              <a:avLst/>
              <a:gdLst>
                <a:gd name="T0" fmla="*/ 185 w 192"/>
                <a:gd name="T1" fmla="*/ 46 h 187"/>
                <a:gd name="T2" fmla="*/ 120 w 192"/>
                <a:gd name="T3" fmla="*/ 50 h 187"/>
                <a:gd name="T4" fmla="*/ 116 w 192"/>
                <a:gd name="T5" fmla="*/ 22 h 187"/>
                <a:gd name="T6" fmla="*/ 0 w 192"/>
                <a:gd name="T7" fmla="*/ 32 h 187"/>
                <a:gd name="T8" fmla="*/ 0 w 192"/>
                <a:gd name="T9" fmla="*/ 165 h 187"/>
                <a:gd name="T10" fmla="*/ 21 w 192"/>
                <a:gd name="T11" fmla="*/ 165 h 187"/>
                <a:gd name="T12" fmla="*/ 98 w 192"/>
                <a:gd name="T13" fmla="*/ 164 h 187"/>
                <a:gd name="T14" fmla="*/ 182 w 192"/>
                <a:gd name="T15" fmla="*/ 168 h 187"/>
                <a:gd name="T16" fmla="*/ 184 w 192"/>
                <a:gd name="T17" fmla="*/ 90 h 187"/>
                <a:gd name="T18" fmla="*/ 185 w 192"/>
                <a:gd name="T19" fmla="*/ 4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87">
                  <a:moveTo>
                    <a:pt x="185" y="46"/>
                  </a:moveTo>
                  <a:cubicBezTo>
                    <a:pt x="185" y="46"/>
                    <a:pt x="143" y="48"/>
                    <a:pt x="120" y="50"/>
                  </a:cubicBezTo>
                  <a:cubicBezTo>
                    <a:pt x="108" y="52"/>
                    <a:pt x="116" y="27"/>
                    <a:pt x="116" y="22"/>
                  </a:cubicBezTo>
                  <a:cubicBezTo>
                    <a:pt x="116" y="0"/>
                    <a:pt x="0" y="32"/>
                    <a:pt x="0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9" y="169"/>
                    <a:pt x="21" y="165"/>
                  </a:cubicBezTo>
                  <a:cubicBezTo>
                    <a:pt x="52" y="153"/>
                    <a:pt x="106" y="136"/>
                    <a:pt x="98" y="164"/>
                  </a:cubicBezTo>
                  <a:cubicBezTo>
                    <a:pt x="90" y="187"/>
                    <a:pt x="182" y="168"/>
                    <a:pt x="182" y="168"/>
                  </a:cubicBezTo>
                  <a:cubicBezTo>
                    <a:pt x="182" y="168"/>
                    <a:pt x="176" y="119"/>
                    <a:pt x="184" y="90"/>
                  </a:cubicBezTo>
                  <a:cubicBezTo>
                    <a:pt x="192" y="62"/>
                    <a:pt x="185" y="46"/>
                    <a:pt x="18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600      (向天歌演示原创作品：www.TopPPT.cn)"/>
            <p:cNvSpPr/>
            <p:nvPr/>
          </p:nvSpPr>
          <p:spPr bwMode="auto">
            <a:xfrm>
              <a:off x="8985250" y="6773863"/>
              <a:ext cx="20637" cy="203200"/>
            </a:xfrm>
            <a:custGeom>
              <a:avLst/>
              <a:gdLst>
                <a:gd name="T0" fmla="*/ 29 w 29"/>
                <a:gd name="T1" fmla="*/ 14 h 287"/>
                <a:gd name="T2" fmla="*/ 14 w 29"/>
                <a:gd name="T3" fmla="*/ 0 h 287"/>
                <a:gd name="T4" fmla="*/ 0 w 29"/>
                <a:gd name="T5" fmla="*/ 14 h 287"/>
                <a:gd name="T6" fmla="*/ 0 w 29"/>
                <a:gd name="T7" fmla="*/ 287 h 287"/>
                <a:gd name="T8" fmla="*/ 29 w 29"/>
                <a:gd name="T9" fmla="*/ 287 h 287"/>
                <a:gd name="T10" fmla="*/ 29 w 29"/>
                <a:gd name="T11" fmla="*/ 1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7">
                  <a:moveTo>
                    <a:pt x="29" y="14"/>
                  </a:moveTo>
                  <a:cubicBezTo>
                    <a:pt x="29" y="7"/>
                    <a:pt x="22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9" y="287"/>
                    <a:pt x="29" y="287"/>
                    <a:pt x="29" y="287"/>
                  </a:cubicBezTo>
                  <a:lnTo>
                    <a:pt x="2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66" name="Freeform 252      (向天歌演示原创作品：www.TopPPT.cn)"/>
          <p:cNvSpPr>
            <a:spLocks noEditPoints="1"/>
          </p:cNvSpPr>
          <p:nvPr/>
        </p:nvSpPr>
        <p:spPr>
          <a:xfrm>
            <a:off x="7400925" y="3617913"/>
            <a:ext cx="350838" cy="333375"/>
          </a:xfrm>
          <a:custGeom>
            <a:avLst/>
            <a:gdLst/>
            <a:ahLst/>
            <a:cxnLst>
              <a:cxn ang="0">
                <a:pos x="342702" y="124846"/>
              </a:cxn>
              <a:cxn ang="0">
                <a:pos x="159695" y="10501"/>
              </a:cxn>
              <a:cxn ang="0">
                <a:pos x="8160" y="162183"/>
              </a:cxn>
              <a:cxn ang="0">
                <a:pos x="74602" y="254359"/>
              </a:cxn>
              <a:cxn ang="0">
                <a:pos x="41964" y="312699"/>
              </a:cxn>
              <a:cxn ang="0">
                <a:pos x="142210" y="276528"/>
              </a:cxn>
              <a:cxn ang="0">
                <a:pos x="191167" y="276528"/>
              </a:cxn>
              <a:cxn ang="0">
                <a:pos x="342702" y="124846"/>
              </a:cxn>
              <a:cxn ang="0">
                <a:pos x="93252" y="166850"/>
              </a:cxn>
              <a:cxn ang="0">
                <a:pos x="69939" y="143515"/>
              </a:cxn>
              <a:cxn ang="0">
                <a:pos x="93252" y="120179"/>
              </a:cxn>
              <a:cxn ang="0">
                <a:pos x="116565" y="143515"/>
              </a:cxn>
              <a:cxn ang="0">
                <a:pos x="93252" y="166850"/>
              </a:cxn>
              <a:cxn ang="0">
                <a:pos x="176014" y="166850"/>
              </a:cxn>
              <a:cxn ang="0">
                <a:pos x="152701" y="143515"/>
              </a:cxn>
              <a:cxn ang="0">
                <a:pos x="176014" y="120179"/>
              </a:cxn>
              <a:cxn ang="0">
                <a:pos x="200493" y="143515"/>
              </a:cxn>
              <a:cxn ang="0">
                <a:pos x="176014" y="166850"/>
              </a:cxn>
              <a:cxn ang="0">
                <a:pos x="259941" y="166850"/>
              </a:cxn>
              <a:cxn ang="0">
                <a:pos x="236628" y="143515"/>
              </a:cxn>
              <a:cxn ang="0">
                <a:pos x="259941" y="120179"/>
              </a:cxn>
              <a:cxn ang="0">
                <a:pos x="283254" y="143515"/>
              </a:cxn>
              <a:cxn ang="0">
                <a:pos x="259941" y="166850"/>
              </a:cxn>
            </a:cxnLst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67" name="TextBox 42      (向天歌演示原创作品：www.TopPPT.cn)"/>
          <p:cNvSpPr txBox="1"/>
          <p:nvPr/>
        </p:nvSpPr>
        <p:spPr>
          <a:xfrm>
            <a:off x="8543925" y="2693988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8" name="TextBox 43      (向天歌演示原创作品：www.TopPPT.cn)"/>
          <p:cNvSpPr txBox="1"/>
          <p:nvPr/>
        </p:nvSpPr>
        <p:spPr>
          <a:xfrm>
            <a:off x="8543925" y="3554413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9" name="TextBox 44      (向天歌演示原创作品：www.TopPPT.cn)"/>
          <p:cNvSpPr txBox="1"/>
          <p:nvPr/>
        </p:nvSpPr>
        <p:spPr>
          <a:xfrm>
            <a:off x="8543925" y="4400550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0" name="TextBox 45      (向天歌演示原创作品：www.TopPPT.cn)"/>
          <p:cNvSpPr txBox="1"/>
          <p:nvPr/>
        </p:nvSpPr>
        <p:spPr>
          <a:xfrm>
            <a:off x="8543925" y="525462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后期安排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9" name="Straight Connector 28      (向天歌演示原创作品：www.TopPPT.cn)"/>
          <p:cNvCxnSpPr/>
          <p:nvPr/>
        </p:nvCxnSpPr>
        <p:spPr>
          <a:xfrm flipH="1">
            <a:off x="9531350" y="1916113"/>
            <a:ext cx="1689100" cy="2808288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      (向天歌演示原创作品：www.TopPPT.cn)"/>
          <p:cNvCxnSpPr/>
          <p:nvPr/>
        </p:nvCxnSpPr>
        <p:spPr>
          <a:xfrm flipV="1">
            <a:off x="1127125" y="2401888"/>
            <a:ext cx="1800225" cy="266382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      (向天歌演示原创作品：www.TopPPT.cn)"/>
          <p:cNvCxnSpPr/>
          <p:nvPr/>
        </p:nvCxnSpPr>
        <p:spPr>
          <a:xfrm>
            <a:off x="2927350" y="2401888"/>
            <a:ext cx="1592263" cy="1439863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      (向天歌演示原创作品：www.TopPPT.cn)"/>
          <p:cNvCxnSpPr/>
          <p:nvPr/>
        </p:nvCxnSpPr>
        <p:spPr>
          <a:xfrm flipV="1">
            <a:off x="4516438" y="1681163"/>
            <a:ext cx="1724025" cy="2160588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      (向天歌演示原创作品：www.TopPPT.cn)"/>
          <p:cNvCxnSpPr/>
          <p:nvPr/>
        </p:nvCxnSpPr>
        <p:spPr>
          <a:xfrm>
            <a:off x="6218238" y="1681163"/>
            <a:ext cx="741363" cy="3024188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      (向天歌演示原创作品：www.TopPPT.cn)"/>
          <p:cNvCxnSpPr/>
          <p:nvPr/>
        </p:nvCxnSpPr>
        <p:spPr>
          <a:xfrm flipH="1">
            <a:off x="6959600" y="3387725"/>
            <a:ext cx="827088" cy="130492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      (向天歌演示原创作品：www.TopPPT.cn)"/>
          <p:cNvCxnSpPr/>
          <p:nvPr/>
        </p:nvCxnSpPr>
        <p:spPr>
          <a:xfrm>
            <a:off x="7786688" y="3384550"/>
            <a:ext cx="1743075" cy="110807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      (向天歌演示原创作品：www.TopPPT.cn)"/>
          <p:cNvSpPr/>
          <p:nvPr/>
        </p:nvSpPr>
        <p:spPr>
          <a:xfrm>
            <a:off x="2817813" y="2330450"/>
            <a:ext cx="287338" cy="288925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Oval 23      (向天歌演示原创作品：www.TopPPT.cn)"/>
          <p:cNvSpPr/>
          <p:nvPr/>
        </p:nvSpPr>
        <p:spPr>
          <a:xfrm>
            <a:off x="4371975" y="3624263"/>
            <a:ext cx="288925" cy="288925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Oval 24      (向天歌演示原创作品：www.TopPPT.cn)"/>
          <p:cNvSpPr/>
          <p:nvPr/>
        </p:nvSpPr>
        <p:spPr>
          <a:xfrm>
            <a:off x="6073775" y="1611313"/>
            <a:ext cx="288925" cy="287338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Oval 25      (向天歌演示原创作品：www.TopPPT.cn)"/>
          <p:cNvSpPr/>
          <p:nvPr/>
        </p:nvSpPr>
        <p:spPr>
          <a:xfrm>
            <a:off x="6816725" y="4489450"/>
            <a:ext cx="287338" cy="287338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Oval 26      (向天歌演示原创作品：www.TopPPT.cn)"/>
          <p:cNvSpPr/>
          <p:nvPr/>
        </p:nvSpPr>
        <p:spPr>
          <a:xfrm>
            <a:off x="7653338" y="3289300"/>
            <a:ext cx="288925" cy="287338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Oval 27      (向天歌演示原创作品：www.TopPPT.cn)"/>
          <p:cNvSpPr/>
          <p:nvPr/>
        </p:nvSpPr>
        <p:spPr>
          <a:xfrm>
            <a:off x="9440863" y="4470400"/>
            <a:ext cx="288925" cy="288925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Rectangle 31      (向天歌演示原创作品：www.TopPPT.cn)"/>
          <p:cNvSpPr/>
          <p:nvPr/>
        </p:nvSpPr>
        <p:spPr>
          <a:xfrm>
            <a:off x="982980" y="5600700"/>
            <a:ext cx="10445750" cy="709930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08" name="TextBox 36      (向天歌演示原创作品：www.TopPPT.cn)"/>
          <p:cNvSpPr txBox="1"/>
          <p:nvPr/>
        </p:nvSpPr>
        <p:spPr>
          <a:xfrm>
            <a:off x="1892300" y="1874838"/>
            <a:ext cx="22653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9" name="TextBox 37      (向天歌演示原创作品：www.TopPPT.cn)"/>
          <p:cNvSpPr txBox="1"/>
          <p:nvPr/>
        </p:nvSpPr>
        <p:spPr>
          <a:xfrm>
            <a:off x="3431858" y="3897313"/>
            <a:ext cx="2265362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0" name="TextBox 38      (向天歌演示原创作品：www.TopPPT.cn)"/>
          <p:cNvSpPr txBox="1"/>
          <p:nvPr/>
        </p:nvSpPr>
        <p:spPr>
          <a:xfrm>
            <a:off x="5127625" y="1163638"/>
            <a:ext cx="22653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1" name="TextBox 39      (向天歌演示原创作品：www.TopPPT.cn)"/>
          <p:cNvSpPr txBox="1"/>
          <p:nvPr/>
        </p:nvSpPr>
        <p:spPr>
          <a:xfrm>
            <a:off x="5883275" y="4760913"/>
            <a:ext cx="22653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组织分工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2" name="TextBox 40      (向天歌演示原创作品：www.TopPPT.cn)"/>
          <p:cNvSpPr txBox="1"/>
          <p:nvPr/>
        </p:nvSpPr>
        <p:spPr>
          <a:xfrm>
            <a:off x="6677025" y="2840038"/>
            <a:ext cx="22653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3" name="TextBox 41      (向天歌演示原创作品：www.TopPPT.cn)"/>
          <p:cNvSpPr txBox="1"/>
          <p:nvPr/>
        </p:nvSpPr>
        <p:spPr>
          <a:xfrm>
            <a:off x="8451850" y="4784725"/>
            <a:ext cx="226695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迭代更新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18" name="TextBox 43      (向天歌演示原创作品：www.TopPPT.cn)"/>
          <p:cNvSpPr txBox="1"/>
          <p:nvPr/>
        </p:nvSpPr>
        <p:spPr>
          <a:xfrm>
            <a:off x="1199515" y="5600700"/>
            <a:ext cx="100120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通过讨论的出项目的最终实现目标、用户需求、功能需求，对小组成员需要进行的工作仍无进行分配，通过边学边做的方式进行项目的开发，完成开发后进行模块的评估以及下一轮的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迭代。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用户需求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49" name="Rectangle 48      (向天歌演示原创作品：www.TopPPT.cn)"/>
          <p:cNvSpPr/>
          <p:nvPr/>
        </p:nvSpPr>
        <p:spPr>
          <a:xfrm>
            <a:off x="0" y="274955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内容占位符 3" descr="客户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0415" y="2564765"/>
            <a:ext cx="1102360" cy="1102360"/>
          </a:xfrm>
          <a:prstGeom prst="rect">
            <a:avLst/>
          </a:prstGeom>
        </p:spPr>
      </p:pic>
      <p:pic>
        <p:nvPicPr>
          <p:cNvPr id="5" name="图片 4" descr="客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1052830"/>
            <a:ext cx="1115060" cy="1115060"/>
          </a:xfrm>
          <a:prstGeom prst="rect">
            <a:avLst/>
          </a:prstGeom>
        </p:spPr>
      </p:pic>
      <p:pic>
        <p:nvPicPr>
          <p:cNvPr id="6" name="图片 5" descr="客户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" y="5661660"/>
            <a:ext cx="1113790" cy="1113790"/>
          </a:xfrm>
          <a:prstGeom prst="rect">
            <a:avLst/>
          </a:prstGeom>
        </p:spPr>
      </p:pic>
      <p:pic>
        <p:nvPicPr>
          <p:cNvPr id="7" name="图片 6" descr="客户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5" y="4064000"/>
            <a:ext cx="1159510" cy="1162050"/>
          </a:xfrm>
          <a:prstGeom prst="rect">
            <a:avLst/>
          </a:prstGeom>
        </p:spPr>
      </p:pic>
      <p:sp>
        <p:nvSpPr>
          <p:cNvPr id="14" name="Rectangle 13      (向天歌演示原创作品：www.TopPPT.cn)"/>
          <p:cNvSpPr/>
          <p:nvPr/>
        </p:nvSpPr>
        <p:spPr>
          <a:xfrm>
            <a:off x="2645410" y="1405890"/>
            <a:ext cx="861695" cy="489775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56205" y="2204720"/>
            <a:ext cx="85090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用户群体分析</a:t>
            </a:r>
            <a:endParaRPr lang="zh-CN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      (向天歌演示原创作品：www.TopPPT.cn)"/>
          <p:cNvSpPr/>
          <p:nvPr/>
        </p:nvSpPr>
        <p:spPr>
          <a:xfrm>
            <a:off x="4512310" y="1557020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61" name="TextBox 21      (向天歌演示原创作品：www.TopPPT.cn)"/>
          <p:cNvSpPr txBox="1"/>
          <p:nvPr/>
        </p:nvSpPr>
        <p:spPr>
          <a:xfrm>
            <a:off x="5015865" y="1744345"/>
            <a:ext cx="2798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高考英语备考考生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6      (向天歌演示原创作品：www.TopPPT.cn)"/>
          <p:cNvSpPr/>
          <p:nvPr/>
        </p:nvSpPr>
        <p:spPr>
          <a:xfrm>
            <a:off x="4512310" y="248856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四级英语备考考生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6      (向天歌演示原创作品：www.TopPPT.cn)"/>
          <p:cNvSpPr/>
          <p:nvPr/>
        </p:nvSpPr>
        <p:spPr>
          <a:xfrm>
            <a:off x="4512310" y="3420110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级英语备考考生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6      (向天歌演示原创作品：www.TopPPT.cn)"/>
          <p:cNvSpPr/>
          <p:nvPr/>
        </p:nvSpPr>
        <p:spPr>
          <a:xfrm>
            <a:off x="4512310" y="435165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托福英语备考考生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6      (向天歌演示原创作品：www.TopPPT.cn)"/>
          <p:cNvSpPr/>
          <p:nvPr/>
        </p:nvSpPr>
        <p:spPr>
          <a:xfrm>
            <a:off x="4512310" y="5373370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雅思英语备考考生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      (向天歌演示原创作品：www.TopPPT.cn)"/>
          <p:cNvSpPr/>
          <p:nvPr/>
        </p:nvSpPr>
        <p:spPr>
          <a:xfrm>
            <a:off x="695325" y="1893888"/>
            <a:ext cx="1152525" cy="11525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6      (向天歌演示原创作品：www.TopPPT.cn)"/>
          <p:cNvSpPr/>
          <p:nvPr/>
        </p:nvSpPr>
        <p:spPr>
          <a:xfrm>
            <a:off x="1416050" y="2681288"/>
            <a:ext cx="728663" cy="728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      (向天歌演示原创作品：www.TopPPT.cn)"/>
          <p:cNvSpPr/>
          <p:nvPr/>
        </p:nvSpPr>
        <p:spPr>
          <a:xfrm>
            <a:off x="1028700" y="3373438"/>
            <a:ext cx="847725" cy="8080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839788" y="3943350"/>
            <a:ext cx="474663" cy="474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1452563" y="4198938"/>
            <a:ext cx="1152525" cy="11509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2424113" y="3546475"/>
            <a:ext cx="919163" cy="87947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501650" y="4724400"/>
            <a:ext cx="1150938" cy="11525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9" name="Picture 14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2786063"/>
            <a:ext cx="503238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15      (向天歌演示原创作品：www.TopPPT.c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8" y="4367213"/>
            <a:ext cx="715962" cy="715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Picture 16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814388" y="5014913"/>
            <a:ext cx="600075" cy="601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      (向天歌演示原创作品：www.TopPPT.cn)"/>
          <p:cNvCxnSpPr/>
          <p:nvPr/>
        </p:nvCxnSpPr>
        <p:spPr>
          <a:xfrm>
            <a:off x="4151313" y="3776663"/>
            <a:ext cx="6697663" cy="0"/>
          </a:xfrm>
          <a:prstGeom prst="line">
            <a:avLst/>
          </a:prstGeom>
          <a:ln w="19050">
            <a:solidFill>
              <a:srgbClr val="21A3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Rectangle 49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Rectangle 50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57" name="TextBox 52      (向天歌演示原创作品：www.TopPPT.cn)"/>
          <p:cNvSpPr txBox="1"/>
          <p:nvPr/>
        </p:nvSpPr>
        <p:spPr>
          <a:xfrm>
            <a:off x="4224020" y="1983740"/>
            <a:ext cx="6721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</a:t>
            </a:r>
            <a:r>
              <a:rPr lang="zh-CN" altLang="en-US" sz="1800" dirty="0">
                <a:latin typeface="微软雅黑" panose="020B0503020204020204" pitchFamily="34" charset="-122"/>
              </a:rPr>
              <a:t>考生群体</a:t>
            </a:r>
            <a:r>
              <a:rPr lang="en-US" altLang="zh-CN" sz="1800" dirty="0">
                <a:latin typeface="微软雅黑" panose="020B0503020204020204" pitchFamily="34" charset="-122"/>
              </a:rPr>
              <a:t>:</a:t>
            </a:r>
            <a:r>
              <a:rPr lang="zh-CN" altLang="en-US" sz="1800" dirty="0"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</a:rPr>
              <a:t>）建立相应考试</a:t>
            </a:r>
            <a:r>
              <a:rPr lang="zh-CN" altLang="en-US" sz="1800" dirty="0">
                <a:latin typeface="微软雅黑" panose="020B0503020204020204" pitchFamily="34" charset="-122"/>
              </a:rPr>
              <a:t>的热词库供用户查询。</a:t>
            </a:r>
            <a:endParaRPr lang="zh-CN" altLang="en-US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	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</a:rPr>
              <a:t>）用户可自主输入单词形成词库，用户可通过</a:t>
            </a:r>
            <a:r>
              <a:rPr lang="en-US" altLang="zh-CN" sz="1800" dirty="0">
                <a:latin typeface="微软雅黑" panose="020B0503020204020204" pitchFamily="34" charset="-122"/>
              </a:rPr>
              <a:t>   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             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界面进行查询，并可由用户可自行查看录入</a:t>
            </a:r>
            <a:r>
              <a:rPr lang="en-US" altLang="zh-CN" sz="1800" dirty="0">
                <a:latin typeface="微软雅黑" panose="020B0503020204020204" pitchFamily="34" charset="-122"/>
              </a:rPr>
              <a:t>     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             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的所有单词并进行删改、</a:t>
            </a:r>
            <a:r>
              <a:rPr lang="zh-CN" altLang="en-US" sz="1800" dirty="0">
                <a:latin typeface="微软雅黑" panose="020B0503020204020204" pitchFamily="34" charset="-122"/>
              </a:rPr>
              <a:t>修改、排序。</a:t>
            </a:r>
            <a:endParaRPr lang="zh-CN" altLang="en-US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	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</a:rPr>
              <a:t>）具有抽测功能供用户练习对词库中单词的掌</a:t>
            </a:r>
            <a:r>
              <a:rPr lang="en-US" altLang="zh-CN" sz="1800" dirty="0">
                <a:latin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             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握</a:t>
            </a:r>
            <a:r>
              <a:rPr lang="zh-CN" altLang="en-US" sz="1800" dirty="0">
                <a:latin typeface="微软雅黑" panose="020B0503020204020204" pitchFamily="34" charset="-122"/>
              </a:rPr>
              <a:t>程度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4430" y="404495"/>
            <a:ext cx="4686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需求分析</a:t>
            </a:r>
            <a:endParaRPr lang="zh-CN" altLang="en-US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      (向天歌演示原创作品：www.TopPPT.cn)"/>
          <p:cNvSpPr/>
          <p:nvPr/>
        </p:nvSpPr>
        <p:spPr>
          <a:xfrm>
            <a:off x="695325" y="1893888"/>
            <a:ext cx="1152525" cy="11525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6      (向天歌演示原创作品：www.TopPPT.cn)"/>
          <p:cNvSpPr/>
          <p:nvPr/>
        </p:nvSpPr>
        <p:spPr>
          <a:xfrm>
            <a:off x="1416050" y="2681288"/>
            <a:ext cx="728663" cy="728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      (向天歌演示原创作品：www.TopPPT.cn)"/>
          <p:cNvSpPr/>
          <p:nvPr/>
        </p:nvSpPr>
        <p:spPr>
          <a:xfrm>
            <a:off x="1028700" y="3373438"/>
            <a:ext cx="847725" cy="8080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839788" y="3943350"/>
            <a:ext cx="474663" cy="474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1452563" y="4198938"/>
            <a:ext cx="1152525" cy="11509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2424113" y="3546475"/>
            <a:ext cx="919163" cy="87947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501650" y="4724400"/>
            <a:ext cx="1150938" cy="11525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9" name="Picture 14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2786063"/>
            <a:ext cx="503238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15      (向天歌演示原创作品：www.TopPPT.c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8" y="4367213"/>
            <a:ext cx="715962" cy="715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Picture 16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814388" y="5014913"/>
            <a:ext cx="600075" cy="601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      (向天歌演示原创作品：www.TopPPT.cn)"/>
          <p:cNvCxnSpPr/>
          <p:nvPr/>
        </p:nvCxnSpPr>
        <p:spPr>
          <a:xfrm>
            <a:off x="4151313" y="3776663"/>
            <a:ext cx="6697663" cy="0"/>
          </a:xfrm>
          <a:prstGeom prst="line">
            <a:avLst/>
          </a:prstGeom>
          <a:ln w="19050">
            <a:solidFill>
              <a:srgbClr val="21A3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Rectangle 49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Rectangle 50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57" name="TextBox 52      (向天歌演示原创作品：www.TopPPT.cn)"/>
          <p:cNvSpPr txBox="1"/>
          <p:nvPr/>
        </p:nvSpPr>
        <p:spPr>
          <a:xfrm>
            <a:off x="4224020" y="1983740"/>
            <a:ext cx="6721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4430" y="404495"/>
            <a:ext cx="4686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功能</a:t>
            </a:r>
            <a:r>
              <a:rPr lang="zh-CN" altLang="en-US" sz="4800"/>
              <a:t>分析</a:t>
            </a:r>
            <a:endParaRPr lang="zh-CN" altLang="en-US" sz="4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55" y="332740"/>
            <a:ext cx="4599940" cy="27838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24020" y="332740"/>
            <a:ext cx="78740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用例图</a:t>
            </a:r>
            <a:endParaRPr lang="zh-CN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20" y="3939540"/>
            <a:ext cx="4599940" cy="26371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19905" y="4104640"/>
            <a:ext cx="5956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活动图</a:t>
            </a:r>
            <a:endParaRPr lang="zh-CN" altLang="en-US" sz="4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10      (向天歌演示原创作品：www.TopPPT.cn)"/>
          <p:cNvSpPr/>
          <p:nvPr/>
        </p:nvSpPr>
        <p:spPr>
          <a:xfrm>
            <a:off x="4440238" y="2343150"/>
            <a:ext cx="3168650" cy="309721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7680325" y="3933190"/>
            <a:ext cx="3168650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2      (向天歌演示原创作品：www.TopPPT.cn)"/>
          <p:cNvSpPr/>
          <p:nvPr/>
        </p:nvSpPr>
        <p:spPr>
          <a:xfrm>
            <a:off x="7680325" y="2343150"/>
            <a:ext cx="3168650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13      (向天歌演示原创作品：www.TopPPT.cn)"/>
          <p:cNvSpPr/>
          <p:nvPr/>
        </p:nvSpPr>
        <p:spPr>
          <a:xfrm>
            <a:off x="1200150" y="2343150"/>
            <a:ext cx="3167063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      (向天歌演示原创作品：www.TopPPT.cn)"/>
          <p:cNvSpPr/>
          <p:nvPr/>
        </p:nvSpPr>
        <p:spPr>
          <a:xfrm>
            <a:off x="1200150" y="3914775"/>
            <a:ext cx="3167063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295" name="Picture 15      (向天歌演示原创作品：www.TopPPT.cn)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6672263" y="4668838"/>
            <a:ext cx="739775" cy="741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6" name="TextBox 17      (向天歌演示原创作品：www.TopPPT.cn)"/>
          <p:cNvSpPr txBox="1"/>
          <p:nvPr/>
        </p:nvSpPr>
        <p:spPr>
          <a:xfrm>
            <a:off x="1616075" y="2636838"/>
            <a:ext cx="2587625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确认项目概念，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分析用户需求和功能需求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TextBox 18      (向天歌演示原创作品：www.TopPPT.cn)"/>
          <p:cNvSpPr txBox="1"/>
          <p:nvPr/>
        </p:nvSpPr>
        <p:spPr>
          <a:xfrm>
            <a:off x="1616075" y="4481513"/>
            <a:ext cx="2587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TextBox 19      (向天歌演示原创作品：www.TopPPT.cn)"/>
          <p:cNvSpPr txBox="1"/>
          <p:nvPr/>
        </p:nvSpPr>
        <p:spPr>
          <a:xfrm>
            <a:off x="8040053" y="2708593"/>
            <a:ext cx="258762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一次迭代建立页面和登录系统和建立后台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词库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TextBox 20      (向天歌演示原创作品：www.TopPPT.cn)"/>
          <p:cNvSpPr txBox="1"/>
          <p:nvPr/>
        </p:nvSpPr>
        <p:spPr>
          <a:xfrm>
            <a:off x="8112760" y="4333558"/>
            <a:ext cx="258762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二次迭代完成抽测功能、录入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ectangle 23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24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03" name="TextBox 25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21      (向天歌演示原创作品：www.TopPPT.cn)"/>
          <p:cNvSpPr txBox="1"/>
          <p:nvPr/>
        </p:nvSpPr>
        <p:spPr>
          <a:xfrm>
            <a:off x="4775200" y="3538538"/>
            <a:ext cx="2497138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5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最终迭代完成查询功能和词库的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查看功能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Group 3      (向天歌演示原创作品：www.TopPPT.cn)"/>
          <p:cNvGrpSpPr/>
          <p:nvPr/>
        </p:nvGrpSpPr>
        <p:grpSpPr>
          <a:xfrm>
            <a:off x="1847850" y="1658938"/>
            <a:ext cx="8388350" cy="2828925"/>
            <a:chOff x="395288" y="2492375"/>
            <a:chExt cx="8388350" cy="2828925"/>
          </a:xfrm>
        </p:grpSpPr>
        <p:sp>
          <p:nvSpPr>
            <p:cNvPr id="5" name="矩形 4      (向天歌演示原创作品：www.TopPPT.cn)"/>
            <p:cNvSpPr/>
            <p:nvPr/>
          </p:nvSpPr>
          <p:spPr bwMode="auto">
            <a:xfrm>
              <a:off x="2438400" y="2492375"/>
              <a:ext cx="2071688" cy="2828925"/>
            </a:xfrm>
            <a:custGeom>
              <a:avLst/>
              <a:gdLst/>
              <a:ahLst/>
              <a:cxnLst/>
              <a:rect l="l" t="t" r="r" b="b"/>
              <a:pathLst>
                <a:path w="2071340" h="2828404">
                  <a:moveTo>
                    <a:pt x="0" y="0"/>
                  </a:moveTo>
                  <a:lnTo>
                    <a:pt x="2071340" y="0"/>
                  </a:lnTo>
                  <a:lnTo>
                    <a:pt x="2071340" y="902778"/>
                  </a:lnTo>
                  <a:cubicBezTo>
                    <a:pt x="1815192" y="931760"/>
                    <a:pt x="1617104" y="1149848"/>
                    <a:pt x="1617104" y="1414202"/>
                  </a:cubicBezTo>
                  <a:cubicBezTo>
                    <a:pt x="1617104" y="1678556"/>
                    <a:pt x="1815192" y="1896645"/>
                    <a:pt x="2071340" y="1925626"/>
                  </a:cubicBezTo>
                  <a:lnTo>
                    <a:pt x="2071340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8" y="1896644"/>
                    <a:pt x="454235" y="1678556"/>
                    <a:pt x="454235" y="1414202"/>
                  </a:cubicBezTo>
                  <a:cubicBezTo>
                    <a:pt x="454235" y="1149849"/>
                    <a:pt x="256148" y="931760"/>
                    <a:pt x="0" y="902779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450000" rIns="45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      (向天歌演示原创作品：www.TopPPT.cn)"/>
            <p:cNvSpPr/>
            <p:nvPr/>
          </p:nvSpPr>
          <p:spPr bwMode="auto">
            <a:xfrm>
              <a:off x="4637088" y="2492375"/>
              <a:ext cx="2055812" cy="2828925"/>
            </a:xfrm>
            <a:custGeom>
              <a:avLst/>
              <a:gdLst/>
              <a:ahLst/>
              <a:cxnLst/>
              <a:rect l="l" t="t" r="r" b="b"/>
              <a:pathLst>
                <a:path w="2055564" h="2828404">
                  <a:moveTo>
                    <a:pt x="0" y="0"/>
                  </a:moveTo>
                  <a:lnTo>
                    <a:pt x="2055564" y="0"/>
                  </a:lnTo>
                  <a:lnTo>
                    <a:pt x="2055564" y="902778"/>
                  </a:lnTo>
                  <a:cubicBezTo>
                    <a:pt x="1799416" y="931760"/>
                    <a:pt x="1601328" y="1149848"/>
                    <a:pt x="1601328" y="1414202"/>
                  </a:cubicBezTo>
                  <a:cubicBezTo>
                    <a:pt x="1601328" y="1678556"/>
                    <a:pt x="1799416" y="1896645"/>
                    <a:pt x="2055564" y="1925626"/>
                  </a:cubicBezTo>
                  <a:lnTo>
                    <a:pt x="2055564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8" y="1896644"/>
                    <a:pt x="454235" y="1678556"/>
                    <a:pt x="454235" y="1414202"/>
                  </a:cubicBezTo>
                  <a:cubicBezTo>
                    <a:pt x="454235" y="1149849"/>
                    <a:pt x="256148" y="931760"/>
                    <a:pt x="0" y="902779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450000" rIns="45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      (向天歌演示原创作品：www.TopPPT.cn)"/>
            <p:cNvSpPr/>
            <p:nvPr/>
          </p:nvSpPr>
          <p:spPr bwMode="auto">
            <a:xfrm>
              <a:off x="6819900" y="2492375"/>
              <a:ext cx="1963738" cy="2828925"/>
            </a:xfrm>
            <a:custGeom>
              <a:avLst/>
              <a:gdLst/>
              <a:ahLst/>
              <a:cxnLst/>
              <a:rect l="l" t="t" r="r" b="b"/>
              <a:pathLst>
                <a:path w="1963712" h="2828404">
                  <a:moveTo>
                    <a:pt x="0" y="0"/>
                  </a:moveTo>
                  <a:lnTo>
                    <a:pt x="1963712" y="0"/>
                  </a:lnTo>
                  <a:lnTo>
                    <a:pt x="1963712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9" y="1896645"/>
                    <a:pt x="454236" y="1678556"/>
                    <a:pt x="454236" y="1414202"/>
                  </a:cubicBezTo>
                  <a:cubicBezTo>
                    <a:pt x="454236" y="1149848"/>
                    <a:pt x="256149" y="931760"/>
                    <a:pt x="0" y="902778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540000" rIns="180000" anchor="ctr"/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7      (向天歌演示原创作品：www.TopPPT.cn)"/>
            <p:cNvSpPr/>
            <p:nvPr/>
          </p:nvSpPr>
          <p:spPr bwMode="auto">
            <a:xfrm>
              <a:off x="1971675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前端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8      (向天歌演示原创作品：www.TopPPT.cn)"/>
            <p:cNvSpPr/>
            <p:nvPr/>
          </p:nvSpPr>
          <p:spPr bwMode="auto">
            <a:xfrm>
              <a:off x="4170363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后端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9      (向天歌演示原创作品：www.TopPPT.cn)"/>
            <p:cNvSpPr/>
            <p:nvPr/>
          </p:nvSpPr>
          <p:spPr bwMode="auto">
            <a:xfrm>
              <a:off x="6353175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3      (向天歌演示原创作品：www.TopPPT.cn)"/>
            <p:cNvSpPr/>
            <p:nvPr/>
          </p:nvSpPr>
          <p:spPr bwMode="auto">
            <a:xfrm>
              <a:off x="395288" y="2492375"/>
              <a:ext cx="1916112" cy="2828925"/>
            </a:xfrm>
            <a:custGeom>
              <a:avLst/>
              <a:gdLst/>
              <a:ahLst/>
              <a:cxnLst/>
              <a:rect l="l" t="t" r="r" b="b"/>
              <a:pathLst>
                <a:path w="1915864" h="2828404">
                  <a:moveTo>
                    <a:pt x="0" y="0"/>
                  </a:moveTo>
                  <a:lnTo>
                    <a:pt x="1915864" y="0"/>
                  </a:lnTo>
                  <a:lnTo>
                    <a:pt x="1915864" y="902778"/>
                  </a:lnTo>
                  <a:cubicBezTo>
                    <a:pt x="1659716" y="931760"/>
                    <a:pt x="1461628" y="1149848"/>
                    <a:pt x="1461628" y="1414202"/>
                  </a:cubicBezTo>
                  <a:cubicBezTo>
                    <a:pt x="1461628" y="1678556"/>
                    <a:pt x="1659716" y="1896645"/>
                    <a:pt x="1915864" y="1925626"/>
                  </a:cubicBezTo>
                  <a:lnTo>
                    <a:pt x="1915864" y="2828404"/>
                  </a:lnTo>
                  <a:lnTo>
                    <a:pt x="0" y="2828404"/>
                  </a:ln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noFill/>
              <a:prstDash val="solid"/>
            </a:ln>
            <a:effectLst/>
          </p:spPr>
          <p:txBody>
            <a:bodyPr lIns="180000" rIns="45000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339" name="TextBox 20      (向天歌演示原创作品：www.TopPPT.cn)"/>
          <p:cNvSpPr txBox="1"/>
          <p:nvPr/>
        </p:nvSpPr>
        <p:spPr>
          <a:xfrm>
            <a:off x="8278813" y="4962525"/>
            <a:ext cx="338455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请输入您需要的文字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6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27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43" name="TextBox 28      (向天歌演示原创作品：www.TopPPT.cn)"/>
          <p:cNvSpPr txBox="1"/>
          <p:nvPr/>
        </p:nvSpPr>
        <p:spPr>
          <a:xfrm>
            <a:off x="681355" y="304800"/>
            <a:ext cx="24739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      (向天歌演示原创作品：www.TopPPT.cn)"/>
          <p:cNvSpPr/>
          <p:nvPr/>
        </p:nvSpPr>
        <p:spPr>
          <a:xfrm>
            <a:off x="1847850" y="4869180"/>
            <a:ext cx="8369300" cy="375920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46" name="TextBox 31      (向天歌演示原创作品：www.TopPPT.cn)"/>
          <p:cNvSpPr txBox="1"/>
          <p:nvPr/>
        </p:nvSpPr>
        <p:spPr>
          <a:xfrm>
            <a:off x="1972310" y="2336800"/>
            <a:ext cx="17081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张璇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戴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照宇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前端设计）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7" name="TextBox 32      (向天歌演示原创作品：www.TopPPT.cn)"/>
          <p:cNvSpPr txBox="1"/>
          <p:nvPr/>
        </p:nvSpPr>
        <p:spPr>
          <a:xfrm>
            <a:off x="4375150" y="2336800"/>
            <a:ext cx="1287463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陈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昊天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蒋曾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慧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软件测试和数据处理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8" name="TextBox 33      (向天歌演示原创作品：www.TopPPT.cn)"/>
          <p:cNvSpPr txBox="1"/>
          <p:nvPr/>
        </p:nvSpPr>
        <p:spPr>
          <a:xfrm>
            <a:off x="6528435" y="2336800"/>
            <a:ext cx="128905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易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丽丽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赵红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利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后端功能设计和数据库设计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9" name="TextBox 42      (向天歌演示原创作品：www.TopPPT.cn)"/>
          <p:cNvSpPr txBox="1"/>
          <p:nvPr/>
        </p:nvSpPr>
        <p:spPr>
          <a:xfrm>
            <a:off x="8832850" y="2336800"/>
            <a:ext cx="12874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虞博文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产品经理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      (向天歌演示原创作品：www.TopPPT.cn)"/>
          <p:cNvSpPr/>
          <p:nvPr/>
        </p:nvSpPr>
        <p:spPr>
          <a:xfrm>
            <a:off x="1992313" y="1268413"/>
            <a:ext cx="3887788" cy="22320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      (向天歌演示原创作品：www.TopPPT.cn)"/>
          <p:cNvSpPr/>
          <p:nvPr/>
        </p:nvSpPr>
        <p:spPr>
          <a:xfrm>
            <a:off x="5943600" y="1268413"/>
            <a:ext cx="3889375" cy="22320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      (向天歌演示原创作品：www.TopPPT.cn)"/>
          <p:cNvSpPr/>
          <p:nvPr/>
        </p:nvSpPr>
        <p:spPr>
          <a:xfrm>
            <a:off x="1991678" y="3582988"/>
            <a:ext cx="3887788" cy="22320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Rectangle 19      (向天歌演示原创作品：www.TopPPT.cn)"/>
          <p:cNvSpPr/>
          <p:nvPr/>
        </p:nvSpPr>
        <p:spPr>
          <a:xfrm>
            <a:off x="5943600" y="3582988"/>
            <a:ext cx="3889375" cy="22320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90" name="Picture 20      (向天歌演示原创作品：www.TopPPT.cn)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2200275" y="1433513"/>
            <a:ext cx="741363" cy="741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Picture 23      (向天歌演示原创作品：www.TopPPT.cn)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tretch>
            <a:fillRect/>
          </a:stretch>
        </p:blipFill>
        <p:spPr>
          <a:xfrm>
            <a:off x="8975725" y="5013325"/>
            <a:ext cx="741363" cy="739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Picture 24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9063038" y="1463675"/>
            <a:ext cx="661987" cy="661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3" name="Picture 25      (向天歌演示原创作品：www.TopPPT.cn)"/>
          <p:cNvPicPr>
            <a:picLocks noChangeAspect="1"/>
          </p:cNvPicPr>
          <p:nvPr/>
        </p:nvPicPr>
        <p:blipFill>
          <a:blip r:embed="rId4">
            <a:biLevel thresh="50000"/>
            <a:grayscl/>
          </a:blip>
          <a:stretch>
            <a:fillRect/>
          </a:stretch>
        </p:blipFill>
        <p:spPr>
          <a:xfrm>
            <a:off x="1995488" y="5013325"/>
            <a:ext cx="66040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Rectangle 3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Rectangle 3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97" name="TextBox 36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740" y="1628775"/>
            <a:ext cx="2632710" cy="171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245" y="1628775"/>
            <a:ext cx="3103880" cy="1702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840" y="3789045"/>
            <a:ext cx="3020060" cy="1372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8390" y="3717290"/>
            <a:ext cx="2633345" cy="1736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82390" y="6104255"/>
            <a:ext cx="567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详情</a:t>
            </a:r>
            <a:r>
              <a:rPr lang="zh-CN" altLang="en-US"/>
              <a:t>请访问https://github.com/ArrayL/BBwords.git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宽屏</PresentationFormat>
  <Paragraphs>115</Paragraphs>
  <Slides>11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文鼎霹靂體</vt:lpstr>
      <vt:lpstr>AMGDT</vt:lpstr>
      <vt:lpstr>Broadway BT</vt:lpstr>
      <vt:lpstr>Broadway</vt:lpstr>
      <vt:lpstr>Impact</vt:lpstr>
      <vt:lpstr>Arial Unicode MS</vt:lpstr>
      <vt:lpstr>新浪微博：@注龙</vt:lpstr>
      <vt:lpstr>1_新浪微博：@注龙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Peter-冯</dc:creator>
  <cp:lastModifiedBy>Vincent</cp:lastModifiedBy>
  <cp:revision>136</cp:revision>
  <dcterms:created xsi:type="dcterms:W3CDTF">2013-10-08T09:05:39Z</dcterms:created>
  <dcterms:modified xsi:type="dcterms:W3CDTF">2021-06-06T14:23:51Z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向天歌官方免费模板01：蓝灰配色年终工作总结模板.ppt</vt:lpwstr>
  </property>
  <property fmtid="{D5CDD505-2E9C-101B-9397-08002B2CF9AE}" pid="3" name="fileid">
    <vt:lpwstr>719222</vt:lpwstr>
  </property>
  <property fmtid="{D5CDD505-2E9C-101B-9397-08002B2CF9AE}" pid="4" name="ICV">
    <vt:lpwstr>8B7FF0BA26EA4FF3B3897559882E100E</vt:lpwstr>
  </property>
  <property fmtid="{D5CDD505-2E9C-101B-9397-08002B2CF9AE}" pid="5" name="KSOProductBuildVer">
    <vt:lpwstr>2052-11.1.0.10495</vt:lpwstr>
  </property>
</Properties>
</file>