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73" r:id="rId8"/>
    <p:sldId id="27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68" y="1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1C83D-75F9-487A-8BCA-9E343E5F3F5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96769DB-E5B4-474B-89EC-9FEDBD82FF9F}">
      <dgm:prSet/>
      <dgm:spPr/>
      <dgm:t>
        <a:bodyPr/>
        <a:lstStyle/>
        <a:p>
          <a:r>
            <a:rPr lang="zh-CN"/>
            <a:t>生词本</a:t>
          </a:r>
          <a:endParaRPr lang="en-US"/>
        </a:p>
      </dgm:t>
    </dgm:pt>
    <dgm:pt modelId="{B0D7AC00-BDDE-42C9-9D33-6D81B16F0E2F}" type="parTrans" cxnId="{CE0E0705-FC32-4C6C-969F-6DC2DF867032}">
      <dgm:prSet/>
      <dgm:spPr/>
      <dgm:t>
        <a:bodyPr/>
        <a:lstStyle/>
        <a:p>
          <a:endParaRPr lang="en-US"/>
        </a:p>
      </dgm:t>
    </dgm:pt>
    <dgm:pt modelId="{EA74C654-D012-493E-8AC6-07954D76D9B1}" type="sibTrans" cxnId="{CE0E0705-FC32-4C6C-969F-6DC2DF867032}">
      <dgm:prSet/>
      <dgm:spPr/>
      <dgm:t>
        <a:bodyPr/>
        <a:lstStyle/>
        <a:p>
          <a:endParaRPr lang="en-US"/>
        </a:p>
      </dgm:t>
    </dgm:pt>
    <dgm:pt modelId="{F5D7AA9B-2F8A-4532-A590-1C2D8FA9BFD9}">
      <dgm:prSet/>
      <dgm:spPr/>
      <dgm:t>
        <a:bodyPr/>
        <a:lstStyle/>
        <a:p>
          <a:r>
            <a:rPr lang="zh-CN"/>
            <a:t>智能学习</a:t>
          </a:r>
          <a:endParaRPr lang="en-US"/>
        </a:p>
      </dgm:t>
    </dgm:pt>
    <dgm:pt modelId="{C326B6A8-E7D5-4801-97BC-8191B31A4ECF}" type="parTrans" cxnId="{AF7765FC-AC2A-44DB-82DE-2E4A0162E4BA}">
      <dgm:prSet/>
      <dgm:spPr/>
      <dgm:t>
        <a:bodyPr/>
        <a:lstStyle/>
        <a:p>
          <a:endParaRPr lang="en-US"/>
        </a:p>
      </dgm:t>
    </dgm:pt>
    <dgm:pt modelId="{63926B5E-D8BF-49A6-81E4-35E60C0B6915}" type="sibTrans" cxnId="{AF7765FC-AC2A-44DB-82DE-2E4A0162E4BA}">
      <dgm:prSet/>
      <dgm:spPr/>
      <dgm:t>
        <a:bodyPr/>
        <a:lstStyle/>
        <a:p>
          <a:endParaRPr lang="en-US"/>
        </a:p>
      </dgm:t>
    </dgm:pt>
    <dgm:pt modelId="{F45E4086-CAAB-422A-87AE-CCC7AC0BBAA5}">
      <dgm:prSet/>
      <dgm:spPr/>
      <dgm:t>
        <a:bodyPr/>
        <a:lstStyle/>
        <a:p>
          <a:r>
            <a:rPr lang="zh-CN"/>
            <a:t>准确记忆</a:t>
          </a:r>
          <a:endParaRPr lang="en-US"/>
        </a:p>
      </dgm:t>
    </dgm:pt>
    <dgm:pt modelId="{D4C47878-5332-4149-9B3A-89352C7FA83B}" type="parTrans" cxnId="{33CBB12B-F63D-415E-AE12-A943E9A65E44}">
      <dgm:prSet/>
      <dgm:spPr/>
      <dgm:t>
        <a:bodyPr/>
        <a:lstStyle/>
        <a:p>
          <a:endParaRPr lang="en-US"/>
        </a:p>
      </dgm:t>
    </dgm:pt>
    <dgm:pt modelId="{C9DD40D5-E3DB-484C-A2D3-9AC0FBB1049C}" type="sibTrans" cxnId="{33CBB12B-F63D-415E-AE12-A943E9A65E44}">
      <dgm:prSet/>
      <dgm:spPr/>
      <dgm:t>
        <a:bodyPr/>
        <a:lstStyle/>
        <a:p>
          <a:endParaRPr lang="en-US"/>
        </a:p>
      </dgm:t>
    </dgm:pt>
    <dgm:pt modelId="{5CEDCF81-7140-4AC5-85EC-017E5A3427E7}">
      <dgm:prSet/>
      <dgm:spPr/>
      <dgm:t>
        <a:bodyPr/>
        <a:lstStyle/>
        <a:p>
          <a:r>
            <a:rPr lang="zh-CN"/>
            <a:t>记忆宫殿</a:t>
          </a:r>
          <a:endParaRPr lang="en-US"/>
        </a:p>
      </dgm:t>
    </dgm:pt>
    <dgm:pt modelId="{597BBC6E-9A4F-439D-A824-2421EFB12DBF}" type="parTrans" cxnId="{64E8CCC5-839B-4288-8D15-460D3AF5D56E}">
      <dgm:prSet/>
      <dgm:spPr/>
      <dgm:t>
        <a:bodyPr/>
        <a:lstStyle/>
        <a:p>
          <a:endParaRPr lang="en-US"/>
        </a:p>
      </dgm:t>
    </dgm:pt>
    <dgm:pt modelId="{A5654CE1-5391-42C6-A6FB-C6071EF8BAD1}" type="sibTrans" cxnId="{64E8CCC5-839B-4288-8D15-460D3AF5D56E}">
      <dgm:prSet/>
      <dgm:spPr/>
      <dgm:t>
        <a:bodyPr/>
        <a:lstStyle/>
        <a:p>
          <a:endParaRPr lang="en-US"/>
        </a:p>
      </dgm:t>
    </dgm:pt>
    <dgm:pt modelId="{D3B4706C-E30F-401A-88BE-7CD3FE6832FC}" type="pres">
      <dgm:prSet presAssocID="{7F21C83D-75F9-487A-8BCA-9E343E5F3F5E}" presName="linear" presStyleCnt="0">
        <dgm:presLayoutVars>
          <dgm:animLvl val="lvl"/>
          <dgm:resizeHandles val="exact"/>
        </dgm:presLayoutVars>
      </dgm:prSet>
      <dgm:spPr/>
    </dgm:pt>
    <dgm:pt modelId="{24DDD013-B457-48EA-A9C9-FA5233A8AD59}" type="pres">
      <dgm:prSet presAssocID="{196769DB-E5B4-474B-89EC-9FEDBD82FF9F}" presName="parentText" presStyleLbl="node1" presStyleIdx="0" presStyleCnt="4">
        <dgm:presLayoutVars>
          <dgm:chMax val="0"/>
          <dgm:bulletEnabled val="1"/>
        </dgm:presLayoutVars>
      </dgm:prSet>
      <dgm:spPr/>
    </dgm:pt>
    <dgm:pt modelId="{F539C12A-B0E1-4254-924B-C84A8A99449C}" type="pres">
      <dgm:prSet presAssocID="{EA74C654-D012-493E-8AC6-07954D76D9B1}" presName="spacer" presStyleCnt="0"/>
      <dgm:spPr/>
    </dgm:pt>
    <dgm:pt modelId="{D2EC71D0-36DA-4287-B951-8DE392233C2B}" type="pres">
      <dgm:prSet presAssocID="{F5D7AA9B-2F8A-4532-A590-1C2D8FA9BFD9}" presName="parentText" presStyleLbl="node1" presStyleIdx="1" presStyleCnt="4">
        <dgm:presLayoutVars>
          <dgm:chMax val="0"/>
          <dgm:bulletEnabled val="1"/>
        </dgm:presLayoutVars>
      </dgm:prSet>
      <dgm:spPr/>
    </dgm:pt>
    <dgm:pt modelId="{0F502C97-314C-4F97-AA3C-C959582E8AA0}" type="pres">
      <dgm:prSet presAssocID="{63926B5E-D8BF-49A6-81E4-35E60C0B6915}" presName="spacer" presStyleCnt="0"/>
      <dgm:spPr/>
    </dgm:pt>
    <dgm:pt modelId="{2DD61E62-30C0-49F1-A258-069233688007}" type="pres">
      <dgm:prSet presAssocID="{F45E4086-CAAB-422A-87AE-CCC7AC0BBAA5}" presName="parentText" presStyleLbl="node1" presStyleIdx="2" presStyleCnt="4">
        <dgm:presLayoutVars>
          <dgm:chMax val="0"/>
          <dgm:bulletEnabled val="1"/>
        </dgm:presLayoutVars>
      </dgm:prSet>
      <dgm:spPr/>
    </dgm:pt>
    <dgm:pt modelId="{55AE356A-0E62-4578-9791-314B3FB1CCEA}" type="pres">
      <dgm:prSet presAssocID="{C9DD40D5-E3DB-484C-A2D3-9AC0FBB1049C}" presName="spacer" presStyleCnt="0"/>
      <dgm:spPr/>
    </dgm:pt>
    <dgm:pt modelId="{4090FC8B-463A-4DE5-9346-5698A4B06E18}" type="pres">
      <dgm:prSet presAssocID="{5CEDCF81-7140-4AC5-85EC-017E5A3427E7}" presName="parentText" presStyleLbl="node1" presStyleIdx="3" presStyleCnt="4">
        <dgm:presLayoutVars>
          <dgm:chMax val="0"/>
          <dgm:bulletEnabled val="1"/>
        </dgm:presLayoutVars>
      </dgm:prSet>
      <dgm:spPr/>
    </dgm:pt>
  </dgm:ptLst>
  <dgm:cxnLst>
    <dgm:cxn modelId="{CE0E0705-FC32-4C6C-969F-6DC2DF867032}" srcId="{7F21C83D-75F9-487A-8BCA-9E343E5F3F5E}" destId="{196769DB-E5B4-474B-89EC-9FEDBD82FF9F}" srcOrd="0" destOrd="0" parTransId="{B0D7AC00-BDDE-42C9-9D33-6D81B16F0E2F}" sibTransId="{EA74C654-D012-493E-8AC6-07954D76D9B1}"/>
    <dgm:cxn modelId="{366E9915-C772-47AC-BC90-16CCE3C068F9}" type="presOf" srcId="{7F21C83D-75F9-487A-8BCA-9E343E5F3F5E}" destId="{D3B4706C-E30F-401A-88BE-7CD3FE6832FC}" srcOrd="0" destOrd="0" presId="urn:microsoft.com/office/officeart/2005/8/layout/vList2"/>
    <dgm:cxn modelId="{33CBB12B-F63D-415E-AE12-A943E9A65E44}" srcId="{7F21C83D-75F9-487A-8BCA-9E343E5F3F5E}" destId="{F45E4086-CAAB-422A-87AE-CCC7AC0BBAA5}" srcOrd="2" destOrd="0" parTransId="{D4C47878-5332-4149-9B3A-89352C7FA83B}" sibTransId="{C9DD40D5-E3DB-484C-A2D3-9AC0FBB1049C}"/>
    <dgm:cxn modelId="{F8F12D7B-FDAD-4A32-BF7F-1E27E849FA1B}" type="presOf" srcId="{F45E4086-CAAB-422A-87AE-CCC7AC0BBAA5}" destId="{2DD61E62-30C0-49F1-A258-069233688007}" srcOrd="0" destOrd="0" presId="urn:microsoft.com/office/officeart/2005/8/layout/vList2"/>
    <dgm:cxn modelId="{24C3AF95-3BE4-4241-A8DB-443DADCBE592}" type="presOf" srcId="{5CEDCF81-7140-4AC5-85EC-017E5A3427E7}" destId="{4090FC8B-463A-4DE5-9346-5698A4B06E18}" srcOrd="0" destOrd="0" presId="urn:microsoft.com/office/officeart/2005/8/layout/vList2"/>
    <dgm:cxn modelId="{42BDA1C5-3644-4490-9ACE-99EAE04D1BB0}" type="presOf" srcId="{F5D7AA9B-2F8A-4532-A590-1C2D8FA9BFD9}" destId="{D2EC71D0-36DA-4287-B951-8DE392233C2B}" srcOrd="0" destOrd="0" presId="urn:microsoft.com/office/officeart/2005/8/layout/vList2"/>
    <dgm:cxn modelId="{64E8CCC5-839B-4288-8D15-460D3AF5D56E}" srcId="{7F21C83D-75F9-487A-8BCA-9E343E5F3F5E}" destId="{5CEDCF81-7140-4AC5-85EC-017E5A3427E7}" srcOrd="3" destOrd="0" parTransId="{597BBC6E-9A4F-439D-A824-2421EFB12DBF}" sibTransId="{A5654CE1-5391-42C6-A6FB-C6071EF8BAD1}"/>
    <dgm:cxn modelId="{AF7765FC-AC2A-44DB-82DE-2E4A0162E4BA}" srcId="{7F21C83D-75F9-487A-8BCA-9E343E5F3F5E}" destId="{F5D7AA9B-2F8A-4532-A590-1C2D8FA9BFD9}" srcOrd="1" destOrd="0" parTransId="{C326B6A8-E7D5-4801-97BC-8191B31A4ECF}" sibTransId="{63926B5E-D8BF-49A6-81E4-35E60C0B6915}"/>
    <dgm:cxn modelId="{37D19BFC-6B8D-4199-9168-AF8B3CD383DA}" type="presOf" srcId="{196769DB-E5B4-474B-89EC-9FEDBD82FF9F}" destId="{24DDD013-B457-48EA-A9C9-FA5233A8AD59}" srcOrd="0" destOrd="0" presId="urn:microsoft.com/office/officeart/2005/8/layout/vList2"/>
    <dgm:cxn modelId="{A9098E8A-AF0D-42F4-BF7B-B28D0A119760}" type="presParOf" srcId="{D3B4706C-E30F-401A-88BE-7CD3FE6832FC}" destId="{24DDD013-B457-48EA-A9C9-FA5233A8AD59}" srcOrd="0" destOrd="0" presId="urn:microsoft.com/office/officeart/2005/8/layout/vList2"/>
    <dgm:cxn modelId="{8F6AD9FB-183F-4AD7-A122-9D5FEE36063C}" type="presParOf" srcId="{D3B4706C-E30F-401A-88BE-7CD3FE6832FC}" destId="{F539C12A-B0E1-4254-924B-C84A8A99449C}" srcOrd="1" destOrd="0" presId="urn:microsoft.com/office/officeart/2005/8/layout/vList2"/>
    <dgm:cxn modelId="{9223F67E-DA00-4B9B-938E-4289B4735490}" type="presParOf" srcId="{D3B4706C-E30F-401A-88BE-7CD3FE6832FC}" destId="{D2EC71D0-36DA-4287-B951-8DE392233C2B}" srcOrd="2" destOrd="0" presId="urn:microsoft.com/office/officeart/2005/8/layout/vList2"/>
    <dgm:cxn modelId="{39E1D141-DF39-44EE-B271-2B5DFD49F49A}" type="presParOf" srcId="{D3B4706C-E30F-401A-88BE-7CD3FE6832FC}" destId="{0F502C97-314C-4F97-AA3C-C959582E8AA0}" srcOrd="3" destOrd="0" presId="urn:microsoft.com/office/officeart/2005/8/layout/vList2"/>
    <dgm:cxn modelId="{17C830F0-850E-4D30-A5DB-4ED8395424C0}" type="presParOf" srcId="{D3B4706C-E30F-401A-88BE-7CD3FE6832FC}" destId="{2DD61E62-30C0-49F1-A258-069233688007}" srcOrd="4" destOrd="0" presId="urn:microsoft.com/office/officeart/2005/8/layout/vList2"/>
    <dgm:cxn modelId="{459DA61F-7A51-4FAF-B960-8734939DE7B3}" type="presParOf" srcId="{D3B4706C-E30F-401A-88BE-7CD3FE6832FC}" destId="{55AE356A-0E62-4578-9791-314B3FB1CCEA}" srcOrd="5" destOrd="0" presId="urn:microsoft.com/office/officeart/2005/8/layout/vList2"/>
    <dgm:cxn modelId="{6BFEFC89-A776-43B0-8492-3BCAA075A223}" type="presParOf" srcId="{D3B4706C-E30F-401A-88BE-7CD3FE6832FC}" destId="{4090FC8B-463A-4DE5-9346-5698A4B06E1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DD013-B457-48EA-A9C9-FA5233A8AD59}">
      <dsp:nvSpPr>
        <dsp:cNvPr id="0" name=""/>
        <dsp:cNvSpPr/>
      </dsp:nvSpPr>
      <dsp:spPr>
        <a:xfrm>
          <a:off x="0" y="36388"/>
          <a:ext cx="6478587" cy="10266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zh-CN" sz="3900" kern="1200"/>
            <a:t>生词本</a:t>
          </a:r>
          <a:endParaRPr lang="en-US" sz="3900" kern="1200"/>
        </a:p>
      </dsp:txBody>
      <dsp:txXfrm>
        <a:off x="50118" y="86506"/>
        <a:ext cx="6378351" cy="926439"/>
      </dsp:txXfrm>
    </dsp:sp>
    <dsp:sp modelId="{D2EC71D0-36DA-4287-B951-8DE392233C2B}">
      <dsp:nvSpPr>
        <dsp:cNvPr id="0" name=""/>
        <dsp:cNvSpPr/>
      </dsp:nvSpPr>
      <dsp:spPr>
        <a:xfrm>
          <a:off x="0" y="1175383"/>
          <a:ext cx="6478587" cy="102667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zh-CN" sz="3900" kern="1200"/>
            <a:t>智能学习</a:t>
          </a:r>
          <a:endParaRPr lang="en-US" sz="3900" kern="1200"/>
        </a:p>
      </dsp:txBody>
      <dsp:txXfrm>
        <a:off x="50118" y="1225501"/>
        <a:ext cx="6378351" cy="926439"/>
      </dsp:txXfrm>
    </dsp:sp>
    <dsp:sp modelId="{2DD61E62-30C0-49F1-A258-069233688007}">
      <dsp:nvSpPr>
        <dsp:cNvPr id="0" name=""/>
        <dsp:cNvSpPr/>
      </dsp:nvSpPr>
      <dsp:spPr>
        <a:xfrm>
          <a:off x="0" y="2314379"/>
          <a:ext cx="6478587" cy="102667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zh-CN" sz="3900" kern="1200"/>
            <a:t>准确记忆</a:t>
          </a:r>
          <a:endParaRPr lang="en-US" sz="3900" kern="1200"/>
        </a:p>
      </dsp:txBody>
      <dsp:txXfrm>
        <a:off x="50118" y="2364497"/>
        <a:ext cx="6378351" cy="926439"/>
      </dsp:txXfrm>
    </dsp:sp>
    <dsp:sp modelId="{4090FC8B-463A-4DE5-9346-5698A4B06E18}">
      <dsp:nvSpPr>
        <dsp:cNvPr id="0" name=""/>
        <dsp:cNvSpPr/>
      </dsp:nvSpPr>
      <dsp:spPr>
        <a:xfrm>
          <a:off x="0" y="3453374"/>
          <a:ext cx="6478587" cy="102667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zh-CN" sz="3900" kern="1200"/>
            <a:t>记忆宫殿</a:t>
          </a:r>
          <a:endParaRPr lang="en-US" sz="3900" kern="1200"/>
        </a:p>
      </dsp:txBody>
      <dsp:txXfrm>
        <a:off x="50118" y="3503492"/>
        <a:ext cx="6378351" cy="926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D7904-6D57-4AFD-9D17-2ACAE48F4C7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F642DEC-53EF-435C-A563-994F4BA4BC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D062AC-4133-404B-9F37-8661F3D9B4D0}"/>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0C5974C5-0944-4C88-BA53-BEE1F54DAC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D0251F-B590-4651-8F61-D91616549914}"/>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63535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507FD-5ADD-4D05-BD90-C87DC704F8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8871C5-C49F-40FB-AA1B-4CC42D44BEA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026A9B-45B5-48D6-B8DD-B3A5C733F134}"/>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BC8E8288-7003-437E-B523-729CF89971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0952CA-160D-4FB5-87E3-6854B0DE9E8E}"/>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43752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8859A7-8F0A-4856-8F5D-B9081888B2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B60F63-2932-4E35-9E02-92F06450CCA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354AC1-38F8-4839-BC4C-3B35F0D8D4A9}"/>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1BE4F130-5B01-47EC-8534-4B83C8D728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8D9C91-CED3-4CBE-AA1D-91C4191F386B}"/>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3252459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FA759-216B-4443-924F-F478E5CE46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740D8B-C33D-4674-A71D-B4ED103921D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757761-5B97-4ACC-91B2-8A79504AAD55}"/>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88F19EC1-9A8E-423C-A6ED-8B66EA1909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66A0C0-F9B6-4C0D-AB53-7C030DA9D584}"/>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73767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BC7DB-CA71-4D2D-8889-3A8CD00C542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1EC087C-C02D-491B-8BD3-64085C2B5D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A6D62B7-2333-4812-A3A0-37CF0353AC5D}"/>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A9B7F4BA-5B94-4D3A-8E98-0E5181CA68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FD2D20-5E78-4439-9208-7C8049771E76}"/>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117083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1A430-73C4-48AF-A665-8FBECE3D1E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09DE7-06C3-4460-BF53-86FEA9480F5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30E932-161A-4391-AB8D-B1E09BE0A5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30087F-0E08-4632-AC4D-F420C21BF895}"/>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6" name="页脚占位符 5">
            <a:extLst>
              <a:ext uri="{FF2B5EF4-FFF2-40B4-BE49-F238E27FC236}">
                <a16:creationId xmlns:a16="http://schemas.microsoft.com/office/drawing/2014/main" id="{3991F282-8300-4B69-882E-0381E48419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7275D7-68A9-4814-BC64-356477849900}"/>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7859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8D956-E960-47AC-9CF0-1DAD25C428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7C85C6D-8B71-4215-BF34-FE951B6489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425824-BF02-4D58-8695-4DBD775FAF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852F64-7816-4901-A827-3F22FDA05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6DA9305-8CF9-4ACB-A84B-B1D0DDB4D9C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65B383-1404-484F-98C1-8D76A3A01ABB}"/>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8" name="页脚占位符 7">
            <a:extLst>
              <a:ext uri="{FF2B5EF4-FFF2-40B4-BE49-F238E27FC236}">
                <a16:creationId xmlns:a16="http://schemas.microsoft.com/office/drawing/2014/main" id="{3F510B01-1128-4FE2-8C14-01BAEAE6E45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269B66-486B-422E-895B-AC4DA3DD65EC}"/>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248534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D67A3-7D4F-4974-9204-DD51680EEF0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0FA7F2-1237-49E7-853A-8B7F550DCA5E}"/>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4" name="页脚占位符 3">
            <a:extLst>
              <a:ext uri="{FF2B5EF4-FFF2-40B4-BE49-F238E27FC236}">
                <a16:creationId xmlns:a16="http://schemas.microsoft.com/office/drawing/2014/main" id="{C5032A9D-36C1-43C8-B697-8D395935D9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1915B9-5BF6-4141-B29F-566F2B8596CE}"/>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390858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7647E5-1DBD-43F8-8E06-11980E144658}"/>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3" name="页脚占位符 2">
            <a:extLst>
              <a:ext uri="{FF2B5EF4-FFF2-40B4-BE49-F238E27FC236}">
                <a16:creationId xmlns:a16="http://schemas.microsoft.com/office/drawing/2014/main" id="{1EDD04FC-792D-44D2-858C-2CE8904293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FAF5B8-0E19-49BD-8B13-971342011583}"/>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268336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7A651-E695-40C0-AA50-4A0AE9C474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ECB316-82AF-406A-B1B0-69F0206C3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A3ED8A4-9836-4436-AB93-84980D329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736634-E816-47A0-B338-512F7EC1D418}"/>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6" name="页脚占位符 5">
            <a:extLst>
              <a:ext uri="{FF2B5EF4-FFF2-40B4-BE49-F238E27FC236}">
                <a16:creationId xmlns:a16="http://schemas.microsoft.com/office/drawing/2014/main" id="{B51C9264-7684-441B-A0B8-2460332EF3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5A2962-8671-4794-A401-BDF10936D134}"/>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256161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0DA0C-B385-4412-A1BC-B46EC6892D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615ADFB-54B0-4FD1-9571-B39AB70CF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29FDB8-07BE-47BB-9CA0-BD6F20239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32A579-9345-4349-B1C8-7C759A786A45}"/>
              </a:ext>
            </a:extLst>
          </p:cNvPr>
          <p:cNvSpPr>
            <a:spLocks noGrp="1"/>
          </p:cNvSpPr>
          <p:nvPr>
            <p:ph type="dt" sz="half" idx="10"/>
          </p:nvPr>
        </p:nvSpPr>
        <p:spPr/>
        <p:txBody>
          <a:bodyPr/>
          <a:lstStyle/>
          <a:p>
            <a:fld id="{73C68041-D315-48F1-A5C5-CE828A8E58E1}" type="datetimeFigureOut">
              <a:rPr lang="zh-CN" altLang="en-US" smtClean="0"/>
              <a:t>2021/5/12</a:t>
            </a:fld>
            <a:endParaRPr lang="zh-CN" altLang="en-US"/>
          </a:p>
        </p:txBody>
      </p:sp>
      <p:sp>
        <p:nvSpPr>
          <p:cNvPr id="6" name="页脚占位符 5">
            <a:extLst>
              <a:ext uri="{FF2B5EF4-FFF2-40B4-BE49-F238E27FC236}">
                <a16:creationId xmlns:a16="http://schemas.microsoft.com/office/drawing/2014/main" id="{5C76342E-3971-49F1-BE96-2A04300EA0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CAEC48-6FE7-4C89-9005-DD9B34CBC1CB}"/>
              </a:ext>
            </a:extLst>
          </p:cNvPr>
          <p:cNvSpPr>
            <a:spLocks noGrp="1"/>
          </p:cNvSpPr>
          <p:nvPr>
            <p:ph type="sldNum" sz="quarter" idx="12"/>
          </p:nvPr>
        </p:nvSpPr>
        <p:spPr/>
        <p:txBody>
          <a:body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222623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D190FE-1092-4E08-BE9D-43100896F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9F9A05-52FC-48A5-BBF8-3C91336FF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E6B486-3457-444E-9F44-6DBE55730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68041-D315-48F1-A5C5-CE828A8E58E1}" type="datetimeFigureOut">
              <a:rPr lang="zh-CN" altLang="en-US" smtClean="0"/>
              <a:t>2021/5/12</a:t>
            </a:fld>
            <a:endParaRPr lang="zh-CN" altLang="en-US"/>
          </a:p>
        </p:txBody>
      </p:sp>
      <p:sp>
        <p:nvSpPr>
          <p:cNvPr id="5" name="页脚占位符 4">
            <a:extLst>
              <a:ext uri="{FF2B5EF4-FFF2-40B4-BE49-F238E27FC236}">
                <a16:creationId xmlns:a16="http://schemas.microsoft.com/office/drawing/2014/main" id="{9AEA8A9F-671C-46C6-9C04-1645B588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392ACA-81F4-48C8-815B-0650F9823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E00E0-ED52-42C2-B010-4A774D62DAC9}" type="slidenum">
              <a:rPr lang="zh-CN" altLang="en-US" smtClean="0"/>
              <a:t>‹#›</a:t>
            </a:fld>
            <a:endParaRPr lang="zh-CN" altLang="en-US"/>
          </a:p>
        </p:txBody>
      </p:sp>
    </p:spTree>
    <p:extLst>
      <p:ext uri="{BB962C8B-B14F-4D97-AF65-F5344CB8AC3E}">
        <p14:creationId xmlns:p14="http://schemas.microsoft.com/office/powerpoint/2010/main" val="312905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标题 1">
            <a:extLst>
              <a:ext uri="{FF2B5EF4-FFF2-40B4-BE49-F238E27FC236}">
                <a16:creationId xmlns:a16="http://schemas.microsoft.com/office/drawing/2014/main" id="{6B1C5772-42C3-40FC-A35F-42F4D6B6E2C3}"/>
              </a:ext>
            </a:extLst>
          </p:cNvPr>
          <p:cNvSpPr>
            <a:spLocks noGrp="1"/>
          </p:cNvSpPr>
          <p:nvPr>
            <p:ph type="ctrTitle"/>
          </p:nvPr>
        </p:nvSpPr>
        <p:spPr>
          <a:xfrm>
            <a:off x="3204642" y="2353641"/>
            <a:ext cx="5782716" cy="2150719"/>
          </a:xfrm>
          <a:noFill/>
        </p:spPr>
        <p:txBody>
          <a:bodyPr anchor="ctr">
            <a:normAutofit/>
          </a:bodyPr>
          <a:lstStyle/>
          <a:p>
            <a:r>
              <a:rPr lang="zh-CN" altLang="en-US" sz="3600" kern="1200">
                <a:solidFill>
                  <a:srgbClr val="080808"/>
                </a:solidFill>
                <a:latin typeface="+mj-lt"/>
                <a:ea typeface="+mj-ea"/>
                <a:cs typeface="+mj-cs"/>
              </a:rPr>
              <a:t>基于自然语言处理的无纸化智能学习辅助工具背背单词</a:t>
            </a:r>
            <a:br>
              <a:rPr lang="zh-CN" altLang="en-US" sz="3600" kern="1200">
                <a:solidFill>
                  <a:srgbClr val="080808"/>
                </a:solidFill>
                <a:latin typeface="+mj-lt"/>
                <a:ea typeface="+mj-ea"/>
                <a:cs typeface="+mj-cs"/>
              </a:rPr>
            </a:br>
            <a:r>
              <a:rPr lang="en-US" altLang="zh-CN" sz="3600" kern="1200">
                <a:solidFill>
                  <a:srgbClr val="080808"/>
                </a:solidFill>
                <a:latin typeface="+mj-lt"/>
                <a:ea typeface="+mj-ea"/>
                <a:cs typeface="+mj-cs"/>
              </a:rPr>
              <a:t>——</a:t>
            </a:r>
            <a:r>
              <a:rPr lang="zh-CN" altLang="en-US" sz="3600" kern="1200">
                <a:solidFill>
                  <a:srgbClr val="080808"/>
                </a:solidFill>
                <a:latin typeface="+mj-lt"/>
                <a:ea typeface="+mj-ea"/>
                <a:cs typeface="+mj-cs"/>
              </a:rPr>
              <a:t>第八组选题汇报</a:t>
            </a:r>
            <a:br>
              <a:rPr lang="zh-CN" altLang="en-US" sz="3600" kern="1200">
                <a:solidFill>
                  <a:srgbClr val="080808"/>
                </a:solidFill>
                <a:latin typeface="+mj-lt"/>
                <a:ea typeface="+mj-ea"/>
                <a:cs typeface="+mj-cs"/>
              </a:rPr>
            </a:br>
            <a:endParaRPr lang="zh-CN" altLang="en-US" sz="3600">
              <a:solidFill>
                <a:srgbClr val="080808"/>
              </a:solidFill>
            </a:endParaRPr>
          </a:p>
        </p:txBody>
      </p:sp>
      <p:sp>
        <p:nvSpPr>
          <p:cNvPr id="3" name="副标题 2">
            <a:extLst>
              <a:ext uri="{FF2B5EF4-FFF2-40B4-BE49-F238E27FC236}">
                <a16:creationId xmlns:a16="http://schemas.microsoft.com/office/drawing/2014/main" id="{C5491B5F-A388-487B-96D6-95E03BDA651D}"/>
              </a:ext>
            </a:extLst>
          </p:cNvPr>
          <p:cNvSpPr>
            <a:spLocks noGrp="1"/>
          </p:cNvSpPr>
          <p:nvPr>
            <p:ph type="subTitle" idx="1"/>
          </p:nvPr>
        </p:nvSpPr>
        <p:spPr>
          <a:xfrm>
            <a:off x="4439633" y="4518923"/>
            <a:ext cx="3312734" cy="1141851"/>
          </a:xfrm>
          <a:noFill/>
        </p:spPr>
        <p:txBody>
          <a:bodyPr>
            <a:normAutofit/>
          </a:bodyPr>
          <a:lstStyle/>
          <a:p>
            <a:r>
              <a:rPr lang="zh-CN" altLang="en-US" sz="2000" kern="1200">
                <a:solidFill>
                  <a:srgbClr val="080808"/>
                </a:solidFill>
                <a:latin typeface="+mn-lt"/>
                <a:ea typeface="+mn-ea"/>
                <a:cs typeface="+mn-cs"/>
              </a:rPr>
              <a:t>汇报人：</a:t>
            </a:r>
            <a:r>
              <a:rPr lang="en-US" altLang="zh-CN" sz="2000" kern="1200">
                <a:solidFill>
                  <a:srgbClr val="080808"/>
                </a:solidFill>
                <a:latin typeface="+mn-lt"/>
                <a:ea typeface="+mn-ea"/>
                <a:cs typeface="+mn-cs"/>
              </a:rPr>
              <a:t>XXX</a:t>
            </a:r>
            <a:endParaRPr lang="zh-CN" altLang="en-US" sz="2000">
              <a:solidFill>
                <a:srgbClr val="080808"/>
              </a:solidFill>
            </a:endParaRPr>
          </a:p>
        </p:txBody>
      </p:sp>
      <p:sp>
        <p:nvSpPr>
          <p:cNvPr id="26"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76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9AD648D3-44F2-4472-AAAA-FDC38EF2E9BE}"/>
              </a:ext>
            </a:extLst>
          </p:cNvPr>
          <p:cNvSpPr>
            <a:spLocks noGrp="1"/>
          </p:cNvSpPr>
          <p:nvPr>
            <p:ph type="title"/>
          </p:nvPr>
        </p:nvSpPr>
        <p:spPr>
          <a:xfrm>
            <a:off x="643468" y="621792"/>
            <a:ext cx="4989890" cy="5413248"/>
          </a:xfrm>
        </p:spPr>
        <p:txBody>
          <a:bodyPr>
            <a:normAutofit/>
          </a:bodyPr>
          <a:lstStyle/>
          <a:p>
            <a:r>
              <a:rPr lang="zh-CN" altLang="en-US" sz="3600"/>
              <a:t>选题背景</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63F10107-9FB1-442C-A11A-DA9F3FC57A5D}"/>
              </a:ext>
            </a:extLst>
          </p:cNvPr>
          <p:cNvSpPr>
            <a:spLocks noGrp="1"/>
          </p:cNvSpPr>
          <p:nvPr>
            <p:ph idx="1"/>
          </p:nvPr>
        </p:nvSpPr>
        <p:spPr>
          <a:xfrm>
            <a:off x="6096000" y="643466"/>
            <a:ext cx="5452532" cy="5571065"/>
          </a:xfrm>
          <a:noFill/>
        </p:spPr>
        <p:txBody>
          <a:bodyPr anchor="ctr">
            <a:normAutofit/>
          </a:bodyPr>
          <a:lstStyle/>
          <a:p>
            <a:r>
              <a:rPr lang="zh-CN" altLang="en-US" sz="2000"/>
              <a:t>受疫情的影响，“停课不停学”的号召引发了一场平板电脑等电子设备的购买大热，一大批崭新无纸化学习用户涌现。本项目作为无纸化学习工具，辅助学生在学习的过程中记录错误，加深对单词的印象与理解。基于自然语言处理中的文本分类技术，智能生成单词的词根以及相关词，便于用户记忆。</a:t>
            </a:r>
          </a:p>
          <a:p>
            <a:endParaRPr lang="zh-CN" altLang="en-US" sz="2000"/>
          </a:p>
        </p:txBody>
      </p:sp>
    </p:spTree>
    <p:extLst>
      <p:ext uri="{BB962C8B-B14F-4D97-AF65-F5344CB8AC3E}">
        <p14:creationId xmlns:p14="http://schemas.microsoft.com/office/powerpoint/2010/main" val="72547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87C191BA-647D-4AF0-8F88-95E2D0AA2331}"/>
              </a:ext>
            </a:extLst>
          </p:cNvPr>
          <p:cNvSpPr>
            <a:spLocks noGrp="1"/>
          </p:cNvSpPr>
          <p:nvPr>
            <p:ph type="title"/>
          </p:nvPr>
        </p:nvSpPr>
        <p:spPr>
          <a:xfrm>
            <a:off x="643467" y="1698171"/>
            <a:ext cx="3962061" cy="4516360"/>
          </a:xfrm>
        </p:spPr>
        <p:txBody>
          <a:bodyPr anchor="ctr">
            <a:normAutofit/>
          </a:bodyPr>
          <a:lstStyle/>
          <a:p>
            <a:r>
              <a:rPr lang="zh-CN" altLang="en-US" sz="3600"/>
              <a:t>项目功能纵览</a:t>
            </a:r>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9DD0BB77-E7E8-4B9F-8930-9A7AB04D2BAA}"/>
              </a:ext>
            </a:extLst>
          </p:cNvPr>
          <p:cNvGraphicFramePr>
            <a:graphicFrameLocks noGrp="1"/>
          </p:cNvGraphicFramePr>
          <p:nvPr>
            <p:ph idx="1"/>
            <p:extLst>
              <p:ext uri="{D42A27DB-BD31-4B8C-83A1-F6EECF244321}">
                <p14:modId xmlns:p14="http://schemas.microsoft.com/office/powerpoint/2010/main" val="4159368997"/>
              </p:ext>
            </p:extLst>
          </p:nvPr>
        </p:nvGraphicFramePr>
        <p:xfrm>
          <a:off x="5070475" y="1698625"/>
          <a:ext cx="6478588" cy="4516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41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BD70FA26-51B4-4776-904B-89F1684179ED}"/>
              </a:ext>
            </a:extLst>
          </p:cNvPr>
          <p:cNvSpPr>
            <a:spLocks noGrp="1"/>
          </p:cNvSpPr>
          <p:nvPr>
            <p:ph type="title"/>
          </p:nvPr>
        </p:nvSpPr>
        <p:spPr>
          <a:xfrm>
            <a:off x="643467" y="321734"/>
            <a:ext cx="10905066" cy="1135737"/>
          </a:xfrm>
        </p:spPr>
        <p:txBody>
          <a:bodyPr>
            <a:normAutofit/>
          </a:bodyPr>
          <a:lstStyle/>
          <a:p>
            <a:r>
              <a:rPr lang="zh-CN" altLang="en-US" sz="3600"/>
              <a:t>生词本：</a:t>
            </a:r>
          </a:p>
        </p:txBody>
      </p:sp>
      <p:sp>
        <p:nvSpPr>
          <p:cNvPr id="3" name="内容占位符 2">
            <a:extLst>
              <a:ext uri="{FF2B5EF4-FFF2-40B4-BE49-F238E27FC236}">
                <a16:creationId xmlns:a16="http://schemas.microsoft.com/office/drawing/2014/main" id="{83DAF886-3FC5-43C5-98E6-52FE43902498}"/>
              </a:ext>
            </a:extLst>
          </p:cNvPr>
          <p:cNvSpPr>
            <a:spLocks noGrp="1"/>
          </p:cNvSpPr>
          <p:nvPr>
            <p:ph idx="1"/>
          </p:nvPr>
        </p:nvSpPr>
        <p:spPr>
          <a:xfrm>
            <a:off x="643469" y="1782981"/>
            <a:ext cx="4008384" cy="4393982"/>
          </a:xfrm>
        </p:spPr>
        <p:txBody>
          <a:bodyPr>
            <a:normAutofit/>
          </a:bodyPr>
          <a:lstStyle/>
          <a:p>
            <a:r>
              <a:rPr lang="zh-CN" altLang="en-US" dirty="0"/>
              <a:t>用户在遇见生词时可以运用软件自行录入，相当于一个生词本</a:t>
            </a:r>
            <a:r>
              <a:rPr lang="zh-CN" altLang="en-US" sz="2000" dirty="0"/>
              <a:t>。</a:t>
            </a:r>
          </a:p>
          <a:p>
            <a:endParaRPr lang="zh-CN" altLang="en-US"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descr="查看源图像">
            <a:extLst>
              <a:ext uri="{FF2B5EF4-FFF2-40B4-BE49-F238E27FC236}">
                <a16:creationId xmlns:a16="http://schemas.microsoft.com/office/drawing/2014/main" id="{0F327FC2-2B03-4679-918F-8CE544994D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582" r="1" b="9231"/>
          <a:stretch/>
        </p:blipFill>
        <p:spPr bwMode="auto">
          <a:xfrm>
            <a:off x="6947213" y="1782981"/>
            <a:ext cx="2949426"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4888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查看源图像">
            <a:extLst>
              <a:ext uri="{FF2B5EF4-FFF2-40B4-BE49-F238E27FC236}">
                <a16:creationId xmlns:a16="http://schemas.microsoft.com/office/drawing/2014/main" id="{507A1D7F-0393-4AB0-A4F0-9F79034C85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619" b="1795"/>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标题 1">
            <a:extLst>
              <a:ext uri="{FF2B5EF4-FFF2-40B4-BE49-F238E27FC236}">
                <a16:creationId xmlns:a16="http://schemas.microsoft.com/office/drawing/2014/main" id="{FB22E526-8EEE-4CB7-90FB-B5E6CEE708C5}"/>
              </a:ext>
            </a:extLst>
          </p:cNvPr>
          <p:cNvSpPr>
            <a:spLocks noGrp="1"/>
          </p:cNvSpPr>
          <p:nvPr>
            <p:ph type="title"/>
          </p:nvPr>
        </p:nvSpPr>
        <p:spPr>
          <a:xfrm>
            <a:off x="709448" y="1913950"/>
            <a:ext cx="4204137" cy="1342754"/>
          </a:xfrm>
        </p:spPr>
        <p:txBody>
          <a:bodyPr>
            <a:normAutofit/>
          </a:bodyPr>
          <a:lstStyle/>
          <a:p>
            <a:pPr algn="ctr"/>
            <a:r>
              <a:rPr lang="zh-CN" altLang="en-US" sz="3600"/>
              <a:t>智能学习</a:t>
            </a:r>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985451CA-90A7-42D1-8FA8-092D3E016813}"/>
              </a:ext>
            </a:extLst>
          </p:cNvPr>
          <p:cNvSpPr>
            <a:spLocks noGrp="1"/>
          </p:cNvSpPr>
          <p:nvPr>
            <p:ph idx="1"/>
          </p:nvPr>
        </p:nvSpPr>
        <p:spPr>
          <a:xfrm>
            <a:off x="525516" y="3417573"/>
            <a:ext cx="4593021" cy="2619839"/>
          </a:xfrm>
        </p:spPr>
        <p:txBody>
          <a:bodyPr anchor="ctr">
            <a:normAutofit/>
          </a:bodyPr>
          <a:lstStyle/>
          <a:p>
            <a:r>
              <a:rPr lang="zh-CN" altLang="en-US" dirty="0"/>
              <a:t>根据用户输入的单词自动划分类别并且通过库中的新旧单词进行匹配，将相似的单词整合在一起，方便用户使用。</a:t>
            </a:r>
          </a:p>
          <a:p>
            <a:endParaRPr lang="zh-CN" altLang="en-US" sz="1800" dirty="0"/>
          </a:p>
        </p:txBody>
      </p:sp>
    </p:spTree>
    <p:extLst>
      <p:ext uri="{BB962C8B-B14F-4D97-AF65-F5344CB8AC3E}">
        <p14:creationId xmlns:p14="http://schemas.microsoft.com/office/powerpoint/2010/main" val="231162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566A572-972D-4900-9551-2272BB9280E4}"/>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zh-CN" altLang="en-US" dirty="0"/>
              <a:t>准确记忆</a:t>
            </a:r>
          </a:p>
        </p:txBody>
      </p:sp>
      <p:sp>
        <p:nvSpPr>
          <p:cNvPr id="3" name="内容占位符 2">
            <a:extLst>
              <a:ext uri="{FF2B5EF4-FFF2-40B4-BE49-F238E27FC236}">
                <a16:creationId xmlns:a16="http://schemas.microsoft.com/office/drawing/2014/main" id="{E737EBA6-6DA3-41E5-A034-451ADCED18E0}"/>
              </a:ext>
            </a:extLst>
          </p:cNvPr>
          <p:cNvSpPr>
            <a:spLocks noGrp="1"/>
          </p:cNvSpPr>
          <p:nvPr>
            <p:ph idx="1"/>
          </p:nvPr>
        </p:nvSpPr>
        <p:spPr>
          <a:xfrm>
            <a:off x="643466" y="5277684"/>
            <a:ext cx="5319319" cy="1303590"/>
          </a:xfrm>
        </p:spPr>
        <p:txBody>
          <a:bodyPr vert="horz" lIns="91440" tIns="45720" rIns="91440" bIns="45720" rtlCol="0">
            <a:normAutofit fontScale="92500"/>
          </a:bodyPr>
          <a:lstStyle/>
          <a:p>
            <a:pPr marL="0" indent="0">
              <a:buNone/>
            </a:pPr>
            <a:r>
              <a:rPr lang="zh-CN" altLang="en-US" sz="3600" dirty="0"/>
              <a:t>用户输入指定的单词，查找单词库里与之匹配的单词。</a:t>
            </a:r>
          </a:p>
        </p:txBody>
      </p:sp>
      <p:pic>
        <p:nvPicPr>
          <p:cNvPr id="4" name="Picture 2" descr="卡通人物&#10;&#10;中度可信度描述已自动生成">
            <a:extLst>
              <a:ext uri="{FF2B5EF4-FFF2-40B4-BE49-F238E27FC236}">
                <a16:creationId xmlns:a16="http://schemas.microsoft.com/office/drawing/2014/main" id="{BFF2E194-91AE-496A-B51D-BAF2A6F4D0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790"/>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13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B9F33B-F0CC-4410-85D0-1B957DF4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C68034D-9B65-4F27-97A2-48387A8C98E6}"/>
              </a:ext>
            </a:extLst>
          </p:cNvPr>
          <p:cNvSpPr>
            <a:spLocks noGrp="1"/>
          </p:cNvSpPr>
          <p:nvPr>
            <p:ph type="title"/>
          </p:nvPr>
        </p:nvSpPr>
        <p:spPr>
          <a:xfrm>
            <a:off x="838201" y="365125"/>
            <a:ext cx="5393360" cy="1325563"/>
          </a:xfrm>
        </p:spPr>
        <p:txBody>
          <a:bodyPr>
            <a:normAutofit/>
          </a:bodyPr>
          <a:lstStyle/>
          <a:p>
            <a:r>
              <a:rPr lang="zh-CN" altLang="en-US" dirty="0"/>
              <a:t>记忆宫殿</a:t>
            </a:r>
          </a:p>
        </p:txBody>
      </p:sp>
      <p:sp>
        <p:nvSpPr>
          <p:cNvPr id="12" name="Freeform: Shape 11">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8A0BC913-A47F-4EFB-894F-1B0E9EF45ACA}"/>
              </a:ext>
            </a:extLst>
          </p:cNvPr>
          <p:cNvSpPr>
            <a:spLocks noGrp="1"/>
          </p:cNvSpPr>
          <p:nvPr>
            <p:ph idx="1"/>
          </p:nvPr>
        </p:nvSpPr>
        <p:spPr>
          <a:xfrm>
            <a:off x="838200" y="1825625"/>
            <a:ext cx="5393361" cy="4351338"/>
          </a:xfrm>
        </p:spPr>
        <p:txBody>
          <a:bodyPr>
            <a:normAutofit/>
          </a:bodyPr>
          <a:lstStyle/>
          <a:p>
            <a:r>
              <a:rPr lang="zh-CN" altLang="en-US" dirty="0"/>
              <a:t>用户可以查看自行录入的所有单词。用户可以通过需求选择按照录入顺序排序或者单词的默认排序（英文首字母排序）。</a:t>
            </a:r>
          </a:p>
          <a:p>
            <a:endParaRPr lang="zh-CN" altLang="en-US" dirty="0"/>
          </a:p>
        </p:txBody>
      </p:sp>
      <p:sp>
        <p:nvSpPr>
          <p:cNvPr id="14" name="Oval 1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700688"/>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建筑的摆设布局&#10;&#10;中度可信度描述已自动生成">
            <a:extLst>
              <a:ext uri="{FF2B5EF4-FFF2-40B4-BE49-F238E27FC236}">
                <a16:creationId xmlns:a16="http://schemas.microsoft.com/office/drawing/2014/main" id="{48E6A3AC-2F94-47B3-BA13-03D16D9E30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237" r="13513"/>
          <a:stretch/>
        </p:blipFill>
        <p:spPr bwMode="auto">
          <a:xfrm>
            <a:off x="8219558" y="852372"/>
            <a:ext cx="3096807" cy="3096807"/>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6" name="Freeform: Shape 15">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881"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5" name="Picture 2" descr="查看源图像">
            <a:extLst>
              <a:ext uri="{FF2B5EF4-FFF2-40B4-BE49-F238E27FC236}">
                <a16:creationId xmlns:a16="http://schemas.microsoft.com/office/drawing/2014/main" id="{B54410F6-E8E4-4F80-B3CC-7B6062AF21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20" r="-5" b="7095"/>
          <a:stretch/>
        </p:blipFill>
        <p:spPr bwMode="auto">
          <a:xfrm>
            <a:off x="6723881" y="4685200"/>
            <a:ext cx="2733741" cy="2172801"/>
          </a:xfrm>
          <a:custGeom>
            <a:avLst/>
            <a:gdLst/>
            <a:ahLst/>
            <a:cxnLst/>
            <a:rect l="l" t="t" r="r" b="b"/>
            <a:pathLst>
              <a:path w="2733741" h="2172801">
                <a:moveTo>
                  <a:pt x="1366871" y="0"/>
                </a:moveTo>
                <a:cubicBezTo>
                  <a:pt x="2121772" y="0"/>
                  <a:pt x="2733741" y="595368"/>
                  <a:pt x="2733741" y="1329791"/>
                </a:cubicBezTo>
                <a:cubicBezTo>
                  <a:pt x="2733741" y="1605200"/>
                  <a:pt x="2647683" y="1861054"/>
                  <a:pt x="2500301" y="2073290"/>
                </a:cubicBezTo>
                <a:lnTo>
                  <a:pt x="2423813" y="2172801"/>
                </a:lnTo>
                <a:lnTo>
                  <a:pt x="309928" y="2172801"/>
                </a:lnTo>
                <a:lnTo>
                  <a:pt x="233440" y="2073290"/>
                </a:lnTo>
                <a:cubicBezTo>
                  <a:pt x="86058" y="1861054"/>
                  <a:pt x="0" y="1605200"/>
                  <a:pt x="0" y="1329791"/>
                </a:cubicBezTo>
                <a:cubicBezTo>
                  <a:pt x="0" y="595368"/>
                  <a:pt x="611969" y="0"/>
                  <a:pt x="1366871" y="0"/>
                </a:cubicBezTo>
                <a:close/>
              </a:path>
            </a:pathLst>
          </a:custGeom>
          <a:noFill/>
          <a:extLst>
            <a:ext uri="{909E8E84-426E-40DD-AFC4-6F175D3DCCD1}">
              <a14:hiddenFill xmlns:a14="http://schemas.microsoft.com/office/drawing/2010/main">
                <a:solidFill>
                  <a:srgbClr val="FFFFFF"/>
                </a:solidFill>
              </a14:hiddenFill>
            </a:ext>
          </a:extLst>
        </p:spPr>
      </p:pic>
      <p:sp>
        <p:nvSpPr>
          <p:cNvPr id="20" name="Arc 19">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54998">
            <a:off x="6055857" y="4209253"/>
            <a:ext cx="3868217" cy="3868217"/>
          </a:xfrm>
          <a:prstGeom prst="arc">
            <a:avLst>
              <a:gd name="adj1" fmla="val 16200000"/>
              <a:gd name="adj2" fmla="val 20479261"/>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47524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标题 1">
            <a:extLst>
              <a:ext uri="{FF2B5EF4-FFF2-40B4-BE49-F238E27FC236}">
                <a16:creationId xmlns:a16="http://schemas.microsoft.com/office/drawing/2014/main" id="{82B58E5B-29C1-4C54-8D58-920B3AB70D73}"/>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zh-CN" altLang="en-US" sz="3600" kern="1200">
                <a:solidFill>
                  <a:srgbClr val="080808"/>
                </a:solidFill>
                <a:latin typeface="+mj-lt"/>
                <a:ea typeface="+mj-ea"/>
                <a:cs typeface="+mj-cs"/>
              </a:rPr>
              <a:t>感谢您的观看</a:t>
            </a:r>
            <a:r>
              <a:rPr lang="en-US" altLang="zh-CN" sz="3600" kern="1200">
                <a:solidFill>
                  <a:srgbClr val="080808"/>
                </a:solidFill>
                <a:latin typeface="+mj-lt"/>
                <a:ea typeface="+mj-ea"/>
                <a:cs typeface="+mj-cs"/>
              </a:rPr>
              <a:t>!</a:t>
            </a:r>
          </a:p>
        </p:txBody>
      </p:sp>
      <p:sp>
        <p:nvSpPr>
          <p:cNvPr id="19" name="Isosceles Triangle 1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1793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221</Words>
  <Application>Microsoft Office PowerPoint</Application>
  <PresentationFormat>宽屏</PresentationFormat>
  <Paragraphs>18</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基于自然语言处理的无纸化智能学习辅助工具背背单词 ——第八组选题汇报 </vt:lpstr>
      <vt:lpstr>选题背景</vt:lpstr>
      <vt:lpstr>项目功能纵览</vt:lpstr>
      <vt:lpstr>生词本：</vt:lpstr>
      <vt:lpstr>智能学习</vt:lpstr>
      <vt:lpstr>准确记忆</vt:lpstr>
      <vt:lpstr>记忆宫殿</vt:lpstr>
      <vt:lpstr>感谢您的观看!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基于自然语言处理的无纸化智能学习辅助工具背背单词 ——第八组选题汇报 </dc:title>
  <dc:creator>昊天 陈</dc:creator>
  <cp:lastModifiedBy>昊天 陈</cp:lastModifiedBy>
  <cp:revision>1</cp:revision>
  <dcterms:created xsi:type="dcterms:W3CDTF">2021-05-12T13:45:22Z</dcterms:created>
  <dcterms:modified xsi:type="dcterms:W3CDTF">2021-05-12T13:52:23Z</dcterms:modified>
</cp:coreProperties>
</file>