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30.jpeg" ContentType="image/jpeg"/>
  <Override PartName="/ppt/media/image6.png" ContentType="image/png"/>
  <Override PartName="/ppt/media/image4.png" ContentType="image/png"/>
  <Override PartName="/ppt/media/image1.png" ContentType="image/png"/>
  <Override PartName="/ppt/media/image2.png" ContentType="image/png"/>
  <Override PartName="/ppt/media/image7.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5.jpeg" ContentType="image/jpeg"/>
  <Override PartName="/ppt/media/image3.jpeg" ContentType="image/jpeg"/>
  <Override PartName="/ppt/media/image11.png" ContentType="image/png"/>
  <Override PartName="/ppt/media/image15.png" ContentType="image/png"/>
  <Override PartName="/ppt/media/image16.png" ContentType="image/png"/>
  <Override PartName="/ppt/media/image8.jpeg" ContentType="image/jpeg"/>
  <Override PartName="/ppt/media/image9.jpeg" ContentType="image/jpeg"/>
  <Override PartName="/ppt/media/image12.png" ContentType="image/png"/>
  <Override PartName="/ppt/media/image10.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7120" cy="5661720"/>
          </a:xfrm>
          <a:prstGeom prst="rect">
            <a:avLst/>
          </a:prstGeom>
          <a:ln>
            <a:noFill/>
          </a:ln>
        </p:spPr>
      </p:pic>
      <p:sp>
        <p:nvSpPr>
          <p:cNvPr id="1" name="PlaceHolder 1"/>
          <p:cNvSpPr>
            <a:spLocks noGrp="1"/>
          </p:cNvSpPr>
          <p:nvPr>
            <p:ph type="title"/>
          </p:nvPr>
        </p:nvSpPr>
        <p:spPr>
          <a:xfrm>
            <a:off x="504000" y="226080"/>
            <a:ext cx="9071640" cy="9460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77120" cy="56617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1618200" y="21420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Machine Learning</a:t>
            </a:r>
            <a:endParaRPr b="0" lang="en-IN" sz="3300" spc="-1" strike="noStrike">
              <a:latin typeface="Arial"/>
            </a:endParaRPr>
          </a:p>
        </p:txBody>
      </p:sp>
      <p:sp>
        <p:nvSpPr>
          <p:cNvPr id="79" name="CustomShape 2"/>
          <p:cNvSpPr/>
          <p:nvPr/>
        </p:nvSpPr>
        <p:spPr>
          <a:xfrm>
            <a:off x="1618200" y="1366200"/>
            <a:ext cx="8091360" cy="3280680"/>
          </a:xfrm>
          <a:prstGeom prst="rect">
            <a:avLst/>
          </a:prstGeom>
          <a:noFill/>
          <a:ln>
            <a:noFill/>
          </a:ln>
        </p:spPr>
        <p:style>
          <a:lnRef idx="0"/>
          <a:fillRef idx="0"/>
          <a:effectRef idx="0"/>
          <a:fontRef idx="minor"/>
        </p:style>
      </p:sp>
      <p:pic>
        <p:nvPicPr>
          <p:cNvPr id="80" name="" descr=""/>
          <p:cNvPicPr/>
          <p:nvPr/>
        </p:nvPicPr>
        <p:blipFill>
          <a:blip r:embed="rId1"/>
          <a:stretch/>
        </p:blipFill>
        <p:spPr>
          <a:xfrm>
            <a:off x="3155400" y="1248120"/>
            <a:ext cx="4671000" cy="2810520"/>
          </a:xfrm>
          <a:prstGeom prst="rect">
            <a:avLst/>
          </a:prstGeom>
          <a:ln>
            <a:noFill/>
          </a:ln>
        </p:spPr>
      </p:pic>
      <p:sp>
        <p:nvSpPr>
          <p:cNvPr id="81" name="CustomShape 3"/>
          <p:cNvSpPr/>
          <p:nvPr/>
        </p:nvSpPr>
        <p:spPr>
          <a:xfrm>
            <a:off x="5615280" y="5183280"/>
            <a:ext cx="176400" cy="34200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Naive Bayes</a:t>
            </a:r>
            <a:endParaRPr b="0" lang="en-IN" sz="3300" spc="-1" strike="noStrike">
              <a:latin typeface="Arial"/>
            </a:endParaRPr>
          </a:p>
        </p:txBody>
      </p:sp>
      <p:sp>
        <p:nvSpPr>
          <p:cNvPr id="124" name="CustomShape 2"/>
          <p:cNvSpPr/>
          <p:nvPr/>
        </p:nvSpPr>
        <p:spPr>
          <a:xfrm>
            <a:off x="1727640" y="1080000"/>
            <a:ext cx="8128800" cy="57384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The principle behind Naive Bayes is the Bayes theorem also known as the Bayes Rule.</a:t>
            </a:r>
            <a:endParaRPr b="0" lang="en-IN" sz="2400" spc="-1" strike="noStrike">
              <a:latin typeface="Arial"/>
            </a:endParaRPr>
          </a:p>
        </p:txBody>
      </p:sp>
      <p:sp>
        <p:nvSpPr>
          <p:cNvPr id="125" name="CustomShape 3"/>
          <p:cNvSpPr/>
          <p:nvPr/>
        </p:nvSpPr>
        <p:spPr>
          <a:xfrm>
            <a:off x="2989800" y="2077560"/>
            <a:ext cx="1869840" cy="3538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Bayes theorem :</a:t>
            </a:r>
            <a:endParaRPr b="0" lang="en-IN" sz="1800" spc="-1" strike="noStrike">
              <a:latin typeface="Arial"/>
            </a:endParaRPr>
          </a:p>
        </p:txBody>
      </p:sp>
      <p:pic>
        <p:nvPicPr>
          <p:cNvPr id="126" name="" descr=""/>
          <p:cNvPicPr/>
          <p:nvPr/>
        </p:nvPicPr>
        <p:blipFill>
          <a:blip r:embed="rId1"/>
          <a:stretch/>
        </p:blipFill>
        <p:spPr>
          <a:xfrm>
            <a:off x="5062680" y="1923120"/>
            <a:ext cx="2855160" cy="721440"/>
          </a:xfrm>
          <a:prstGeom prst="rect">
            <a:avLst/>
          </a:prstGeom>
          <a:ln>
            <a:noFill/>
          </a:ln>
        </p:spPr>
      </p:pic>
      <p:sp>
        <p:nvSpPr>
          <p:cNvPr id="127" name="CustomShape 4"/>
          <p:cNvSpPr/>
          <p:nvPr/>
        </p:nvSpPr>
        <p:spPr>
          <a:xfrm>
            <a:off x="2736000" y="3096000"/>
            <a:ext cx="5471280" cy="172584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P(A|B): Conditional probability of event A occurring, given the event B</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P(A): Probability of event A occurring</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P(B): Probability of event B occurring</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P(B|A): Conditional probability of event B occurring, given the event A</a:t>
            </a:r>
            <a:endParaRPr b="0" lang="en-IN" sz="2400" spc="-1" strike="noStrike">
              <a:latin typeface="Arial"/>
            </a:endParaRPr>
          </a:p>
          <a:p>
            <a:pPr>
              <a:lnSpc>
                <a:spcPct val="100000"/>
              </a:lnSpc>
              <a:spcAft>
                <a:spcPts val="1060"/>
              </a:spcAft>
            </a:pPr>
            <a:endParaRPr b="0" lang="en-IN"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Decision Tree</a:t>
            </a:r>
            <a:endParaRPr b="0" lang="en-IN" sz="3300" spc="-1" strike="noStrike">
              <a:latin typeface="Arial"/>
            </a:endParaRPr>
          </a:p>
        </p:txBody>
      </p:sp>
      <p:sp>
        <p:nvSpPr>
          <p:cNvPr id="129" name="CustomShape 2"/>
          <p:cNvSpPr/>
          <p:nvPr/>
        </p:nvSpPr>
        <p:spPr>
          <a:xfrm>
            <a:off x="1727640" y="1080000"/>
            <a:ext cx="8128800" cy="86076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A Decision Tree is a Supervised Machine Learning algorithm which looks like an inverted tree, wherein each node represents a predictor variable (feature), the link between the nodes represents a Decision and each leaf node represents an outcome (response variable).</a:t>
            </a:r>
            <a:endParaRPr b="0" lang="en-IN" sz="2400" spc="-1" strike="noStrike">
              <a:latin typeface="Arial"/>
            </a:endParaRPr>
          </a:p>
        </p:txBody>
      </p:sp>
      <p:pic>
        <p:nvPicPr>
          <p:cNvPr id="130" name="" descr=""/>
          <p:cNvPicPr/>
          <p:nvPr/>
        </p:nvPicPr>
        <p:blipFill>
          <a:blip r:embed="rId1"/>
          <a:stretch/>
        </p:blipFill>
        <p:spPr>
          <a:xfrm>
            <a:off x="2664000" y="2232000"/>
            <a:ext cx="6076080" cy="30927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618200" y="21456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Decision Tree Using ID3 Algorithm</a:t>
            </a:r>
            <a:endParaRPr b="0" lang="en-IN" sz="3300" spc="-1" strike="noStrike">
              <a:latin typeface="Arial"/>
            </a:endParaRPr>
          </a:p>
        </p:txBody>
      </p:sp>
      <p:sp>
        <p:nvSpPr>
          <p:cNvPr id="132" name="CustomShape 2"/>
          <p:cNvSpPr/>
          <p:nvPr/>
        </p:nvSpPr>
        <p:spPr>
          <a:xfrm>
            <a:off x="1727640" y="1224000"/>
            <a:ext cx="7989480" cy="366948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The ID3 algorithm follows the below workflow in order to build a Decision Tree: </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Select Best Attribute (A)</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Assign A as a decision variable for the root node.</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For each value of A, build a descendant of the node.</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Assign classification labels to the leaf node.</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If data is correctly classified: Stop.</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Else: Iterate over the tree.</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Two measures are used to decide the best attribute:</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Information Gain</a:t>
            </a:r>
            <a:endParaRPr b="0" lang="en-IN" sz="2400" spc="-1" strike="noStrike">
              <a:latin typeface="Arial"/>
            </a:endParaRPr>
          </a:p>
          <a:p>
            <a:pPr lvl="2" marL="648000" indent="-21276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Entropy</a:t>
            </a:r>
            <a:endParaRPr b="0" lang="en-IN"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Random Forest</a:t>
            </a:r>
            <a:endParaRPr b="0" lang="en-IN" sz="3300" spc="-1" strike="noStrike">
              <a:latin typeface="Arial"/>
            </a:endParaRPr>
          </a:p>
        </p:txBody>
      </p:sp>
      <p:sp>
        <p:nvSpPr>
          <p:cNvPr id="134" name="CustomShape 2"/>
          <p:cNvSpPr/>
          <p:nvPr/>
        </p:nvSpPr>
        <p:spPr>
          <a:xfrm>
            <a:off x="1727640" y="1080000"/>
            <a:ext cx="8128800" cy="50148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Random forest builds multiple decision trees (called the forest) and glues them together to get a more accurate and stable prediction.</a:t>
            </a:r>
            <a:endParaRPr b="0" lang="en-IN" sz="2400" spc="-1" strike="noStrike">
              <a:latin typeface="Arial"/>
            </a:endParaRPr>
          </a:p>
        </p:txBody>
      </p:sp>
      <p:pic>
        <p:nvPicPr>
          <p:cNvPr id="135" name="" descr=""/>
          <p:cNvPicPr/>
          <p:nvPr/>
        </p:nvPicPr>
        <p:blipFill>
          <a:blip r:embed="rId1"/>
          <a:stretch/>
        </p:blipFill>
        <p:spPr>
          <a:xfrm>
            <a:off x="5184000" y="1584000"/>
            <a:ext cx="4749480" cy="3739320"/>
          </a:xfrm>
          <a:prstGeom prst="rect">
            <a:avLst/>
          </a:prstGeom>
          <a:ln>
            <a:noFill/>
          </a:ln>
        </p:spPr>
      </p:pic>
      <p:sp>
        <p:nvSpPr>
          <p:cNvPr id="136" name="CustomShape 3"/>
          <p:cNvSpPr/>
          <p:nvPr/>
        </p:nvSpPr>
        <p:spPr>
          <a:xfrm>
            <a:off x="1728000" y="1800000"/>
            <a:ext cx="3381480" cy="316584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Why Rnadom Forest ?</a:t>
            </a:r>
            <a:endParaRPr b="0" lang="en-IN" sz="2400" spc="-1" strike="noStrike">
              <a:latin typeface="Arial"/>
            </a:endParaRPr>
          </a:p>
          <a:p>
            <a:pPr lvl="2" marL="648000" indent="-21348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More Accuaracy</a:t>
            </a:r>
            <a:endParaRPr b="0" lang="en-IN" sz="2400" spc="-1" strike="noStrike">
              <a:latin typeface="Arial"/>
            </a:endParaRPr>
          </a:p>
          <a:p>
            <a:pPr lvl="2" marL="648000" indent="-21348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Avoid Overfitting</a:t>
            </a:r>
            <a:endParaRPr b="0" lang="en-IN" sz="2400" spc="-1" strike="noStrike">
              <a:latin typeface="Arial"/>
            </a:endParaRPr>
          </a:p>
          <a:p>
            <a:pPr lvl="2" marL="648000" indent="-213480">
              <a:lnSpc>
                <a:spcPct val="100000"/>
              </a:lnSpc>
              <a:spcAft>
                <a:spcPts val="1060"/>
              </a:spcAft>
              <a:buClr>
                <a:srgbClr val="000000"/>
              </a:buClr>
              <a:buSzPct val="45000"/>
              <a:buFont typeface="Wingdings" charset="2"/>
              <a:buChar char=""/>
            </a:pPr>
            <a:r>
              <a:rPr b="0" lang="en-IN" sz="2400" spc="-1" strike="noStrike">
                <a:solidFill>
                  <a:srgbClr val="050505"/>
                </a:solidFill>
                <a:latin typeface="Arial"/>
                <a:ea typeface="Noto Sans CJK SC"/>
              </a:rPr>
              <a:t>Bagging</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Bootstrpping is used for creating subset</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Out of bag dataset is for testing model</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This is used for classification as well as regression exaple</a:t>
            </a:r>
            <a:endParaRPr b="0" lang="en-IN" sz="2400" spc="-1" strike="noStrike">
              <a:latin typeface="Arial"/>
            </a:endParaRPr>
          </a:p>
          <a:p>
            <a:pPr>
              <a:lnSpc>
                <a:spcPct val="100000"/>
              </a:lnSpc>
              <a:spcAft>
                <a:spcPts val="1060"/>
              </a:spcAft>
            </a:pPr>
            <a:endParaRPr b="0" lang="en-IN"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K Nearest Neighbour</a:t>
            </a:r>
            <a:endParaRPr b="0" lang="en-IN" sz="3300" spc="-1" strike="noStrike">
              <a:latin typeface="Arial"/>
            </a:endParaRPr>
          </a:p>
        </p:txBody>
      </p:sp>
      <p:sp>
        <p:nvSpPr>
          <p:cNvPr id="138" name="CustomShape 2"/>
          <p:cNvSpPr/>
          <p:nvPr/>
        </p:nvSpPr>
        <p:spPr>
          <a:xfrm>
            <a:off x="1727640" y="1080000"/>
            <a:ext cx="8128800" cy="86076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KNN which stand for K Nearest Neighbor is a Supervised Machine Learning algorithm </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It is used classifies a new data point into the target class, depending on the features of its neighboring data points.</a:t>
            </a:r>
            <a:endParaRPr b="0" lang="en-IN" sz="2400" spc="-1" strike="noStrike">
              <a:latin typeface="Arial"/>
            </a:endParaRPr>
          </a:p>
        </p:txBody>
      </p:sp>
      <p:pic>
        <p:nvPicPr>
          <p:cNvPr id="139" name="" descr=""/>
          <p:cNvPicPr/>
          <p:nvPr/>
        </p:nvPicPr>
        <p:blipFill>
          <a:blip r:embed="rId1"/>
          <a:stretch/>
        </p:blipFill>
        <p:spPr>
          <a:xfrm>
            <a:off x="6182280" y="3960000"/>
            <a:ext cx="3815280" cy="1560240"/>
          </a:xfrm>
          <a:prstGeom prst="rect">
            <a:avLst/>
          </a:prstGeom>
          <a:ln>
            <a:noFill/>
          </a:ln>
        </p:spPr>
      </p:pic>
      <p:pic>
        <p:nvPicPr>
          <p:cNvPr id="140" name="" descr=""/>
          <p:cNvPicPr/>
          <p:nvPr/>
        </p:nvPicPr>
        <p:blipFill>
          <a:blip r:embed="rId2"/>
          <a:stretch/>
        </p:blipFill>
        <p:spPr>
          <a:xfrm>
            <a:off x="1800000" y="2088000"/>
            <a:ext cx="6327360" cy="356796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Example</a:t>
            </a:r>
            <a:endParaRPr b="0" lang="en-IN" sz="3300" spc="-1" strike="noStrike">
              <a:latin typeface="Arial"/>
            </a:endParaRPr>
          </a:p>
        </p:txBody>
      </p:sp>
      <p:pic>
        <p:nvPicPr>
          <p:cNvPr id="142" name="" descr=""/>
          <p:cNvPicPr/>
          <p:nvPr/>
        </p:nvPicPr>
        <p:blipFill>
          <a:blip r:embed="rId1"/>
          <a:stretch/>
        </p:blipFill>
        <p:spPr>
          <a:xfrm>
            <a:off x="1746000" y="1225800"/>
            <a:ext cx="3493080" cy="1653480"/>
          </a:xfrm>
          <a:prstGeom prst="rect">
            <a:avLst/>
          </a:prstGeom>
          <a:ln>
            <a:noFill/>
          </a:ln>
        </p:spPr>
      </p:pic>
      <p:sp>
        <p:nvSpPr>
          <p:cNvPr id="143" name="Line 2"/>
          <p:cNvSpPr/>
          <p:nvPr/>
        </p:nvSpPr>
        <p:spPr>
          <a:xfrm>
            <a:off x="5400000" y="2088000"/>
            <a:ext cx="720000" cy="360"/>
          </a:xfrm>
          <a:prstGeom prst="line">
            <a:avLst/>
          </a:prstGeom>
          <a:ln>
            <a:solidFill>
              <a:srgbClr val="000000"/>
            </a:solidFill>
            <a:tailEnd len="med" type="triangle" w="med"/>
          </a:ln>
        </p:spPr>
        <p:style>
          <a:lnRef idx="0"/>
          <a:fillRef idx="0"/>
          <a:effectRef idx="0"/>
          <a:fontRef idx="minor"/>
        </p:style>
      </p:sp>
      <p:sp>
        <p:nvSpPr>
          <p:cNvPr id="144" name="CustomShape 3"/>
          <p:cNvSpPr/>
          <p:nvPr/>
        </p:nvSpPr>
        <p:spPr>
          <a:xfrm>
            <a:off x="5328000" y="1656000"/>
            <a:ext cx="791280" cy="345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k=3</a:t>
            </a:r>
            <a:endParaRPr b="0" lang="en-IN" sz="1800" spc="-1" strike="noStrike">
              <a:latin typeface="Arial"/>
            </a:endParaRPr>
          </a:p>
        </p:txBody>
      </p:sp>
      <p:pic>
        <p:nvPicPr>
          <p:cNvPr id="145" name="" descr=""/>
          <p:cNvPicPr/>
          <p:nvPr/>
        </p:nvPicPr>
        <p:blipFill>
          <a:blip r:embed="rId2"/>
          <a:stretch/>
        </p:blipFill>
        <p:spPr>
          <a:xfrm>
            <a:off x="6336000" y="1073520"/>
            <a:ext cx="3662640" cy="1733760"/>
          </a:xfrm>
          <a:prstGeom prst="rect">
            <a:avLst/>
          </a:prstGeom>
          <a:ln>
            <a:noFill/>
          </a:ln>
        </p:spPr>
      </p:pic>
      <p:sp>
        <p:nvSpPr>
          <p:cNvPr id="146" name="Line 4"/>
          <p:cNvSpPr/>
          <p:nvPr/>
        </p:nvSpPr>
        <p:spPr>
          <a:xfrm>
            <a:off x="2448000" y="3024000"/>
            <a:ext cx="360" cy="576000"/>
          </a:xfrm>
          <a:prstGeom prst="line">
            <a:avLst/>
          </a:prstGeom>
          <a:ln>
            <a:solidFill>
              <a:srgbClr val="000000"/>
            </a:solidFill>
            <a:tailEnd len="med" type="triangle" w="med"/>
          </a:ln>
        </p:spPr>
        <p:style>
          <a:lnRef idx="0"/>
          <a:fillRef idx="0"/>
          <a:effectRef idx="0"/>
          <a:fontRef idx="minor"/>
        </p:style>
      </p:sp>
      <p:sp>
        <p:nvSpPr>
          <p:cNvPr id="147" name="CustomShape 5"/>
          <p:cNvSpPr/>
          <p:nvPr/>
        </p:nvSpPr>
        <p:spPr>
          <a:xfrm>
            <a:off x="2736000" y="3096000"/>
            <a:ext cx="791280" cy="3456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k=7</a:t>
            </a:r>
            <a:endParaRPr b="0" lang="en-IN" sz="1800" spc="-1" strike="noStrike">
              <a:latin typeface="Arial"/>
            </a:endParaRPr>
          </a:p>
        </p:txBody>
      </p:sp>
      <p:pic>
        <p:nvPicPr>
          <p:cNvPr id="148" name="" descr=""/>
          <p:cNvPicPr/>
          <p:nvPr/>
        </p:nvPicPr>
        <p:blipFill>
          <a:blip r:embed="rId3"/>
          <a:stretch/>
        </p:blipFill>
        <p:spPr>
          <a:xfrm>
            <a:off x="1605240" y="3672000"/>
            <a:ext cx="3650040" cy="1727640"/>
          </a:xfrm>
          <a:prstGeom prst="rect">
            <a:avLst/>
          </a:prstGeom>
          <a:ln>
            <a:noFill/>
          </a:ln>
        </p:spPr>
      </p:pic>
      <p:sp>
        <p:nvSpPr>
          <p:cNvPr id="149" name="Line 6"/>
          <p:cNvSpPr/>
          <p:nvPr/>
        </p:nvSpPr>
        <p:spPr>
          <a:xfrm>
            <a:off x="5400000" y="4536000"/>
            <a:ext cx="576000" cy="360"/>
          </a:xfrm>
          <a:prstGeom prst="line">
            <a:avLst/>
          </a:prstGeom>
          <a:ln>
            <a:solidFill>
              <a:srgbClr val="000000"/>
            </a:solidFill>
            <a:tailEnd len="med" type="triangle" w="med"/>
          </a:ln>
        </p:spPr>
        <p:style>
          <a:lnRef idx="0"/>
          <a:fillRef idx="0"/>
          <a:effectRef idx="0"/>
          <a:fontRef idx="minor"/>
        </p:style>
      </p:sp>
      <p:pic>
        <p:nvPicPr>
          <p:cNvPr id="150" name="" descr=""/>
          <p:cNvPicPr/>
          <p:nvPr/>
        </p:nvPicPr>
        <p:blipFill>
          <a:blip r:embed="rId4"/>
          <a:stretch/>
        </p:blipFill>
        <p:spPr>
          <a:xfrm>
            <a:off x="6134400" y="3600000"/>
            <a:ext cx="3800880" cy="17992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18200" y="214200"/>
            <a:ext cx="8091360" cy="790560"/>
          </a:xfrm>
          <a:prstGeom prst="rect">
            <a:avLst/>
          </a:prstGeom>
          <a:noFill/>
          <a:ln>
            <a:noFill/>
          </a:ln>
        </p:spPr>
        <p:style>
          <a:lnRef idx="0"/>
          <a:fillRef idx="0"/>
          <a:effectRef idx="0"/>
          <a:fontRef idx="minor"/>
        </p:style>
      </p:sp>
      <p:sp>
        <p:nvSpPr>
          <p:cNvPr id="152" name="CustomShape 2"/>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Support Vector Machine</a:t>
            </a:r>
            <a:endParaRPr b="0" lang="en-IN" sz="3300" spc="-1" strike="noStrike">
              <a:latin typeface="Arial"/>
            </a:endParaRPr>
          </a:p>
        </p:txBody>
      </p:sp>
      <p:pic>
        <p:nvPicPr>
          <p:cNvPr id="153" name="" descr=""/>
          <p:cNvPicPr/>
          <p:nvPr/>
        </p:nvPicPr>
        <p:blipFill>
          <a:blip r:embed="rId1"/>
          <a:stretch/>
        </p:blipFill>
        <p:spPr>
          <a:xfrm>
            <a:off x="2160000" y="2311920"/>
            <a:ext cx="2857320" cy="2800080"/>
          </a:xfrm>
          <a:prstGeom prst="rect">
            <a:avLst/>
          </a:prstGeom>
          <a:ln>
            <a:noFill/>
          </a:ln>
        </p:spPr>
      </p:pic>
      <p:pic>
        <p:nvPicPr>
          <p:cNvPr id="154" name="" descr=""/>
          <p:cNvPicPr/>
          <p:nvPr/>
        </p:nvPicPr>
        <p:blipFill>
          <a:blip r:embed="rId2"/>
          <a:stretch/>
        </p:blipFill>
        <p:spPr>
          <a:xfrm>
            <a:off x="6120000" y="2364840"/>
            <a:ext cx="2857320" cy="2819160"/>
          </a:xfrm>
          <a:prstGeom prst="rect">
            <a:avLst/>
          </a:prstGeom>
          <a:ln>
            <a:noFill/>
          </a:ln>
        </p:spPr>
      </p:pic>
      <p:sp>
        <p:nvSpPr>
          <p:cNvPr id="155" name="Line 3"/>
          <p:cNvSpPr/>
          <p:nvPr/>
        </p:nvSpPr>
        <p:spPr>
          <a:xfrm flipV="1">
            <a:off x="6768000" y="2364840"/>
            <a:ext cx="1584000" cy="1307160"/>
          </a:xfrm>
          <a:prstGeom prst="line">
            <a:avLst/>
          </a:prstGeom>
          <a:ln>
            <a:solidFill>
              <a:srgbClr val="000000"/>
            </a:solidFill>
            <a:tailEnd len="med" type="triangle" w="med"/>
          </a:ln>
        </p:spPr>
        <p:style>
          <a:lnRef idx="0"/>
          <a:fillRef idx="0"/>
          <a:effectRef idx="0"/>
          <a:fontRef idx="minor"/>
        </p:style>
      </p:sp>
      <p:sp>
        <p:nvSpPr>
          <p:cNvPr id="156" name="Line 4"/>
          <p:cNvSpPr/>
          <p:nvPr/>
        </p:nvSpPr>
        <p:spPr>
          <a:xfrm flipV="1">
            <a:off x="7488000" y="2364840"/>
            <a:ext cx="864000" cy="947160"/>
          </a:xfrm>
          <a:prstGeom prst="line">
            <a:avLst/>
          </a:prstGeom>
          <a:ln>
            <a:solidFill>
              <a:srgbClr val="000000"/>
            </a:solidFill>
            <a:tailEnd len="med" type="triangle" w="med"/>
          </a:ln>
        </p:spPr>
        <p:style>
          <a:lnRef idx="0"/>
          <a:fillRef idx="0"/>
          <a:effectRef idx="0"/>
          <a:fontRef idx="minor"/>
        </p:style>
      </p:sp>
      <p:sp>
        <p:nvSpPr>
          <p:cNvPr id="157" name="Line 5"/>
          <p:cNvSpPr/>
          <p:nvPr/>
        </p:nvSpPr>
        <p:spPr>
          <a:xfrm flipV="1">
            <a:off x="7488000" y="2364840"/>
            <a:ext cx="864000" cy="1883160"/>
          </a:xfrm>
          <a:prstGeom prst="line">
            <a:avLst/>
          </a:prstGeom>
          <a:ln>
            <a:solidFill>
              <a:srgbClr val="000000"/>
            </a:solidFill>
            <a:tailEnd len="med" type="triangle" w="med"/>
          </a:ln>
        </p:spPr>
        <p:style>
          <a:lnRef idx="0"/>
          <a:fillRef idx="0"/>
          <a:effectRef idx="0"/>
          <a:fontRef idx="minor"/>
        </p:style>
      </p:sp>
      <p:sp>
        <p:nvSpPr>
          <p:cNvPr id="158" name="TextShape 6"/>
          <p:cNvSpPr txBox="1"/>
          <p:nvPr/>
        </p:nvSpPr>
        <p:spPr>
          <a:xfrm>
            <a:off x="7632000" y="1940760"/>
            <a:ext cx="1944000" cy="424080"/>
          </a:xfrm>
          <a:prstGeom prst="rect">
            <a:avLst/>
          </a:prstGeom>
          <a:noFill/>
          <a:ln>
            <a:noFill/>
          </a:ln>
        </p:spPr>
        <p:txBody>
          <a:bodyPr lIns="90000" rIns="90000" tIns="45000" bIns="45000"/>
          <a:p>
            <a:r>
              <a:rPr b="0" lang="en-IN" sz="1800" spc="-1" strike="noStrike">
                <a:latin typeface="Arial"/>
              </a:rPr>
              <a:t>Support Vector</a:t>
            </a:r>
            <a:endParaRPr b="0" lang="en-IN" sz="1800" spc="-1" strike="noStrike">
              <a:latin typeface="Arial"/>
            </a:endParaRPr>
          </a:p>
        </p:txBody>
      </p:sp>
      <p:sp>
        <p:nvSpPr>
          <p:cNvPr id="159" name="CustomShape 7"/>
          <p:cNvSpPr/>
          <p:nvPr/>
        </p:nvSpPr>
        <p:spPr>
          <a:xfrm>
            <a:off x="1727640" y="1080000"/>
            <a:ext cx="8128800" cy="86076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The objective of the support vector machine algorithm is to find a hyperplane in an N-dimensional space(N — the number of features) that distinctly classifies the data points.</a:t>
            </a:r>
            <a:endParaRPr b="0" lang="en-IN" sz="2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618200" y="214200"/>
            <a:ext cx="8091360" cy="790560"/>
          </a:xfrm>
          <a:prstGeom prst="rect">
            <a:avLst/>
          </a:prstGeom>
          <a:noFill/>
          <a:ln>
            <a:noFill/>
          </a:ln>
        </p:spPr>
        <p:style>
          <a:lnRef idx="0"/>
          <a:fillRef idx="0"/>
          <a:effectRef idx="0"/>
          <a:fontRef idx="minor"/>
        </p:style>
      </p:sp>
      <p:sp>
        <p:nvSpPr>
          <p:cNvPr id="161" name="CustomShape 2"/>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Non-Linear SVM</a:t>
            </a:r>
            <a:endParaRPr b="0" lang="en-IN" sz="3300" spc="-1" strike="noStrike">
              <a:latin typeface="Arial"/>
            </a:endParaRPr>
          </a:p>
        </p:txBody>
      </p:sp>
      <p:sp>
        <p:nvSpPr>
          <p:cNvPr id="162" name="CustomShape 3"/>
          <p:cNvSpPr/>
          <p:nvPr/>
        </p:nvSpPr>
        <p:spPr>
          <a:xfrm>
            <a:off x="1727640" y="1080000"/>
            <a:ext cx="8128800" cy="108000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In machine learning, a trick known as “kernel trick” is used to learn a linear classifier to classify a non-linear dataset. It transforms the linearly inseparable data into a linearly separable one by projecting it into a higher dimension.</a:t>
            </a:r>
            <a:endParaRPr b="0" lang="en-IN" sz="2400" spc="-1" strike="noStrike">
              <a:latin typeface="Arial"/>
            </a:endParaRPr>
          </a:p>
        </p:txBody>
      </p:sp>
      <p:pic>
        <p:nvPicPr>
          <p:cNvPr id="163" name="" descr=""/>
          <p:cNvPicPr/>
          <p:nvPr/>
        </p:nvPicPr>
        <p:blipFill>
          <a:blip r:embed="rId1"/>
          <a:stretch/>
        </p:blipFill>
        <p:spPr>
          <a:xfrm>
            <a:off x="1728000" y="2801880"/>
            <a:ext cx="3839040" cy="2526120"/>
          </a:xfrm>
          <a:prstGeom prst="rect">
            <a:avLst/>
          </a:prstGeom>
          <a:ln>
            <a:noFill/>
          </a:ln>
        </p:spPr>
      </p:pic>
      <p:pic>
        <p:nvPicPr>
          <p:cNvPr id="164" name="" descr=""/>
          <p:cNvPicPr/>
          <p:nvPr/>
        </p:nvPicPr>
        <p:blipFill>
          <a:blip r:embed="rId2"/>
          <a:stretch/>
        </p:blipFill>
        <p:spPr>
          <a:xfrm>
            <a:off x="5842440" y="2509920"/>
            <a:ext cx="3949560" cy="29620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Limitations of Machine Learning</a:t>
            </a:r>
            <a:endParaRPr b="0" lang="en-IN" sz="3300" spc="-1" strike="noStrike">
              <a:latin typeface="Arial"/>
            </a:endParaRPr>
          </a:p>
        </p:txBody>
      </p:sp>
      <p:sp>
        <p:nvSpPr>
          <p:cNvPr id="166" name="CustomShape 2"/>
          <p:cNvSpPr/>
          <p:nvPr/>
        </p:nvSpPr>
        <p:spPr>
          <a:xfrm>
            <a:off x="1727640" y="1080000"/>
            <a:ext cx="8128800" cy="107820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Machine Learning is not capable of handling high dimensional data that is where input &amp; output is quite large.</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Handling and processing such type of data becomes very complex and resource exhaustive. This is termed as Curse of Dimensionality</a:t>
            </a:r>
            <a:endParaRPr b="0" lang="en-IN" sz="2400" spc="-1" strike="noStrike">
              <a:latin typeface="Arial"/>
            </a:endParaRPr>
          </a:p>
        </p:txBody>
      </p:sp>
      <p:pic>
        <p:nvPicPr>
          <p:cNvPr id="167" name="" descr=""/>
          <p:cNvPicPr/>
          <p:nvPr/>
        </p:nvPicPr>
        <p:blipFill>
          <a:blip r:embed="rId1"/>
          <a:stretch/>
        </p:blipFill>
        <p:spPr>
          <a:xfrm>
            <a:off x="1944000" y="2493360"/>
            <a:ext cx="7557840" cy="27608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Limitations of Machine Learning</a:t>
            </a:r>
            <a:endParaRPr b="0" lang="en-IN" sz="3300" spc="-1" strike="noStrike">
              <a:latin typeface="Arial"/>
            </a:endParaRPr>
          </a:p>
        </p:txBody>
      </p:sp>
      <p:sp>
        <p:nvSpPr>
          <p:cNvPr id="169" name="CustomShape 2"/>
          <p:cNvSpPr/>
          <p:nvPr/>
        </p:nvSpPr>
        <p:spPr>
          <a:xfrm>
            <a:off x="1727640" y="1080000"/>
            <a:ext cx="8128800" cy="107820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One of the biggest challange in machine learning model process is called feature extaraction.</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For complex problems like image recongnization, handwritting recognization its huge problem.</a:t>
            </a:r>
            <a:endParaRPr b="0" lang="en-IN" sz="2400" spc="-1" strike="noStrike">
              <a:latin typeface="Arial"/>
            </a:endParaRPr>
          </a:p>
        </p:txBody>
      </p:sp>
      <p:pic>
        <p:nvPicPr>
          <p:cNvPr id="170" name="" descr=""/>
          <p:cNvPicPr/>
          <p:nvPr/>
        </p:nvPicPr>
        <p:blipFill>
          <a:blip r:embed="rId1"/>
          <a:stretch/>
        </p:blipFill>
        <p:spPr>
          <a:xfrm>
            <a:off x="2408760" y="2543400"/>
            <a:ext cx="6805440" cy="27421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618200" y="21420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Machine Learning Process</a:t>
            </a:r>
            <a:endParaRPr b="0" lang="en-IN" sz="3300" spc="-1" strike="noStrike">
              <a:latin typeface="Arial"/>
            </a:endParaRPr>
          </a:p>
        </p:txBody>
      </p:sp>
      <p:pic>
        <p:nvPicPr>
          <p:cNvPr id="83" name="" descr=""/>
          <p:cNvPicPr/>
          <p:nvPr/>
        </p:nvPicPr>
        <p:blipFill>
          <a:blip r:embed="rId1"/>
          <a:stretch/>
        </p:blipFill>
        <p:spPr>
          <a:xfrm>
            <a:off x="2652120" y="1170000"/>
            <a:ext cx="5694120" cy="3211200"/>
          </a:xfrm>
          <a:prstGeom prst="rect">
            <a:avLst/>
          </a:prstGeom>
          <a:ln>
            <a:noFill/>
          </a:ln>
        </p:spPr>
      </p:pic>
      <p:sp>
        <p:nvSpPr>
          <p:cNvPr id="84" name="CustomShape 2"/>
          <p:cNvSpPr/>
          <p:nvPr/>
        </p:nvSpPr>
        <p:spPr>
          <a:xfrm>
            <a:off x="1799640" y="4607280"/>
            <a:ext cx="7984440" cy="71316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DejaVu Sans"/>
              </a:rPr>
              <a:t>In above steps, most time consuming steps are preparing data and data explorartion where we have to clean data and we have to put it in structured form as well as we have to do feature engineering.</a:t>
            </a:r>
            <a:endParaRPr b="0" lang="en-IN"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618200" y="21420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Types of Machine Learning</a:t>
            </a:r>
            <a:endParaRPr b="0" lang="en-IN" sz="3300" spc="-1" strike="noStrike">
              <a:latin typeface="Arial"/>
            </a:endParaRPr>
          </a:p>
        </p:txBody>
      </p:sp>
      <p:sp>
        <p:nvSpPr>
          <p:cNvPr id="86" name="CustomShape 2"/>
          <p:cNvSpPr/>
          <p:nvPr/>
        </p:nvSpPr>
        <p:spPr>
          <a:xfrm>
            <a:off x="1618200" y="1366200"/>
            <a:ext cx="8091360" cy="3280680"/>
          </a:xfrm>
          <a:prstGeom prst="rect">
            <a:avLst/>
          </a:prstGeom>
          <a:noFill/>
          <a:ln>
            <a:noFill/>
          </a:ln>
        </p:spPr>
        <p:style>
          <a:lnRef idx="0"/>
          <a:fillRef idx="0"/>
          <a:effectRef idx="0"/>
          <a:fontRef idx="minor"/>
        </p:style>
      </p:sp>
      <p:pic>
        <p:nvPicPr>
          <p:cNvPr id="87" name="" descr=""/>
          <p:cNvPicPr/>
          <p:nvPr/>
        </p:nvPicPr>
        <p:blipFill>
          <a:blip r:embed="rId1"/>
          <a:stretch/>
        </p:blipFill>
        <p:spPr>
          <a:xfrm>
            <a:off x="2232360" y="1099080"/>
            <a:ext cx="6545520" cy="4060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618200" y="21420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Supervised Learning</a:t>
            </a:r>
            <a:endParaRPr b="0" lang="en-IN" sz="3300" spc="-1" strike="noStrike">
              <a:latin typeface="Arial"/>
            </a:endParaRPr>
          </a:p>
        </p:txBody>
      </p:sp>
      <p:sp>
        <p:nvSpPr>
          <p:cNvPr id="89" name="CustomShape 2"/>
          <p:cNvSpPr/>
          <p:nvPr/>
        </p:nvSpPr>
        <p:spPr>
          <a:xfrm>
            <a:off x="1727640" y="1079640"/>
            <a:ext cx="8128800" cy="93096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Supervised learning is a technique in which we teach or train the machine using data which is well labeled. </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This labelled data set is nothing but tarining data set.</a:t>
            </a:r>
            <a:endParaRPr b="0" lang="en-IN" sz="2400" spc="-1" strike="noStrike">
              <a:latin typeface="Arial"/>
            </a:endParaRPr>
          </a:p>
        </p:txBody>
      </p:sp>
      <p:pic>
        <p:nvPicPr>
          <p:cNvPr id="90" name="" descr=""/>
          <p:cNvPicPr/>
          <p:nvPr/>
        </p:nvPicPr>
        <p:blipFill>
          <a:blip r:embed="rId1"/>
          <a:stretch/>
        </p:blipFill>
        <p:spPr>
          <a:xfrm>
            <a:off x="1583640" y="2171880"/>
            <a:ext cx="8418240" cy="32727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618560" y="21420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Unsupervised Learning</a:t>
            </a:r>
            <a:endParaRPr b="0" lang="en-IN" sz="3300" spc="-1" strike="noStrike">
              <a:latin typeface="Arial"/>
            </a:endParaRPr>
          </a:p>
        </p:txBody>
      </p:sp>
      <p:sp>
        <p:nvSpPr>
          <p:cNvPr id="92" name="CustomShape 2"/>
          <p:cNvSpPr/>
          <p:nvPr/>
        </p:nvSpPr>
        <p:spPr>
          <a:xfrm>
            <a:off x="1728000" y="1079640"/>
            <a:ext cx="8128800" cy="93096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Unsupervised learning involves training by using unlabeled data and allowing the model to act on that information without guidance. </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Ex: Clustering and Association Analysis</a:t>
            </a:r>
            <a:endParaRPr b="0" lang="en-IN" sz="2400" spc="-1" strike="noStrike">
              <a:latin typeface="Arial"/>
            </a:endParaRPr>
          </a:p>
        </p:txBody>
      </p:sp>
      <p:pic>
        <p:nvPicPr>
          <p:cNvPr id="93" name="" descr=""/>
          <p:cNvPicPr/>
          <p:nvPr/>
        </p:nvPicPr>
        <p:blipFill>
          <a:blip r:embed="rId1"/>
          <a:stretch/>
        </p:blipFill>
        <p:spPr>
          <a:xfrm>
            <a:off x="1656360" y="2282040"/>
            <a:ext cx="8202240" cy="318456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618200" y="21456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Reinforcement Learning</a:t>
            </a:r>
            <a:endParaRPr b="0" lang="en-IN" sz="3300" spc="-1" strike="noStrike">
              <a:latin typeface="Arial"/>
            </a:endParaRPr>
          </a:p>
        </p:txBody>
      </p:sp>
      <p:sp>
        <p:nvSpPr>
          <p:cNvPr id="95" name="CustomShape 2"/>
          <p:cNvSpPr/>
          <p:nvPr/>
        </p:nvSpPr>
        <p:spPr>
          <a:xfrm>
            <a:off x="1727640" y="1080000"/>
            <a:ext cx="8128800" cy="93096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Reinforcement Learning is a part of Machine learning where an agent is put in an environment and he learns to behave in this environment by performing certain actions and observing the rewards which it gets from those actions. </a:t>
            </a:r>
            <a:endParaRPr b="0" lang="en-IN" sz="2400" spc="-1" strike="noStrike">
              <a:latin typeface="Arial"/>
            </a:endParaRPr>
          </a:p>
        </p:txBody>
      </p:sp>
      <p:pic>
        <p:nvPicPr>
          <p:cNvPr id="96" name="" descr=""/>
          <p:cNvPicPr/>
          <p:nvPr/>
        </p:nvPicPr>
        <p:blipFill>
          <a:blip r:embed="rId1"/>
          <a:stretch/>
        </p:blipFill>
        <p:spPr>
          <a:xfrm>
            <a:off x="1799640" y="2016000"/>
            <a:ext cx="8130960" cy="33346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618200" y="21420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Types of Supervised Learning</a:t>
            </a:r>
            <a:endParaRPr b="0" lang="en-IN" sz="3300" spc="-1" strike="noStrike">
              <a:latin typeface="Arial"/>
            </a:endParaRPr>
          </a:p>
        </p:txBody>
      </p:sp>
      <p:pic>
        <p:nvPicPr>
          <p:cNvPr id="98" name="" descr=""/>
          <p:cNvPicPr/>
          <p:nvPr/>
        </p:nvPicPr>
        <p:blipFill>
          <a:blip r:embed="rId1"/>
          <a:stretch/>
        </p:blipFill>
        <p:spPr>
          <a:xfrm>
            <a:off x="4032000" y="1224000"/>
            <a:ext cx="3243960" cy="4101480"/>
          </a:xfrm>
          <a:prstGeom prst="rect">
            <a:avLst/>
          </a:prstGeom>
          <a:ln>
            <a:noFill/>
          </a:ln>
        </p:spPr>
      </p:pic>
      <p:sp>
        <p:nvSpPr>
          <p:cNvPr id="99" name="Line 2"/>
          <p:cNvSpPr/>
          <p:nvPr/>
        </p:nvSpPr>
        <p:spPr>
          <a:xfrm>
            <a:off x="3312000" y="1584000"/>
            <a:ext cx="1368000" cy="144000"/>
          </a:xfrm>
          <a:prstGeom prst="line">
            <a:avLst/>
          </a:prstGeom>
          <a:ln>
            <a:solidFill>
              <a:srgbClr val="000000"/>
            </a:solidFill>
            <a:tailEnd len="med" type="triangle" w="med"/>
          </a:ln>
        </p:spPr>
        <p:style>
          <a:lnRef idx="0"/>
          <a:fillRef idx="0"/>
          <a:effectRef idx="0"/>
          <a:fontRef idx="minor"/>
        </p:style>
      </p:sp>
      <p:sp>
        <p:nvSpPr>
          <p:cNvPr id="100" name="CustomShape 3"/>
          <p:cNvSpPr/>
          <p:nvPr/>
        </p:nvSpPr>
        <p:spPr>
          <a:xfrm>
            <a:off x="1656000" y="1440000"/>
            <a:ext cx="2300400" cy="6386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Regression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(Continuos Variable)</a:t>
            </a:r>
            <a:endParaRPr b="0" lang="en-IN" sz="1800" spc="-1" strike="noStrike">
              <a:latin typeface="Arial"/>
            </a:endParaRPr>
          </a:p>
        </p:txBody>
      </p:sp>
      <p:sp>
        <p:nvSpPr>
          <p:cNvPr id="101" name="Line 4"/>
          <p:cNvSpPr/>
          <p:nvPr/>
        </p:nvSpPr>
        <p:spPr>
          <a:xfrm flipH="1">
            <a:off x="6696000" y="2088000"/>
            <a:ext cx="720000" cy="504000"/>
          </a:xfrm>
          <a:prstGeom prst="line">
            <a:avLst/>
          </a:prstGeom>
          <a:ln>
            <a:solidFill>
              <a:srgbClr val="000000"/>
            </a:solidFill>
            <a:tailEnd len="med" type="triangle" w="med"/>
          </a:ln>
        </p:spPr>
        <p:style>
          <a:lnRef idx="0"/>
          <a:fillRef idx="0"/>
          <a:effectRef idx="0"/>
          <a:fontRef idx="minor"/>
        </p:style>
      </p:sp>
      <p:sp>
        <p:nvSpPr>
          <p:cNvPr id="102" name="CustomShape 5"/>
          <p:cNvSpPr/>
          <p:nvPr/>
        </p:nvSpPr>
        <p:spPr>
          <a:xfrm>
            <a:off x="7416000" y="2016000"/>
            <a:ext cx="2588400" cy="7884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Classification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(Categorical Variable )</a:t>
            </a:r>
            <a:endParaRPr b="0" lang="en-IN" sz="1800" spc="-1" strike="noStrike">
              <a:latin typeface="Arial"/>
            </a:endParaRPr>
          </a:p>
        </p:txBody>
      </p:sp>
      <p:sp>
        <p:nvSpPr>
          <p:cNvPr id="103" name="Line 6"/>
          <p:cNvSpPr/>
          <p:nvPr/>
        </p:nvSpPr>
        <p:spPr>
          <a:xfrm>
            <a:off x="3672000" y="3168000"/>
            <a:ext cx="1008000" cy="216000"/>
          </a:xfrm>
          <a:prstGeom prst="line">
            <a:avLst/>
          </a:prstGeom>
          <a:ln>
            <a:solidFill>
              <a:srgbClr val="000000"/>
            </a:solidFill>
            <a:tailEnd len="med" type="triangle" w="med"/>
          </a:ln>
        </p:spPr>
        <p:style>
          <a:lnRef idx="0"/>
          <a:fillRef idx="0"/>
          <a:effectRef idx="0"/>
          <a:fontRef idx="minor"/>
        </p:style>
      </p:sp>
      <p:sp>
        <p:nvSpPr>
          <p:cNvPr id="104" name="CustomShape 7"/>
          <p:cNvSpPr/>
          <p:nvPr/>
        </p:nvSpPr>
        <p:spPr>
          <a:xfrm>
            <a:off x="1584000" y="2736000"/>
            <a:ext cx="2444400" cy="644400"/>
          </a:xfrm>
          <a:prstGeom prst="rect">
            <a:avLst/>
          </a:prstGeom>
          <a:noFill/>
          <a:ln>
            <a:noFill/>
          </a:ln>
        </p:spPr>
        <p:style>
          <a:lnRef idx="0"/>
          <a:fillRef idx="0"/>
          <a:effectRef idx="0"/>
          <a:fontRef idx="minor"/>
        </p:style>
      </p:sp>
      <p:sp>
        <p:nvSpPr>
          <p:cNvPr id="105" name="CustomShape 8"/>
          <p:cNvSpPr/>
          <p:nvPr/>
        </p:nvSpPr>
        <p:spPr>
          <a:xfrm>
            <a:off x="1728000" y="2952000"/>
            <a:ext cx="2300400" cy="5752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Regression and Classification Both </a:t>
            </a:r>
            <a:endParaRPr b="0" lang="en-IN" sz="1800" spc="-1" strike="noStrike">
              <a:latin typeface="Arial"/>
            </a:endParaRPr>
          </a:p>
        </p:txBody>
      </p:sp>
      <p:sp>
        <p:nvSpPr>
          <p:cNvPr id="106" name="Line 9"/>
          <p:cNvSpPr/>
          <p:nvPr/>
        </p:nvSpPr>
        <p:spPr>
          <a:xfrm flipH="1">
            <a:off x="6624000" y="3816000"/>
            <a:ext cx="1080000" cy="288000"/>
          </a:xfrm>
          <a:prstGeom prst="line">
            <a:avLst/>
          </a:prstGeom>
          <a:ln>
            <a:solidFill>
              <a:srgbClr val="000000"/>
            </a:solidFill>
            <a:tailEnd len="med" type="triangle" w="med"/>
          </a:ln>
        </p:spPr>
        <p:style>
          <a:lnRef idx="0"/>
          <a:fillRef idx="0"/>
          <a:effectRef idx="0"/>
          <a:fontRef idx="minor"/>
        </p:style>
      </p:sp>
      <p:sp>
        <p:nvSpPr>
          <p:cNvPr id="107" name="CustomShape 10"/>
          <p:cNvSpPr/>
          <p:nvPr/>
        </p:nvSpPr>
        <p:spPr>
          <a:xfrm>
            <a:off x="7850880" y="3648600"/>
            <a:ext cx="2084400" cy="59868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Regression and Classification Both</a:t>
            </a:r>
            <a:endParaRPr b="0" lang="en-IN" sz="1800" spc="-1" strike="noStrike">
              <a:latin typeface="Arial"/>
            </a:endParaRPr>
          </a:p>
        </p:txBody>
      </p:sp>
      <p:sp>
        <p:nvSpPr>
          <p:cNvPr id="108" name="Line 11"/>
          <p:cNvSpPr/>
          <p:nvPr/>
        </p:nvSpPr>
        <p:spPr>
          <a:xfrm>
            <a:off x="3456000" y="4536000"/>
            <a:ext cx="1152000" cy="432000"/>
          </a:xfrm>
          <a:prstGeom prst="line">
            <a:avLst/>
          </a:prstGeom>
          <a:ln>
            <a:solidFill>
              <a:srgbClr val="000000"/>
            </a:solidFill>
            <a:tailEnd len="med" type="triangle" w="med"/>
          </a:ln>
        </p:spPr>
        <p:style>
          <a:lnRef idx="0"/>
          <a:fillRef idx="0"/>
          <a:effectRef idx="0"/>
          <a:fontRef idx="minor"/>
        </p:style>
      </p:sp>
      <p:sp>
        <p:nvSpPr>
          <p:cNvPr id="109" name="CustomShape 12"/>
          <p:cNvSpPr/>
          <p:nvPr/>
        </p:nvSpPr>
        <p:spPr>
          <a:xfrm>
            <a:off x="1872000" y="4176000"/>
            <a:ext cx="1652400" cy="342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Classification</a:t>
            </a: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618200" y="214200"/>
            <a:ext cx="8091360" cy="79056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Linear Regression</a:t>
            </a:r>
            <a:endParaRPr b="0" lang="en-IN" sz="3300" spc="-1" strike="noStrike">
              <a:latin typeface="Arial"/>
            </a:endParaRPr>
          </a:p>
        </p:txBody>
      </p:sp>
      <p:sp>
        <p:nvSpPr>
          <p:cNvPr id="111" name="CustomShape 2"/>
          <p:cNvSpPr/>
          <p:nvPr/>
        </p:nvSpPr>
        <p:spPr>
          <a:xfrm>
            <a:off x="1728000" y="1080000"/>
            <a:ext cx="8128800" cy="78840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It is a predictive modelling technique used to predict a continuous dependent variable, given one or more independent variables.</a:t>
            </a:r>
            <a:endParaRPr b="0" lang="en-IN" sz="2400" spc="-1" strike="noStrike">
              <a:latin typeface="Arial"/>
            </a:endParaRPr>
          </a:p>
        </p:txBody>
      </p:sp>
      <p:pic>
        <p:nvPicPr>
          <p:cNvPr id="112" name="" descr=""/>
          <p:cNvPicPr/>
          <p:nvPr/>
        </p:nvPicPr>
        <p:blipFill>
          <a:blip r:embed="rId1"/>
          <a:stretch/>
        </p:blipFill>
        <p:spPr>
          <a:xfrm>
            <a:off x="1944000" y="1872000"/>
            <a:ext cx="3380400" cy="2928960"/>
          </a:xfrm>
          <a:prstGeom prst="rect">
            <a:avLst/>
          </a:prstGeom>
          <a:ln>
            <a:noFill/>
          </a:ln>
        </p:spPr>
      </p:pic>
      <p:pic>
        <p:nvPicPr>
          <p:cNvPr id="113" name="" descr=""/>
          <p:cNvPicPr/>
          <p:nvPr/>
        </p:nvPicPr>
        <p:blipFill>
          <a:blip r:embed="rId2"/>
          <a:stretch/>
        </p:blipFill>
        <p:spPr>
          <a:xfrm>
            <a:off x="5616000" y="4855320"/>
            <a:ext cx="1940400" cy="469080"/>
          </a:xfrm>
          <a:prstGeom prst="rect">
            <a:avLst/>
          </a:prstGeom>
          <a:ln>
            <a:noFill/>
          </a:ln>
        </p:spPr>
      </p:pic>
      <p:sp>
        <p:nvSpPr>
          <p:cNvPr id="114" name="CustomShape 3"/>
          <p:cNvSpPr/>
          <p:nvPr/>
        </p:nvSpPr>
        <p:spPr>
          <a:xfrm>
            <a:off x="2520000" y="4896000"/>
            <a:ext cx="3236400" cy="342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Linear Regression Equation :</a:t>
            </a:r>
            <a:endParaRPr b="0" lang="en-IN" sz="1800" spc="-1" strike="noStrike">
              <a:latin typeface="Arial"/>
            </a:endParaRPr>
          </a:p>
        </p:txBody>
      </p:sp>
      <p:pic>
        <p:nvPicPr>
          <p:cNvPr id="115" name="" descr=""/>
          <p:cNvPicPr/>
          <p:nvPr/>
        </p:nvPicPr>
        <p:blipFill>
          <a:blip r:embed="rId3"/>
          <a:stretch/>
        </p:blipFill>
        <p:spPr>
          <a:xfrm>
            <a:off x="5688000" y="1790640"/>
            <a:ext cx="3455280" cy="29476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18200" y="214200"/>
            <a:ext cx="8091360" cy="9288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IN" sz="3300" spc="-1" strike="noStrike">
                <a:solidFill>
                  <a:srgbClr val="050505"/>
                </a:solidFill>
                <a:latin typeface="Times New Roman"/>
                <a:ea typeface="DejaVu Sans"/>
              </a:rPr>
              <a:t>Logistic Regression</a:t>
            </a:r>
            <a:endParaRPr b="0" lang="en-IN" sz="3300" spc="-1" strike="noStrike">
              <a:latin typeface="Arial"/>
            </a:endParaRPr>
          </a:p>
        </p:txBody>
      </p:sp>
      <p:sp>
        <p:nvSpPr>
          <p:cNvPr id="117" name="CustomShape 2"/>
          <p:cNvSpPr/>
          <p:nvPr/>
        </p:nvSpPr>
        <p:spPr>
          <a:xfrm>
            <a:off x="1728000" y="1224000"/>
            <a:ext cx="3956760" cy="3237480"/>
          </a:xfrm>
          <a:prstGeom prst="rect">
            <a:avLst/>
          </a:prstGeom>
          <a:noFill/>
          <a:ln>
            <a:noFill/>
          </a:ln>
        </p:spPr>
        <p:style>
          <a:lnRef idx="0"/>
          <a:fillRef idx="0"/>
          <a:effectRef idx="0"/>
          <a:fontRef idx="minor"/>
        </p:style>
        <p:txBody>
          <a:bodyPr lIns="0" rIns="0" tIns="0" bIns="0">
            <a:normAutofit/>
          </a:bodyPr>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Logistic Regression is a method used to predict a dependent variable (Y), given an independent variable (X), such that the dependent variable is categorical.</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predict the outcome in a binary variable, meaning it will have only two outcomes.</a:t>
            </a:r>
            <a:endParaRPr b="0" lang="en-IN" sz="2400" spc="-1" strike="noStrike">
              <a:latin typeface="Arial"/>
            </a:endParaRPr>
          </a:p>
          <a:p>
            <a:pPr marL="432000" indent="-316800">
              <a:lnSpc>
                <a:spcPct val="100000"/>
              </a:lnSpc>
              <a:spcAft>
                <a:spcPts val="1060"/>
              </a:spcAft>
              <a:buClr>
                <a:srgbClr val="0066ff"/>
              </a:buClr>
              <a:buSzPct val="40000"/>
              <a:buFont typeface="Wingdings" charset="2"/>
              <a:buChar char=""/>
            </a:pPr>
            <a:r>
              <a:rPr b="0" lang="en-IN" sz="2400" spc="-1" strike="noStrike">
                <a:solidFill>
                  <a:srgbClr val="050505"/>
                </a:solidFill>
                <a:latin typeface="Arial"/>
                <a:ea typeface="Noto Sans CJK SC"/>
              </a:rPr>
              <a:t>We use the Sigmoid function/curve to predict the categorical value. The threshold value decides the outcome</a:t>
            </a:r>
            <a:endParaRPr b="0" lang="en-IN" sz="2400" spc="-1" strike="noStrike">
              <a:latin typeface="Arial"/>
            </a:endParaRPr>
          </a:p>
        </p:txBody>
      </p:sp>
      <p:sp>
        <p:nvSpPr>
          <p:cNvPr id="118" name="CustomShape 3"/>
          <p:cNvSpPr/>
          <p:nvPr/>
        </p:nvSpPr>
        <p:spPr>
          <a:xfrm>
            <a:off x="2088000" y="4874760"/>
            <a:ext cx="3380760" cy="3427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Logistic Regression Equation :</a:t>
            </a:r>
            <a:endParaRPr b="0" lang="en-IN" sz="1800" spc="-1" strike="noStrike">
              <a:latin typeface="Arial"/>
            </a:endParaRPr>
          </a:p>
        </p:txBody>
      </p:sp>
      <p:pic>
        <p:nvPicPr>
          <p:cNvPr id="119" name="" descr=""/>
          <p:cNvPicPr/>
          <p:nvPr/>
        </p:nvPicPr>
        <p:blipFill>
          <a:blip r:embed="rId1"/>
          <a:stretch/>
        </p:blipFill>
        <p:spPr>
          <a:xfrm>
            <a:off x="5395680" y="4752000"/>
            <a:ext cx="1673280" cy="644760"/>
          </a:xfrm>
          <a:prstGeom prst="rect">
            <a:avLst/>
          </a:prstGeom>
          <a:ln>
            <a:noFill/>
          </a:ln>
        </p:spPr>
      </p:pic>
      <p:sp>
        <p:nvSpPr>
          <p:cNvPr id="120" name="Line 4"/>
          <p:cNvSpPr/>
          <p:nvPr/>
        </p:nvSpPr>
        <p:spPr>
          <a:xfrm>
            <a:off x="7272000" y="5112000"/>
            <a:ext cx="360000" cy="360"/>
          </a:xfrm>
          <a:prstGeom prst="line">
            <a:avLst/>
          </a:prstGeom>
          <a:ln>
            <a:solidFill>
              <a:srgbClr val="000000"/>
            </a:solidFill>
            <a:tailEnd len="med" type="triangle" w="med"/>
          </a:ln>
        </p:spPr>
        <p:style>
          <a:lnRef idx="0"/>
          <a:fillRef idx="0"/>
          <a:effectRef idx="0"/>
          <a:fontRef idx="minor"/>
        </p:style>
      </p:sp>
      <p:pic>
        <p:nvPicPr>
          <p:cNvPr id="121" name="" descr=""/>
          <p:cNvPicPr/>
          <p:nvPr/>
        </p:nvPicPr>
        <p:blipFill>
          <a:blip r:embed="rId2"/>
          <a:stretch/>
        </p:blipFill>
        <p:spPr>
          <a:xfrm>
            <a:off x="7754040" y="4824000"/>
            <a:ext cx="2034720" cy="434520"/>
          </a:xfrm>
          <a:prstGeom prst="rect">
            <a:avLst/>
          </a:prstGeom>
          <a:ln>
            <a:noFill/>
          </a:ln>
        </p:spPr>
      </p:pic>
      <p:pic>
        <p:nvPicPr>
          <p:cNvPr id="122" name="" descr=""/>
          <p:cNvPicPr/>
          <p:nvPr/>
        </p:nvPicPr>
        <p:blipFill>
          <a:blip r:embed="rId3"/>
          <a:stretch/>
        </p:blipFill>
        <p:spPr>
          <a:xfrm>
            <a:off x="5904000" y="1140840"/>
            <a:ext cx="4023000" cy="339192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843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2020-03-19T10:11:49Z</dcterms:created>
  <dc:creator/>
  <dc:description/>
  <dc:language>en-IN</dc:language>
  <cp:lastModifiedBy/>
  <dcterms:modified xsi:type="dcterms:W3CDTF">2020-03-30T10:33:55Z</dcterms:modified>
  <cp:revision>111</cp:revision>
  <dc:subject/>
  <dc:title>DNA</dc:title>
</cp:coreProperties>
</file>