
<file path=[Content_Types].xml><?xml version="1.0" encoding="utf-8"?>
<Types xmlns="http://schemas.openxmlformats.org/package/2006/content-types">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_rels/presentation.xml.rels" ContentType="application/vnd.openxmlformats-package.relationships+xml"/>
  <Override PartName="/ppt/media/image37.jpeg" ContentType="image/jpeg"/>
  <Override PartName="/ppt/media/image36.png" ContentType="image/png"/>
  <Override PartName="/ppt/media/image35.png" ContentType="image/png"/>
  <Override PartName="/ppt/media/image34.png" ContentType="image/png"/>
  <Override PartName="/ppt/media/image33.png" ContentType="image/png"/>
  <Override PartName="/ppt/media/image32.jpeg" ContentType="image/jpeg"/>
  <Override PartName="/ppt/media/image31.png" ContentType="image/png"/>
  <Override PartName="/ppt/media/image30.png" ContentType="image/png"/>
  <Override PartName="/ppt/media/image38.jpeg" ContentType="image/jpeg"/>
  <Override PartName="/ppt/media/image29.png" ContentType="image/png"/>
  <Override PartName="/ppt/media/image27.jpeg" ContentType="image/jpeg"/>
  <Override PartName="/ppt/media/image26.png" ContentType="image/png"/>
  <Override PartName="/ppt/media/image25.png" ContentType="image/png"/>
  <Override PartName="/ppt/media/image10.png" ContentType="image/png"/>
  <Override PartName="/ppt/media/image24.png" ContentType="image/png"/>
  <Override PartName="/ppt/media/image9.png" ContentType="image/png"/>
  <Override PartName="/ppt/media/image11.png" ContentType="image/png"/>
  <Override PartName="/ppt/media/image1.jpeg" ContentType="image/jpeg"/>
  <Override PartName="/ppt/media/image21.png" ContentType="image/png"/>
  <Override PartName="/ppt/media/image6.png" ContentType="image/png"/>
  <Override PartName="/ppt/media/image4.jpeg" ContentType="image/jpeg"/>
  <Override PartName="/ppt/media/image28.png" ContentType="image/png"/>
  <Override PartName="/ppt/media/image3.jpeg" ContentType="image/jpeg"/>
  <Override PartName="/ppt/media/image16.png" ContentType="image/png"/>
  <Override PartName="/ppt/media/image5.jpeg" ContentType="image/jpeg"/>
  <Override PartName="/ppt/media/image12.png" ContentType="image/png"/>
  <Override PartName="/ppt/media/image13.png" ContentType="image/png"/>
  <Override PartName="/ppt/media/image14.png" ContentType="image/png"/>
  <Override PartName="/ppt/media/image15.png" ContentType="image/png"/>
  <Override PartName="/ppt/media/image17.png" ContentType="image/png"/>
  <Override PartName="/ppt/media/image2.jpeg" ContentType="image/jpeg"/>
  <Override PartName="/ppt/media/image18.png" ContentType="image/png"/>
  <Override PartName="/ppt/media/image19.png" ContentType="image/png"/>
  <Override PartName="/ppt/media/image20.png" ContentType="image/png"/>
  <Override PartName="/ppt/media/image7.png" ContentType="image/png"/>
  <Override PartName="/ppt/media/image22.png" ContentType="image/png"/>
  <Override PartName="/ppt/media/image8.png" ContentType="image/png"/>
  <Override PartName="/ppt/media/image23.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s/_rels/slide11.xml.rels" ContentType="application/vnd.openxmlformats-package.relationships+xml"/>
  <Override PartName="/ppt/slides/_rels/slide10.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a:t>
            </a:r>
            <a:r>
              <a:rPr b="0" lang="en-IN" sz="4400" spc="-1" strike="noStrike">
                <a:latin typeface="Arial"/>
              </a:rPr>
              <a:t>ck </a:t>
            </a:r>
            <a:r>
              <a:rPr b="0" lang="en-IN" sz="4400" spc="-1" strike="noStrike">
                <a:latin typeface="Arial"/>
              </a:rPr>
              <a:t>to </a:t>
            </a:r>
            <a:r>
              <a:rPr b="0" lang="en-IN" sz="4400" spc="-1" strike="noStrike">
                <a:latin typeface="Arial"/>
              </a:rPr>
              <a:t>edi</a:t>
            </a:r>
            <a:r>
              <a:rPr b="0" lang="en-IN" sz="4400" spc="-1" strike="noStrike">
                <a:latin typeface="Arial"/>
              </a:rPr>
              <a:t>t </a:t>
            </a:r>
            <a:r>
              <a:rPr b="0" lang="en-IN" sz="4400" spc="-1" strike="noStrike">
                <a:latin typeface="Arial"/>
              </a:rPr>
              <a:t>the </a:t>
            </a:r>
            <a:r>
              <a:rPr b="0" lang="en-IN" sz="4400" spc="-1" strike="noStrike">
                <a:latin typeface="Arial"/>
              </a:rPr>
              <a:t>titl</a:t>
            </a:r>
            <a:r>
              <a:rPr b="0" lang="en-IN" sz="4400" spc="-1" strike="noStrike">
                <a:latin typeface="Arial"/>
              </a:rPr>
              <a:t>e </a:t>
            </a:r>
            <a:r>
              <a:rPr b="0" lang="en-IN" sz="4400" spc="-1" strike="noStrike">
                <a:latin typeface="Arial"/>
              </a:rPr>
              <a:t>tex</a:t>
            </a:r>
            <a:r>
              <a:rPr b="0" lang="en-IN" sz="4400" spc="-1" strike="noStrike">
                <a:latin typeface="Arial"/>
              </a:rPr>
              <a:t>t </a:t>
            </a:r>
            <a:r>
              <a:rPr b="0" lang="en-IN" sz="4400" spc="-1" strike="noStrike">
                <a:latin typeface="Arial"/>
              </a:rPr>
              <a:t>for</a:t>
            </a:r>
            <a:r>
              <a:rPr b="0" lang="en-IN" sz="4400" spc="-1" strike="noStrike">
                <a:latin typeface="Arial"/>
              </a:rPr>
              <a:t>ma</a:t>
            </a:r>
            <a:r>
              <a:rPr b="0" lang="en-IN" sz="4400" spc="-1" strike="noStrike">
                <a:latin typeface="Arial"/>
              </a:rPr>
              <a:t>t</a:t>
            </a:r>
            <a:endParaRPr b="0" lang="en-IN"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latin typeface="Arial"/>
              </a:rPr>
              <a:t>Cli</a:t>
            </a:r>
            <a:r>
              <a:rPr b="0" lang="en-IN" sz="4400" spc="-1" strike="noStrike">
                <a:latin typeface="Arial"/>
              </a:rPr>
              <a:t>ck </a:t>
            </a:r>
            <a:r>
              <a:rPr b="0" lang="en-IN" sz="4400" spc="-1" strike="noStrike">
                <a:latin typeface="Arial"/>
              </a:rPr>
              <a:t>to </a:t>
            </a:r>
            <a:r>
              <a:rPr b="0" lang="en-IN" sz="4400" spc="-1" strike="noStrike">
                <a:latin typeface="Arial"/>
              </a:rPr>
              <a:t>edi</a:t>
            </a:r>
            <a:r>
              <a:rPr b="0" lang="en-IN" sz="4400" spc="-1" strike="noStrike">
                <a:latin typeface="Arial"/>
              </a:rPr>
              <a:t>t </a:t>
            </a:r>
            <a:r>
              <a:rPr b="0" lang="en-IN" sz="4400" spc="-1" strike="noStrike">
                <a:latin typeface="Arial"/>
              </a:rPr>
              <a:t>the </a:t>
            </a:r>
            <a:r>
              <a:rPr b="0" lang="en-IN" sz="4400" spc="-1" strike="noStrike">
                <a:latin typeface="Arial"/>
              </a:rPr>
              <a:t>titl</a:t>
            </a:r>
            <a:r>
              <a:rPr b="0" lang="en-IN" sz="4400" spc="-1" strike="noStrike">
                <a:latin typeface="Arial"/>
              </a:rPr>
              <a:t>e </a:t>
            </a:r>
            <a:r>
              <a:rPr b="0" lang="en-IN" sz="4400" spc="-1" strike="noStrike">
                <a:latin typeface="Arial"/>
              </a:rPr>
              <a:t>tex</a:t>
            </a:r>
            <a:r>
              <a:rPr b="0" lang="en-IN" sz="4400" spc="-1" strike="noStrike">
                <a:latin typeface="Arial"/>
              </a:rPr>
              <a:t>t </a:t>
            </a:r>
            <a:r>
              <a:rPr b="0" lang="en-IN" sz="4400" spc="-1" strike="noStrike">
                <a:latin typeface="Arial"/>
              </a:rPr>
              <a:t>for</a:t>
            </a:r>
            <a:r>
              <a:rPr b="0" lang="en-IN" sz="4400" spc="-1" strike="noStrike">
                <a:latin typeface="Arial"/>
              </a:rPr>
              <a:t>ma</a:t>
            </a:r>
            <a:r>
              <a:rPr b="0" lang="en-IN" sz="4400" spc="-1" strike="noStrike">
                <a:latin typeface="Arial"/>
              </a:rPr>
              <a:t>t</a:t>
            </a:r>
            <a:endParaRPr b="0" lang="en-IN"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7.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8.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4" Type="http://schemas.openxmlformats.org/officeDocument/2006/relationships/image" Target="../media/image17.png"/><Relationship Id="rId15" Type="http://schemas.openxmlformats.org/officeDocument/2006/relationships/image" Target="../media/image18.pn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image" Target="../media/image22.png"/><Relationship Id="rId20" Type="http://schemas.openxmlformats.org/officeDocument/2006/relationships/image" Target="../media/image23.png"/><Relationship Id="rId21" Type="http://schemas.openxmlformats.org/officeDocument/2006/relationships/image" Target="../media/image24.png"/><Relationship Id="rId22" Type="http://schemas.openxmlformats.org/officeDocument/2006/relationships/image" Target="../media/image25.png"/><Relationship Id="rId23" Type="http://schemas.openxmlformats.org/officeDocument/2006/relationships/image" Target="../media/image26.png"/><Relationship Id="rId2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2016000" y="3816000"/>
            <a:ext cx="8649720" cy="1870200"/>
          </a:xfrm>
          <a:prstGeom prst="rect">
            <a:avLst/>
          </a:prstGeom>
          <a:noFill/>
          <a:ln>
            <a:noFill/>
          </a:ln>
        </p:spPr>
        <p:style>
          <a:lnRef idx="0"/>
          <a:fillRef idx="0"/>
          <a:effectRef idx="0"/>
          <a:fontRef idx="minor"/>
        </p:style>
        <p:txBody>
          <a:bodyPr lIns="0" rIns="0" tIns="0" bIns="0" anchor="ctr"/>
          <a:p>
            <a:pPr algn="ctr">
              <a:lnSpc>
                <a:spcPct val="100000"/>
              </a:lnSpc>
            </a:pPr>
            <a:r>
              <a:rPr b="1" lang="en-IN" sz="2800" spc="-1" strike="noStrike">
                <a:solidFill>
                  <a:srgbClr val="000000"/>
                </a:solidFill>
                <a:latin typeface="Calibri"/>
                <a:ea typeface="DejaVu Sans"/>
              </a:rPr>
              <a:t>Building GUI for Nutrigenomics Panel</a:t>
            </a:r>
            <a:endParaRPr b="0" lang="en-IN" sz="2800" spc="-1" strike="noStrike">
              <a:latin typeface="Arial"/>
            </a:endParaRPr>
          </a:p>
        </p:txBody>
      </p:sp>
      <p:pic>
        <p:nvPicPr>
          <p:cNvPr id="77" name="" descr=""/>
          <p:cNvPicPr/>
          <p:nvPr/>
        </p:nvPicPr>
        <p:blipFill>
          <a:blip r:embed="rId1"/>
          <a:stretch/>
        </p:blipFill>
        <p:spPr>
          <a:xfrm>
            <a:off x="3744000" y="624960"/>
            <a:ext cx="4710240" cy="284076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118080" y="121680"/>
            <a:ext cx="11963520" cy="6659280"/>
          </a:xfrm>
          <a:prstGeom prst="roundRect">
            <a:avLst>
              <a:gd name="adj" fmla="val 3640"/>
            </a:avLst>
          </a:prstGeom>
          <a:noFill/>
          <a:ln w="28440">
            <a:solidFill>
              <a:srgbClr val="c00000"/>
            </a:solidFill>
            <a:round/>
          </a:ln>
        </p:spPr>
        <p:style>
          <a:lnRef idx="2">
            <a:schemeClr val="accent1">
              <a:shade val="50000"/>
            </a:schemeClr>
          </a:lnRef>
          <a:fillRef idx="1">
            <a:schemeClr val="accent1"/>
          </a:fillRef>
          <a:effectRef idx="0">
            <a:schemeClr val="accent1"/>
          </a:effectRef>
          <a:fontRef idx="minor"/>
        </p:style>
      </p:sp>
      <p:pic>
        <p:nvPicPr>
          <p:cNvPr id="257" name="Picture 2" descr=""/>
          <p:cNvPicPr/>
          <p:nvPr/>
        </p:nvPicPr>
        <p:blipFill>
          <a:blip r:embed="rId1"/>
          <a:stretch/>
        </p:blipFill>
        <p:spPr>
          <a:xfrm>
            <a:off x="629640" y="368640"/>
            <a:ext cx="1206360" cy="714960"/>
          </a:xfrm>
          <a:prstGeom prst="rect">
            <a:avLst/>
          </a:prstGeom>
          <a:ln>
            <a:noFill/>
          </a:ln>
        </p:spPr>
      </p:pic>
      <p:sp>
        <p:nvSpPr>
          <p:cNvPr id="258" name="Line 2"/>
          <p:cNvSpPr/>
          <p:nvPr/>
        </p:nvSpPr>
        <p:spPr>
          <a:xfrm>
            <a:off x="117720" y="1212840"/>
            <a:ext cx="11966040" cy="360"/>
          </a:xfrm>
          <a:prstGeom prst="line">
            <a:avLst/>
          </a:prstGeom>
          <a:ln w="76320">
            <a:solidFill>
              <a:srgbClr val="c00000"/>
            </a:solidFill>
            <a:round/>
          </a:ln>
        </p:spPr>
        <p:style>
          <a:lnRef idx="1">
            <a:schemeClr val="accent1"/>
          </a:lnRef>
          <a:fillRef idx="0">
            <a:schemeClr val="accent1"/>
          </a:fillRef>
          <a:effectRef idx="0">
            <a:schemeClr val="accent1"/>
          </a:effectRef>
          <a:fontRef idx="minor"/>
        </p:style>
      </p:sp>
      <p:sp>
        <p:nvSpPr>
          <p:cNvPr id="259" name="CustomShape 3"/>
          <p:cNvSpPr/>
          <p:nvPr/>
        </p:nvSpPr>
        <p:spPr>
          <a:xfrm>
            <a:off x="10180440" y="138600"/>
            <a:ext cx="1723320" cy="6019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843c0b"/>
                </a:solidFill>
                <a:latin typeface="Calibri"/>
                <a:ea typeface="DejaVu Sans"/>
              </a:rPr>
              <a:t>User: Arul</a:t>
            </a:r>
            <a:endParaRPr b="0" lang="en-IN" sz="1400" spc="-1" strike="noStrike">
              <a:latin typeface="Arial"/>
            </a:endParaRPr>
          </a:p>
          <a:p>
            <a:pPr>
              <a:lnSpc>
                <a:spcPct val="100000"/>
              </a:lnSpc>
            </a:pPr>
            <a:r>
              <a:rPr b="0" lang="en-IN" sz="1400" spc="-1" strike="noStrike">
                <a:solidFill>
                  <a:srgbClr val="843c0b"/>
                </a:solidFill>
                <a:latin typeface="Calibri"/>
                <a:ea typeface="DejaVu Sans"/>
              </a:rPr>
              <a:t>Type: Admin</a:t>
            </a:r>
            <a:endParaRPr b="0" lang="en-IN" sz="1400" spc="-1" strike="noStrike">
              <a:latin typeface="Arial"/>
            </a:endParaRPr>
          </a:p>
        </p:txBody>
      </p:sp>
      <p:sp>
        <p:nvSpPr>
          <p:cNvPr id="260" name="Line 4"/>
          <p:cNvSpPr/>
          <p:nvPr/>
        </p:nvSpPr>
        <p:spPr>
          <a:xfrm>
            <a:off x="2593800" y="1212840"/>
            <a:ext cx="360" cy="5569920"/>
          </a:xfrm>
          <a:prstGeom prst="line">
            <a:avLst/>
          </a:prstGeom>
          <a:ln w="76320">
            <a:solidFill>
              <a:srgbClr val="c00000"/>
            </a:solidFill>
            <a:round/>
          </a:ln>
        </p:spPr>
        <p:style>
          <a:lnRef idx="1">
            <a:schemeClr val="accent1"/>
          </a:lnRef>
          <a:fillRef idx="0">
            <a:schemeClr val="accent1"/>
          </a:fillRef>
          <a:effectRef idx="0">
            <a:schemeClr val="accent1"/>
          </a:effectRef>
          <a:fontRef idx="minor"/>
        </p:style>
      </p:sp>
      <p:sp>
        <p:nvSpPr>
          <p:cNvPr id="261" name="CustomShape 5"/>
          <p:cNvSpPr/>
          <p:nvPr/>
        </p:nvSpPr>
        <p:spPr>
          <a:xfrm>
            <a:off x="11062080" y="793080"/>
            <a:ext cx="841680" cy="25380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Logout</a:t>
            </a:r>
            <a:endParaRPr b="0" lang="en-IN" sz="1200" spc="-1" strike="noStrike">
              <a:latin typeface="Arial"/>
            </a:endParaRPr>
          </a:p>
        </p:txBody>
      </p:sp>
      <p:sp>
        <p:nvSpPr>
          <p:cNvPr id="262" name="CustomShape 6"/>
          <p:cNvSpPr/>
          <p:nvPr/>
        </p:nvSpPr>
        <p:spPr>
          <a:xfrm>
            <a:off x="509400" y="1556280"/>
            <a:ext cx="1446840" cy="40860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User List</a:t>
            </a:r>
            <a:endParaRPr b="0" lang="en-IN" sz="1200" spc="-1" strike="noStrike">
              <a:latin typeface="Arial"/>
            </a:endParaRPr>
          </a:p>
        </p:txBody>
      </p:sp>
      <p:graphicFrame>
        <p:nvGraphicFramePr>
          <p:cNvPr id="263" name="Table 7"/>
          <p:cNvGraphicFramePr/>
          <p:nvPr/>
        </p:nvGraphicFramePr>
        <p:xfrm>
          <a:off x="2837520" y="1587600"/>
          <a:ext cx="9001800" cy="1019160"/>
        </p:xfrm>
        <a:graphic>
          <a:graphicData uri="http://schemas.openxmlformats.org/drawingml/2006/table">
            <a:tbl>
              <a:tblPr/>
              <a:tblGrid>
                <a:gridCol w="1310040"/>
                <a:gridCol w="1310040"/>
                <a:gridCol w="1310040"/>
                <a:gridCol w="1310040"/>
                <a:gridCol w="1310040"/>
                <a:gridCol w="1310040"/>
                <a:gridCol w="570240"/>
                <a:gridCol w="571680"/>
              </a:tblGrid>
              <a:tr h="254880">
                <a:tc>
                  <a:txBody>
                    <a:bodyPr lIns="9360" rIns="9360"/>
                    <a:p>
                      <a:pPr algn="ctr">
                        <a:lnSpc>
                          <a:spcPct val="100000"/>
                        </a:lnSpc>
                      </a:pPr>
                      <a:r>
                        <a:rPr b="0" lang="en-IN" sz="1100" spc="-1" strike="noStrike">
                          <a:solidFill>
                            <a:srgbClr val="000000"/>
                          </a:solidFill>
                          <a:latin typeface="Calibri"/>
                        </a:rPr>
                        <a:t>first name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last name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role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mail id</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contact number</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address</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edit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c>
                  <a:txBody>
                    <a:bodyPr lIns="9360" rIns="9360"/>
                    <a:p>
                      <a:pPr algn="ctr">
                        <a:lnSpc>
                          <a:spcPct val="100000"/>
                        </a:lnSpc>
                      </a:pPr>
                      <a:r>
                        <a:rPr b="0" lang="en-IN" sz="1100" spc="-1" strike="noStrike">
                          <a:solidFill>
                            <a:srgbClr val="000000"/>
                          </a:solidFill>
                          <a:latin typeface="Calibri"/>
                        </a:rPr>
                        <a:t>delete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c55a11"/>
                    </a:solidFill>
                  </a:tcPr>
                </a:tc>
              </a:tr>
              <a:tr h="254880">
                <a:tc>
                  <a:txBody>
                    <a:bodyPr lIns="9360" rIns="9360"/>
                    <a:p>
                      <a:pPr algn="ctr">
                        <a:lnSpc>
                          <a:spcPct val="100000"/>
                        </a:lnSpc>
                      </a:pPr>
                      <a:r>
                        <a:rPr b="0" lang="en-IN" sz="1100" spc="-1" strike="noStrike">
                          <a:solidFill>
                            <a:srgbClr val="000000"/>
                          </a:solidFill>
                          <a:latin typeface="Calibri"/>
                        </a:rPr>
                        <a:t>Arul</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P</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Admin</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+919448201663</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Bangalore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edit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delete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254880">
                <a:tc>
                  <a:txBody>
                    <a:bodyPr lIns="9360" rIns="9360"/>
                    <a:p>
                      <a:pPr algn="ctr">
                        <a:lnSpc>
                          <a:spcPct val="100000"/>
                        </a:lnSpc>
                      </a:pPr>
                      <a:r>
                        <a:rPr b="0" lang="en-IN" sz="1100" spc="-1" strike="noStrike">
                          <a:solidFill>
                            <a:srgbClr val="000000"/>
                          </a:solidFill>
                          <a:latin typeface="Calibri"/>
                        </a:rPr>
                        <a:t>Tommy</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P</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Physician</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+919448201663</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Bangalore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edit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delete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254880">
                <a:tc>
                  <a:txBody>
                    <a:bodyPr lIns="9360" rIns="9360"/>
                    <a:p>
                      <a:pPr algn="ctr">
                        <a:lnSpc>
                          <a:spcPct val="100000"/>
                        </a:lnSpc>
                      </a:pPr>
                      <a:r>
                        <a:rPr b="0" lang="en-IN" sz="1100" spc="-1" strike="noStrike">
                          <a:solidFill>
                            <a:srgbClr val="000000"/>
                          </a:solidFill>
                          <a:latin typeface="Calibri"/>
                        </a:rPr>
                        <a:t>Peter</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P</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Technician</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+919448201663</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Bangalore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edit</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9360" rIns="9360"/>
                    <a:p>
                      <a:pPr algn="ctr">
                        <a:lnSpc>
                          <a:spcPct val="100000"/>
                        </a:lnSpc>
                      </a:pPr>
                      <a:r>
                        <a:rPr b="0" lang="en-IN" sz="1100" spc="-1" strike="noStrike">
                          <a:solidFill>
                            <a:srgbClr val="000000"/>
                          </a:solidFill>
                          <a:latin typeface="Calibri"/>
                        </a:rPr>
                        <a:t>delete</a:t>
                      </a:r>
                      <a:endParaRPr b="0" lang="en-IN" sz="1100" spc="-1" strike="noStrike">
                        <a:latin typeface="Arial"/>
                      </a:endParaRPr>
                    </a:p>
                  </a:txBody>
                  <a:tcPr marL="9360" marR="93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bl>
          </a:graphicData>
        </a:graphic>
      </p:graphicFrame>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118080" y="121680"/>
            <a:ext cx="11963520" cy="6659280"/>
          </a:xfrm>
          <a:prstGeom prst="roundRect">
            <a:avLst>
              <a:gd name="adj" fmla="val 3640"/>
            </a:avLst>
          </a:prstGeom>
          <a:noFill/>
          <a:ln w="28440">
            <a:solidFill>
              <a:srgbClr val="c00000"/>
            </a:solidFill>
            <a:round/>
          </a:ln>
        </p:spPr>
        <p:style>
          <a:lnRef idx="2">
            <a:schemeClr val="accent1">
              <a:shade val="50000"/>
            </a:schemeClr>
          </a:lnRef>
          <a:fillRef idx="1">
            <a:schemeClr val="accent1"/>
          </a:fillRef>
          <a:effectRef idx="0">
            <a:schemeClr val="accent1"/>
          </a:effectRef>
          <a:fontRef idx="minor"/>
        </p:style>
      </p:sp>
      <p:pic>
        <p:nvPicPr>
          <p:cNvPr id="265" name="Picture 2" descr=""/>
          <p:cNvPicPr/>
          <p:nvPr/>
        </p:nvPicPr>
        <p:blipFill>
          <a:blip r:embed="rId1"/>
          <a:stretch/>
        </p:blipFill>
        <p:spPr>
          <a:xfrm>
            <a:off x="629640" y="368640"/>
            <a:ext cx="1206360" cy="714960"/>
          </a:xfrm>
          <a:prstGeom prst="rect">
            <a:avLst/>
          </a:prstGeom>
          <a:ln>
            <a:noFill/>
          </a:ln>
        </p:spPr>
      </p:pic>
      <p:sp>
        <p:nvSpPr>
          <p:cNvPr id="266" name="Line 2"/>
          <p:cNvSpPr/>
          <p:nvPr/>
        </p:nvSpPr>
        <p:spPr>
          <a:xfrm>
            <a:off x="117720" y="1212840"/>
            <a:ext cx="11966040" cy="360"/>
          </a:xfrm>
          <a:prstGeom prst="line">
            <a:avLst/>
          </a:prstGeom>
          <a:ln w="76320">
            <a:solidFill>
              <a:srgbClr val="c00000"/>
            </a:solidFill>
            <a:round/>
          </a:ln>
        </p:spPr>
        <p:style>
          <a:lnRef idx="1">
            <a:schemeClr val="accent1"/>
          </a:lnRef>
          <a:fillRef idx="0">
            <a:schemeClr val="accent1"/>
          </a:fillRef>
          <a:effectRef idx="0">
            <a:schemeClr val="accent1"/>
          </a:effectRef>
          <a:fontRef idx="minor"/>
        </p:style>
      </p:sp>
      <p:sp>
        <p:nvSpPr>
          <p:cNvPr id="267" name="CustomShape 3"/>
          <p:cNvSpPr/>
          <p:nvPr/>
        </p:nvSpPr>
        <p:spPr>
          <a:xfrm>
            <a:off x="10180440" y="138600"/>
            <a:ext cx="1723320" cy="6019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843c0b"/>
                </a:solidFill>
                <a:latin typeface="Calibri"/>
                <a:ea typeface="DejaVu Sans"/>
              </a:rPr>
              <a:t>User: Arul</a:t>
            </a:r>
            <a:endParaRPr b="0" lang="en-IN" sz="1400" spc="-1" strike="noStrike">
              <a:latin typeface="Arial"/>
            </a:endParaRPr>
          </a:p>
          <a:p>
            <a:pPr>
              <a:lnSpc>
                <a:spcPct val="100000"/>
              </a:lnSpc>
            </a:pPr>
            <a:r>
              <a:rPr b="0" lang="en-IN" sz="1400" spc="-1" strike="noStrike">
                <a:solidFill>
                  <a:srgbClr val="843c0b"/>
                </a:solidFill>
                <a:latin typeface="Calibri"/>
                <a:ea typeface="DejaVu Sans"/>
              </a:rPr>
              <a:t>Type: Admin</a:t>
            </a:r>
            <a:endParaRPr b="0" lang="en-IN" sz="1400" spc="-1" strike="noStrike">
              <a:latin typeface="Arial"/>
            </a:endParaRPr>
          </a:p>
        </p:txBody>
      </p:sp>
      <p:sp>
        <p:nvSpPr>
          <p:cNvPr id="268" name="Line 4"/>
          <p:cNvSpPr/>
          <p:nvPr/>
        </p:nvSpPr>
        <p:spPr>
          <a:xfrm>
            <a:off x="2593800" y="1212840"/>
            <a:ext cx="360" cy="5569920"/>
          </a:xfrm>
          <a:prstGeom prst="line">
            <a:avLst/>
          </a:prstGeom>
          <a:ln w="76320">
            <a:solidFill>
              <a:schemeClr val="accent2">
                <a:lumMod val="75000"/>
              </a:schemeClr>
            </a:solidFill>
            <a:round/>
          </a:ln>
        </p:spPr>
        <p:style>
          <a:lnRef idx="1">
            <a:schemeClr val="accent1"/>
          </a:lnRef>
          <a:fillRef idx="0">
            <a:schemeClr val="accent1"/>
          </a:fillRef>
          <a:effectRef idx="0">
            <a:schemeClr val="accent1"/>
          </a:effectRef>
          <a:fontRef idx="minor"/>
        </p:style>
      </p:sp>
      <p:sp>
        <p:nvSpPr>
          <p:cNvPr id="269" name="CustomShape 5"/>
          <p:cNvSpPr/>
          <p:nvPr/>
        </p:nvSpPr>
        <p:spPr>
          <a:xfrm>
            <a:off x="11062080" y="793080"/>
            <a:ext cx="841680" cy="25380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Logout</a:t>
            </a:r>
            <a:endParaRPr b="0" lang="en-IN" sz="1200" spc="-1" strike="noStrike">
              <a:latin typeface="Arial"/>
            </a:endParaRPr>
          </a:p>
        </p:txBody>
      </p:sp>
      <p:sp>
        <p:nvSpPr>
          <p:cNvPr id="270" name="CustomShape 6"/>
          <p:cNvSpPr/>
          <p:nvPr/>
        </p:nvSpPr>
        <p:spPr>
          <a:xfrm>
            <a:off x="509400" y="1556280"/>
            <a:ext cx="1446840" cy="40860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User List</a:t>
            </a:r>
            <a:endParaRPr b="0" lang="en-IN" sz="1200" spc="-1" strike="noStrike">
              <a:latin typeface="Arial"/>
            </a:endParaRPr>
          </a:p>
        </p:txBody>
      </p:sp>
      <p:sp>
        <p:nvSpPr>
          <p:cNvPr id="271" name="CustomShape 7"/>
          <p:cNvSpPr/>
          <p:nvPr/>
        </p:nvSpPr>
        <p:spPr>
          <a:xfrm>
            <a:off x="542520" y="2098800"/>
            <a:ext cx="1446840" cy="40860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Add user</a:t>
            </a:r>
            <a:endParaRPr b="0" lang="en-IN" sz="1200" spc="-1" strike="noStrike">
              <a:latin typeface="Arial"/>
            </a:endParaRPr>
          </a:p>
        </p:txBody>
      </p:sp>
      <p:sp>
        <p:nvSpPr>
          <p:cNvPr id="272" name="CustomShape 8"/>
          <p:cNvSpPr/>
          <p:nvPr/>
        </p:nvSpPr>
        <p:spPr>
          <a:xfrm>
            <a:off x="2793240" y="1377000"/>
            <a:ext cx="8911440" cy="5040360"/>
          </a:xfrm>
          <a:prstGeom prst="roundRect">
            <a:avLst>
              <a:gd name="adj" fmla="val 0"/>
            </a:avLst>
          </a:prstGeom>
          <a:noFill/>
          <a:ln>
            <a:solidFill>
              <a:schemeClr val="accent2">
                <a:lumMod val="75000"/>
              </a:schemeClr>
            </a:solidFill>
            <a:round/>
          </a:ln>
        </p:spPr>
        <p:style>
          <a:lnRef idx="2">
            <a:schemeClr val="accent1">
              <a:shade val="50000"/>
            </a:schemeClr>
          </a:lnRef>
          <a:fillRef idx="1">
            <a:schemeClr val="accent1"/>
          </a:fillRef>
          <a:effectRef idx="0">
            <a:schemeClr val="accent1"/>
          </a:effectRef>
          <a:fontRef idx="minor"/>
        </p:style>
      </p:sp>
      <p:sp>
        <p:nvSpPr>
          <p:cNvPr id="273" name="CustomShape 9"/>
          <p:cNvSpPr/>
          <p:nvPr/>
        </p:nvSpPr>
        <p:spPr>
          <a:xfrm>
            <a:off x="2926800" y="1446120"/>
            <a:ext cx="2750400" cy="27108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c55a11"/>
                </a:solidFill>
                <a:latin typeface="Georgia"/>
                <a:ea typeface="DejaVu Sans"/>
              </a:rPr>
              <a:t>PERSONAL DETAILS</a:t>
            </a:r>
            <a:endParaRPr b="0" lang="en-IN" sz="1200" spc="-1" strike="noStrike">
              <a:latin typeface="Arial"/>
            </a:endParaRPr>
          </a:p>
        </p:txBody>
      </p:sp>
      <p:sp>
        <p:nvSpPr>
          <p:cNvPr id="274" name="CustomShape 10"/>
          <p:cNvSpPr/>
          <p:nvPr/>
        </p:nvSpPr>
        <p:spPr>
          <a:xfrm>
            <a:off x="3004200" y="1828440"/>
            <a:ext cx="1767600" cy="2710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Username :</a:t>
            </a:r>
            <a:endParaRPr b="0" lang="en-IN" sz="1200" spc="-1" strike="noStrike">
              <a:latin typeface="Arial"/>
            </a:endParaRPr>
          </a:p>
        </p:txBody>
      </p:sp>
      <p:sp>
        <p:nvSpPr>
          <p:cNvPr id="275" name="CustomShape 11"/>
          <p:cNvSpPr/>
          <p:nvPr/>
        </p:nvSpPr>
        <p:spPr>
          <a:xfrm>
            <a:off x="3004200" y="2535840"/>
            <a:ext cx="1767600" cy="2710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DOB: </a:t>
            </a:r>
            <a:endParaRPr b="0" lang="en-IN" sz="1200" spc="-1" strike="noStrike">
              <a:latin typeface="Arial"/>
            </a:endParaRPr>
          </a:p>
        </p:txBody>
      </p:sp>
      <p:sp>
        <p:nvSpPr>
          <p:cNvPr id="276" name="CustomShape 12"/>
          <p:cNvSpPr/>
          <p:nvPr/>
        </p:nvSpPr>
        <p:spPr>
          <a:xfrm>
            <a:off x="3004200" y="2197800"/>
            <a:ext cx="1767600" cy="2710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Gender:</a:t>
            </a:r>
            <a:endParaRPr b="0" lang="en-IN" sz="1200" spc="-1" strike="noStrike">
              <a:latin typeface="Arial"/>
            </a:endParaRPr>
          </a:p>
        </p:txBody>
      </p:sp>
      <p:sp>
        <p:nvSpPr>
          <p:cNvPr id="277" name="CustomShape 13"/>
          <p:cNvSpPr/>
          <p:nvPr/>
        </p:nvSpPr>
        <p:spPr>
          <a:xfrm>
            <a:off x="3424320" y="2902320"/>
            <a:ext cx="1459440" cy="271080"/>
          </a:xfrm>
          <a:prstGeom prst="rect">
            <a:avLst/>
          </a:prstGeom>
          <a:noFill/>
          <a:ln>
            <a:noFill/>
          </a:ln>
        </p:spPr>
        <p:style>
          <a:lnRef idx="0"/>
          <a:fillRef idx="0"/>
          <a:effectRef idx="0"/>
          <a:fontRef idx="minor"/>
        </p:style>
        <p:txBody>
          <a:bodyPr wrap="none" lIns="90000" rIns="90000" tIns="45000" bIns="45000"/>
          <a:p>
            <a:pPr algn="r">
              <a:lnSpc>
                <a:spcPct val="100000"/>
              </a:lnSpc>
            </a:pPr>
            <a:r>
              <a:rPr b="0" lang="en-IN" sz="1200" spc="-1" strike="noStrike">
                <a:solidFill>
                  <a:srgbClr val="000000"/>
                </a:solidFill>
                <a:latin typeface="Calibri"/>
                <a:ea typeface="DejaVu Sans"/>
              </a:rPr>
              <a:t>Contact number:</a:t>
            </a:r>
            <a:endParaRPr b="0" lang="en-IN" sz="1200" spc="-1" strike="noStrike">
              <a:latin typeface="Arial"/>
            </a:endParaRPr>
          </a:p>
        </p:txBody>
      </p:sp>
      <p:sp>
        <p:nvSpPr>
          <p:cNvPr id="278" name="CustomShape 14"/>
          <p:cNvSpPr/>
          <p:nvPr/>
        </p:nvSpPr>
        <p:spPr>
          <a:xfrm>
            <a:off x="3004200" y="3274560"/>
            <a:ext cx="1767600" cy="2710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Email ID:</a:t>
            </a:r>
            <a:endParaRPr b="0" lang="en-IN" sz="1200" spc="-1" strike="noStrike">
              <a:latin typeface="Arial"/>
            </a:endParaRPr>
          </a:p>
        </p:txBody>
      </p:sp>
      <p:sp>
        <p:nvSpPr>
          <p:cNvPr id="279" name="CustomShape 15"/>
          <p:cNvSpPr/>
          <p:nvPr/>
        </p:nvSpPr>
        <p:spPr>
          <a:xfrm>
            <a:off x="3004200" y="3650040"/>
            <a:ext cx="1767600" cy="2710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Address:</a:t>
            </a:r>
            <a:endParaRPr b="0" lang="en-IN" sz="1200" spc="-1" strike="noStrike">
              <a:latin typeface="Arial"/>
            </a:endParaRPr>
          </a:p>
        </p:txBody>
      </p:sp>
      <p:sp>
        <p:nvSpPr>
          <p:cNvPr id="280" name="CustomShape 16"/>
          <p:cNvSpPr/>
          <p:nvPr/>
        </p:nvSpPr>
        <p:spPr>
          <a:xfrm>
            <a:off x="4935600" y="1828440"/>
            <a:ext cx="1767600" cy="271080"/>
          </a:xfrm>
          <a:prstGeom prst="rect">
            <a:avLst/>
          </a:prstGeom>
          <a:noFill/>
          <a:ln>
            <a:solidFill>
              <a:schemeClr val="accent2">
                <a:lumMod val="75000"/>
              </a:schemeClr>
            </a:solid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Calibri"/>
                <a:ea typeface="DejaVu Sans"/>
              </a:rPr>
              <a:t>First name</a:t>
            </a:r>
            <a:endParaRPr b="0" lang="en-IN" sz="1200" spc="-1" strike="noStrike">
              <a:latin typeface="Arial"/>
            </a:endParaRPr>
          </a:p>
        </p:txBody>
      </p:sp>
      <p:sp>
        <p:nvSpPr>
          <p:cNvPr id="281" name="CustomShape 17"/>
          <p:cNvSpPr/>
          <p:nvPr/>
        </p:nvSpPr>
        <p:spPr>
          <a:xfrm>
            <a:off x="4935600" y="2535840"/>
            <a:ext cx="1767600" cy="274680"/>
          </a:xfrm>
          <a:prstGeom prst="rect">
            <a:avLst/>
          </a:prstGeom>
          <a:noFill/>
          <a:ln>
            <a:solidFill>
              <a:schemeClr val="accent2">
                <a:lumMod val="75000"/>
              </a:schemeClr>
            </a:solidFill>
          </a:ln>
        </p:spPr>
        <p:style>
          <a:lnRef idx="0"/>
          <a:fillRef idx="0"/>
          <a:effectRef idx="0"/>
          <a:fontRef idx="minor"/>
        </p:style>
      </p:sp>
      <p:sp>
        <p:nvSpPr>
          <p:cNvPr id="282" name="CustomShape 18"/>
          <p:cNvSpPr/>
          <p:nvPr/>
        </p:nvSpPr>
        <p:spPr>
          <a:xfrm>
            <a:off x="4935600" y="2197800"/>
            <a:ext cx="1767600" cy="274680"/>
          </a:xfrm>
          <a:prstGeom prst="rect">
            <a:avLst/>
          </a:prstGeom>
          <a:noFill/>
          <a:ln>
            <a:solidFill>
              <a:schemeClr val="accent2">
                <a:lumMod val="75000"/>
              </a:schemeClr>
            </a:solidFill>
          </a:ln>
        </p:spPr>
        <p:style>
          <a:lnRef idx="0"/>
          <a:fillRef idx="0"/>
          <a:effectRef idx="0"/>
          <a:fontRef idx="minor"/>
        </p:style>
      </p:sp>
      <p:sp>
        <p:nvSpPr>
          <p:cNvPr id="283" name="CustomShape 19"/>
          <p:cNvSpPr/>
          <p:nvPr/>
        </p:nvSpPr>
        <p:spPr>
          <a:xfrm>
            <a:off x="4935600" y="2902320"/>
            <a:ext cx="1767600" cy="274680"/>
          </a:xfrm>
          <a:prstGeom prst="rect">
            <a:avLst/>
          </a:prstGeom>
          <a:noFill/>
          <a:ln>
            <a:solidFill>
              <a:schemeClr val="accent2">
                <a:lumMod val="75000"/>
              </a:schemeClr>
            </a:solidFill>
          </a:ln>
        </p:spPr>
        <p:style>
          <a:lnRef idx="0"/>
          <a:fillRef idx="0"/>
          <a:effectRef idx="0"/>
          <a:fontRef idx="minor"/>
        </p:style>
      </p:sp>
      <p:sp>
        <p:nvSpPr>
          <p:cNvPr id="284" name="CustomShape 20"/>
          <p:cNvSpPr/>
          <p:nvPr/>
        </p:nvSpPr>
        <p:spPr>
          <a:xfrm>
            <a:off x="4935600" y="3274560"/>
            <a:ext cx="1767600" cy="274680"/>
          </a:xfrm>
          <a:prstGeom prst="rect">
            <a:avLst/>
          </a:prstGeom>
          <a:noFill/>
          <a:ln>
            <a:solidFill>
              <a:schemeClr val="accent2">
                <a:lumMod val="75000"/>
              </a:schemeClr>
            </a:solidFill>
          </a:ln>
        </p:spPr>
        <p:style>
          <a:lnRef idx="0"/>
          <a:fillRef idx="0"/>
          <a:effectRef idx="0"/>
          <a:fontRef idx="minor"/>
        </p:style>
      </p:sp>
      <p:sp>
        <p:nvSpPr>
          <p:cNvPr id="285" name="CustomShape 21"/>
          <p:cNvSpPr/>
          <p:nvPr/>
        </p:nvSpPr>
        <p:spPr>
          <a:xfrm>
            <a:off x="4935600" y="3650040"/>
            <a:ext cx="1767600" cy="274680"/>
          </a:xfrm>
          <a:prstGeom prst="rect">
            <a:avLst/>
          </a:prstGeom>
          <a:noFill/>
          <a:ln>
            <a:solidFill>
              <a:schemeClr val="accent2">
                <a:lumMod val="75000"/>
              </a:schemeClr>
            </a:solidFill>
          </a:ln>
        </p:spPr>
        <p:style>
          <a:lnRef idx="0"/>
          <a:fillRef idx="0"/>
          <a:effectRef idx="0"/>
          <a:fontRef idx="minor"/>
        </p:style>
      </p:sp>
      <p:sp>
        <p:nvSpPr>
          <p:cNvPr id="286" name="CustomShape 22"/>
          <p:cNvSpPr/>
          <p:nvPr/>
        </p:nvSpPr>
        <p:spPr>
          <a:xfrm>
            <a:off x="5778360" y="1828440"/>
            <a:ext cx="922680" cy="280800"/>
          </a:xfrm>
          <a:prstGeom prst="rect">
            <a:avLst/>
          </a:prstGeom>
          <a:noFill/>
          <a:ln>
            <a:solidFill>
              <a:schemeClr val="accent2">
                <a:lumMod val="75000"/>
              </a:schemeClr>
            </a:solid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Calibri"/>
                <a:ea typeface="DejaVu Sans"/>
              </a:rPr>
              <a:t>Last name</a:t>
            </a:r>
            <a:endParaRPr b="0" lang="en-IN" sz="1200" spc="-1" strike="noStrike">
              <a:latin typeface="Arial"/>
            </a:endParaRPr>
          </a:p>
        </p:txBody>
      </p:sp>
      <p:sp>
        <p:nvSpPr>
          <p:cNvPr id="287" name="CustomShape 23"/>
          <p:cNvSpPr/>
          <p:nvPr/>
        </p:nvSpPr>
        <p:spPr>
          <a:xfrm>
            <a:off x="3004200" y="4003200"/>
            <a:ext cx="1767600" cy="2710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User role :</a:t>
            </a:r>
            <a:endParaRPr b="0" lang="en-IN" sz="1200" spc="-1" strike="noStrike">
              <a:latin typeface="Arial"/>
            </a:endParaRPr>
          </a:p>
        </p:txBody>
      </p:sp>
      <p:sp>
        <p:nvSpPr>
          <p:cNvPr id="288" name="CustomShape 24"/>
          <p:cNvSpPr/>
          <p:nvPr/>
        </p:nvSpPr>
        <p:spPr>
          <a:xfrm>
            <a:off x="4941360" y="4028400"/>
            <a:ext cx="1724040" cy="315000"/>
          </a:xfrm>
          <a:prstGeom prst="rect">
            <a:avLst/>
          </a:prstGeom>
          <a:solidFill>
            <a:schemeClr val="bg1"/>
          </a:solidFill>
          <a:ln>
            <a:solidFill>
              <a:schemeClr val="accent2">
                <a:lumMod val="75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100" spc="-1" strike="noStrike">
                <a:solidFill>
                  <a:srgbClr val="000000"/>
                </a:solidFill>
                <a:latin typeface="Calibri"/>
                <a:ea typeface="DejaVu Sans"/>
              </a:rPr>
              <a:t>Select User type</a:t>
            </a:r>
            <a:endParaRPr b="0" lang="en-IN" sz="1100" spc="-1" strike="noStrike">
              <a:latin typeface="Arial"/>
            </a:endParaRPr>
          </a:p>
        </p:txBody>
      </p:sp>
      <p:sp>
        <p:nvSpPr>
          <p:cNvPr id="289" name="CustomShape 25"/>
          <p:cNvSpPr/>
          <p:nvPr/>
        </p:nvSpPr>
        <p:spPr>
          <a:xfrm>
            <a:off x="6410520" y="4104360"/>
            <a:ext cx="165240" cy="154080"/>
          </a:xfrm>
          <a:prstGeom prst="flowChartMerge">
            <a:avLst/>
          </a:prstGeom>
          <a:ln>
            <a:solidFill>
              <a:schemeClr val="accent2">
                <a:lumMod val="75000"/>
              </a:schemeClr>
            </a:solidFill>
            <a:round/>
          </a:ln>
        </p:spPr>
        <p:style>
          <a:lnRef idx="2">
            <a:schemeClr val="accent3">
              <a:shade val="50000"/>
            </a:schemeClr>
          </a:lnRef>
          <a:fillRef idx="1">
            <a:schemeClr val="accent3"/>
          </a:fillRef>
          <a:effectRef idx="0">
            <a:schemeClr val="accent3"/>
          </a:effectRef>
          <a:fontRef idx="minor"/>
        </p:style>
      </p:sp>
      <p:sp>
        <p:nvSpPr>
          <p:cNvPr id="290" name="CustomShape 26"/>
          <p:cNvSpPr/>
          <p:nvPr/>
        </p:nvSpPr>
        <p:spPr>
          <a:xfrm>
            <a:off x="6353640" y="4023720"/>
            <a:ext cx="311760" cy="315000"/>
          </a:xfrm>
          <a:prstGeom prst="rect">
            <a:avLst/>
          </a:prstGeom>
          <a:noFill/>
          <a:ln>
            <a:solidFill>
              <a:schemeClr val="accent2">
                <a:lumMod val="75000"/>
              </a:schemeClr>
            </a:solidFill>
            <a:round/>
          </a:ln>
        </p:spPr>
        <p:style>
          <a:lnRef idx="2">
            <a:schemeClr val="accent1">
              <a:shade val="50000"/>
            </a:schemeClr>
          </a:lnRef>
          <a:fillRef idx="1">
            <a:schemeClr val="accent1"/>
          </a:fillRef>
          <a:effectRef idx="0">
            <a:schemeClr val="accent1"/>
          </a:effectRef>
          <a:fontRef idx="minor"/>
        </p:style>
      </p:sp>
      <p:sp>
        <p:nvSpPr>
          <p:cNvPr id="291" name="CustomShape 27"/>
          <p:cNvSpPr/>
          <p:nvPr/>
        </p:nvSpPr>
        <p:spPr>
          <a:xfrm>
            <a:off x="10180440" y="5645160"/>
            <a:ext cx="963000" cy="273600"/>
          </a:xfrm>
          <a:prstGeom prst="roundRect">
            <a:avLst>
              <a:gd name="adj" fmla="val 16667"/>
            </a:avLst>
          </a:prstGeom>
          <a:ln>
            <a:solidFill>
              <a:schemeClr val="accent2">
                <a:lumMod val="75000"/>
              </a:schemeClr>
            </a:solidFill>
          </a:ln>
          <a:effectLst>
            <a:outerShdw algn="ctr" blurRad="57150" dir="5400000" dist="19050" rotWithShape="0">
              <a:srgbClr val="000000">
                <a:alpha val="63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Submit</a:t>
            </a:r>
            <a:endParaRPr b="0" lang="en-IN" sz="12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3672000" y="432000"/>
            <a:ext cx="4966200" cy="790200"/>
          </a:xfrm>
          <a:prstGeom prst="rect">
            <a:avLst/>
          </a:prstGeom>
          <a:noFill/>
          <a:ln>
            <a:noFill/>
          </a:ln>
        </p:spPr>
        <p:style>
          <a:lnRef idx="0"/>
          <a:fillRef idx="0"/>
          <a:effectRef idx="0"/>
          <a:fontRef idx="minor"/>
        </p:style>
        <p:txBody>
          <a:bodyPr lIns="0" rIns="0" tIns="0" bIns="0" anchor="ctr"/>
          <a:p>
            <a:pPr algn="ctr">
              <a:lnSpc>
                <a:spcPct val="100000"/>
              </a:lnSpc>
            </a:pPr>
            <a:r>
              <a:rPr b="1" lang="en-IN" sz="2400" spc="-1" strike="noStrike">
                <a:solidFill>
                  <a:srgbClr val="000000"/>
                </a:solidFill>
                <a:latin typeface="Calibri"/>
                <a:ea typeface="DejaVu Sans"/>
              </a:rPr>
              <a:t>Project Requirements</a:t>
            </a:r>
            <a:endParaRPr b="0" lang="en-IN" sz="2400" spc="-1" strike="noStrike">
              <a:latin typeface="Arial"/>
            </a:endParaRPr>
          </a:p>
        </p:txBody>
      </p:sp>
      <p:sp>
        <p:nvSpPr>
          <p:cNvPr id="79" name="CustomShape 2"/>
          <p:cNvSpPr/>
          <p:nvPr/>
        </p:nvSpPr>
        <p:spPr>
          <a:xfrm>
            <a:off x="609480" y="1604520"/>
            <a:ext cx="10970640" cy="4513680"/>
          </a:xfrm>
          <a:prstGeom prst="rect">
            <a:avLst/>
          </a:prstGeom>
          <a:noFill/>
          <a:ln>
            <a:noFill/>
          </a:ln>
        </p:spPr>
        <p:style>
          <a:lnRef idx="0"/>
          <a:fillRef idx="0"/>
          <a:effectRef idx="0"/>
          <a:fontRef idx="minor"/>
        </p:style>
        <p:txBody>
          <a:bodyPr lIns="0" rIns="0" tIns="0" bIns="0">
            <a:normAutofit/>
          </a:bodyPr>
          <a:p>
            <a:pPr marL="432000" indent="-32220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A web-based user interface or a tool which can take patients details, processing all necessary input files, necessary scripts/programs to perform analysis, processing the results, generating the reports in pdf and displaying the same in a web page, and overall management of patient details and testing.</a:t>
            </a:r>
            <a:endParaRPr b="0" lang="en-IN"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Patients, 23&amp;me, blood and allergy results will be provided by client in pdf/word/text/excel/API format and will be used as input to generate report.</a:t>
            </a:r>
            <a:endParaRPr b="0" lang="en-IN"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The necessary data in csv format will be provided by the client for creating the database and necessary process of taking input file, analysis, and generating results will be done by contractor.</a:t>
            </a:r>
            <a:endParaRPr b="0" lang="en-IN"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The end deliverable of this service will be a tool/website where the client can input the genetic, blood test, and allergy test data and get the recommended diet and exercise plan report.</a:t>
            </a:r>
            <a:endParaRPr b="0" lang="en-IN"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The complete module will be delivered by end of Feb 2021 and we will try to submit  </a:t>
            </a:r>
            <a:endParaRPr b="0" lang="en-IN" sz="2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1512000" y="360000"/>
            <a:ext cx="9141840" cy="790200"/>
          </a:xfrm>
          <a:prstGeom prst="rect">
            <a:avLst/>
          </a:prstGeom>
          <a:noFill/>
          <a:ln>
            <a:noFill/>
          </a:ln>
        </p:spPr>
        <p:style>
          <a:lnRef idx="0"/>
          <a:fillRef idx="0"/>
          <a:effectRef idx="0"/>
          <a:fontRef idx="minor"/>
        </p:style>
        <p:txBody>
          <a:bodyPr lIns="0" rIns="0" tIns="0" bIns="0" anchor="ctr"/>
          <a:p>
            <a:pPr algn="ctr">
              <a:lnSpc>
                <a:spcPct val="100000"/>
              </a:lnSpc>
            </a:pPr>
            <a:r>
              <a:rPr b="1" lang="en-IN" sz="2400" spc="-1" strike="noStrike">
                <a:solidFill>
                  <a:srgbClr val="000000"/>
                </a:solidFill>
                <a:latin typeface="Calibri"/>
                <a:ea typeface="DejaVu Sans"/>
              </a:rPr>
              <a:t>Technical Requirements</a:t>
            </a:r>
            <a:endParaRPr b="0" lang="en-IN" sz="2400" spc="-1" strike="noStrike">
              <a:latin typeface="Arial"/>
            </a:endParaRPr>
          </a:p>
        </p:txBody>
      </p:sp>
      <p:sp>
        <p:nvSpPr>
          <p:cNvPr id="81" name="CustomShape 2"/>
          <p:cNvSpPr/>
          <p:nvPr/>
        </p:nvSpPr>
        <p:spPr>
          <a:xfrm>
            <a:off x="609480" y="1604520"/>
            <a:ext cx="10970640" cy="3975480"/>
          </a:xfrm>
          <a:prstGeom prst="rect">
            <a:avLst/>
          </a:prstGeom>
          <a:noFill/>
          <a:ln>
            <a:noFill/>
          </a:ln>
        </p:spPr>
        <p:style>
          <a:lnRef idx="0"/>
          <a:fillRef idx="0"/>
          <a:effectRef idx="0"/>
          <a:fontRef idx="minor"/>
        </p:style>
        <p:txBody>
          <a:bodyPr lIns="0" rIns="0" tIns="0" bIns="0">
            <a:normAutofit/>
          </a:bodyPr>
          <a:p>
            <a:pPr marL="432000" indent="-32220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GUI of project will be developed in html, css , bootstarp and javascript</a:t>
            </a:r>
            <a:endParaRPr b="0" lang="en-IN" sz="2000" spc="-1" strike="noStrike">
              <a:latin typeface="Arial"/>
            </a:endParaRPr>
          </a:p>
          <a:p>
            <a:pPr lvl="1" marL="864000" indent="-322200">
              <a:lnSpc>
                <a:spcPct val="100000"/>
              </a:lnSpc>
              <a:spcBef>
                <a:spcPts val="1134"/>
              </a:spcBef>
              <a:buClr>
                <a:srgbClr val="000000"/>
              </a:buClr>
              <a:buSzPct val="75000"/>
              <a:buFont typeface="Symbol"/>
              <a:buChar char=""/>
            </a:pPr>
            <a:r>
              <a:rPr b="0" lang="en-IN" sz="2000" spc="-1" strike="noStrike">
                <a:solidFill>
                  <a:srgbClr val="000000"/>
                </a:solidFill>
                <a:latin typeface="Calibri"/>
                <a:ea typeface="DejaVu Sans"/>
              </a:rPr>
              <a:t>HTML, CSS is used for basic Web Pages development.</a:t>
            </a:r>
            <a:endParaRPr b="0" lang="en-IN" sz="2000" spc="-1" strike="noStrike">
              <a:latin typeface="Arial"/>
            </a:endParaRPr>
          </a:p>
          <a:p>
            <a:pPr lvl="1" marL="864000" indent="-322200">
              <a:lnSpc>
                <a:spcPct val="100000"/>
              </a:lnSpc>
              <a:spcBef>
                <a:spcPts val="1134"/>
              </a:spcBef>
              <a:buClr>
                <a:srgbClr val="000000"/>
              </a:buClr>
              <a:buSzPct val="75000"/>
              <a:buFont typeface="Symbol"/>
              <a:buChar char=""/>
            </a:pPr>
            <a:r>
              <a:rPr b="0" lang="en-IN" sz="2000" spc="-1" strike="noStrike">
                <a:solidFill>
                  <a:srgbClr val="000000"/>
                </a:solidFill>
                <a:latin typeface="Calibri"/>
                <a:ea typeface="DejaVu Sans"/>
              </a:rPr>
              <a:t>Bootstarp is used for responsiveness of page  in any size of device.</a:t>
            </a:r>
            <a:endParaRPr b="0" lang="en-IN" sz="2000" spc="-1" strike="noStrike">
              <a:latin typeface="Arial"/>
            </a:endParaRPr>
          </a:p>
          <a:p>
            <a:pPr lvl="1" marL="864000" indent="-322200">
              <a:lnSpc>
                <a:spcPct val="100000"/>
              </a:lnSpc>
              <a:spcBef>
                <a:spcPts val="1134"/>
              </a:spcBef>
              <a:buClr>
                <a:srgbClr val="000000"/>
              </a:buClr>
              <a:buSzPct val="75000"/>
              <a:buFont typeface="Symbol"/>
              <a:buChar char=""/>
            </a:pPr>
            <a:r>
              <a:rPr b="0" lang="en-IN" sz="2000" spc="-1" strike="noStrike">
                <a:solidFill>
                  <a:srgbClr val="000000"/>
                </a:solidFill>
                <a:latin typeface="Calibri"/>
                <a:ea typeface="DejaVu Sans"/>
              </a:rPr>
              <a:t>Javascript is used for client side validation.</a:t>
            </a:r>
            <a:endParaRPr b="0" lang="en-IN"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For server side scripting as well as database connection python flask framework will be used.</a:t>
            </a:r>
            <a:endParaRPr b="0" lang="en-IN" sz="2000" spc="-1" strike="noStrike">
              <a:latin typeface="Arial"/>
            </a:endParaRPr>
          </a:p>
          <a:p>
            <a:pPr lvl="1" marL="864000" indent="-322200">
              <a:lnSpc>
                <a:spcPct val="100000"/>
              </a:lnSpc>
              <a:spcBef>
                <a:spcPts val="1134"/>
              </a:spcBef>
              <a:buClr>
                <a:srgbClr val="000000"/>
              </a:buClr>
              <a:buSzPct val="75000"/>
              <a:buFont typeface="Symbol"/>
              <a:buChar char=""/>
            </a:pPr>
            <a:r>
              <a:rPr b="0" lang="en-IN" sz="2000" spc="-1" strike="noStrike">
                <a:solidFill>
                  <a:srgbClr val="000000"/>
                </a:solidFill>
                <a:latin typeface="Calibri"/>
                <a:ea typeface="DejaVu Sans"/>
              </a:rPr>
              <a:t>Any server side scripting language will work as middle ware between GUI and database where all data is stored</a:t>
            </a:r>
            <a:endParaRPr b="0" lang="en-IN"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MySQL / PostgreSQL database will be used for storing all data which is coming from user side</a:t>
            </a:r>
            <a:endParaRPr b="0" lang="en-IN" sz="2000" spc="-1" strike="noStrike">
              <a:latin typeface="Arial"/>
            </a:endParaRPr>
          </a:p>
          <a:p>
            <a:pPr>
              <a:lnSpc>
                <a:spcPct val="100000"/>
              </a:lnSpc>
              <a:spcBef>
                <a:spcPts val="1417"/>
              </a:spcBef>
            </a:pPr>
            <a:endParaRPr b="0" lang="en-IN" sz="2000" spc="-1" strike="noStrike">
              <a:latin typeface="Arial"/>
            </a:endParaRPr>
          </a:p>
          <a:p>
            <a:pPr>
              <a:lnSpc>
                <a:spcPct val="100000"/>
              </a:lnSpc>
              <a:spcBef>
                <a:spcPts val="1134"/>
              </a:spcBef>
            </a:pPr>
            <a:endParaRPr b="0" lang="en-IN" sz="2000" spc="-1" strike="noStrike">
              <a:latin typeface="Arial"/>
            </a:endParaRPr>
          </a:p>
          <a:p>
            <a:pPr>
              <a:lnSpc>
                <a:spcPct val="100000"/>
              </a:lnSpc>
              <a:spcBef>
                <a:spcPts val="1417"/>
              </a:spcBef>
            </a:pPr>
            <a:endParaRPr b="0" lang="en-IN" sz="2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1512000" y="360000"/>
            <a:ext cx="9141840" cy="790200"/>
          </a:xfrm>
          <a:prstGeom prst="rect">
            <a:avLst/>
          </a:prstGeom>
          <a:noFill/>
          <a:ln>
            <a:noFill/>
          </a:ln>
        </p:spPr>
        <p:style>
          <a:lnRef idx="0"/>
          <a:fillRef idx="0"/>
          <a:effectRef idx="0"/>
          <a:fontRef idx="minor"/>
        </p:style>
        <p:txBody>
          <a:bodyPr lIns="0" rIns="0" tIns="0" bIns="0" anchor="ctr"/>
          <a:p>
            <a:pPr algn="ctr">
              <a:lnSpc>
                <a:spcPct val="100000"/>
              </a:lnSpc>
            </a:pPr>
            <a:r>
              <a:rPr b="1" lang="en-IN" sz="2400" spc="-1" strike="noStrike">
                <a:solidFill>
                  <a:srgbClr val="000000"/>
                </a:solidFill>
                <a:latin typeface="Calibri"/>
                <a:ea typeface="DejaVu Sans"/>
              </a:rPr>
              <a:t>Deployment</a:t>
            </a:r>
            <a:endParaRPr b="0" lang="en-IN" sz="2400" spc="-1" strike="noStrike">
              <a:latin typeface="Arial"/>
            </a:endParaRPr>
          </a:p>
        </p:txBody>
      </p:sp>
      <p:sp>
        <p:nvSpPr>
          <p:cNvPr id="83" name="CustomShape 2"/>
          <p:cNvSpPr/>
          <p:nvPr/>
        </p:nvSpPr>
        <p:spPr>
          <a:xfrm>
            <a:off x="609480" y="1604520"/>
            <a:ext cx="10970640" cy="3975480"/>
          </a:xfrm>
          <a:prstGeom prst="rect">
            <a:avLst/>
          </a:prstGeom>
          <a:noFill/>
          <a:ln>
            <a:noFill/>
          </a:ln>
        </p:spPr>
        <p:style>
          <a:lnRef idx="0"/>
          <a:fillRef idx="0"/>
          <a:effectRef idx="0"/>
          <a:fontRef idx="minor"/>
        </p:style>
        <p:txBody>
          <a:bodyPr lIns="0" rIns="0" tIns="0" bIns="0">
            <a:normAutofit/>
          </a:bodyPr>
          <a:p>
            <a:pPr marL="432000" indent="-32220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All deployment will be done on Amazon Cloud.</a:t>
            </a:r>
            <a:endParaRPr b="0" lang="en-IN"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Currently we will be using our Amazon account and local server for development phase of project.</a:t>
            </a:r>
            <a:endParaRPr b="0" lang="en-IN" sz="2000" spc="-1" strike="noStrike">
              <a:latin typeface="Arial"/>
            </a:endParaRPr>
          </a:p>
          <a:p>
            <a:pPr marL="432000" indent="-322200">
              <a:lnSpc>
                <a:spcPct val="100000"/>
              </a:lnSpc>
              <a:spcBef>
                <a:spcPts val="1417"/>
              </a:spcBef>
              <a:buClr>
                <a:srgbClr val="000000"/>
              </a:buClr>
              <a:buSzPct val="45000"/>
              <a:buFont typeface="Wingdings" charset="2"/>
              <a:buChar char=""/>
            </a:pPr>
            <a:r>
              <a:rPr b="0" lang="en-IN" sz="2000" spc="-1" strike="noStrike">
                <a:solidFill>
                  <a:srgbClr val="000000"/>
                </a:solidFill>
                <a:latin typeface="Calibri"/>
                <a:ea typeface="DejaVu Sans"/>
              </a:rPr>
              <a:t>Later after project completion, all deployment of project will be done on your provided Amazon cloud account.</a:t>
            </a:r>
            <a:endParaRPr b="0" lang="en-IN" sz="2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118080" y="121680"/>
            <a:ext cx="11963520" cy="6659280"/>
          </a:xfrm>
          <a:prstGeom prst="roundRect">
            <a:avLst>
              <a:gd name="adj" fmla="val 3640"/>
            </a:avLst>
          </a:prstGeom>
          <a:noFill/>
          <a:ln w="28440">
            <a:solidFill>
              <a:srgbClr val="7030a0"/>
            </a:solidFill>
            <a:round/>
          </a:ln>
        </p:spPr>
        <p:style>
          <a:lnRef idx="2">
            <a:schemeClr val="accent1">
              <a:shade val="50000"/>
            </a:schemeClr>
          </a:lnRef>
          <a:fillRef idx="1">
            <a:schemeClr val="accent1"/>
          </a:fillRef>
          <a:effectRef idx="0">
            <a:schemeClr val="accent1"/>
          </a:effectRef>
          <a:fontRef idx="minor"/>
        </p:style>
      </p:sp>
      <p:sp>
        <p:nvSpPr>
          <p:cNvPr id="85" name="CustomShape 2"/>
          <p:cNvSpPr/>
          <p:nvPr/>
        </p:nvSpPr>
        <p:spPr>
          <a:xfrm>
            <a:off x="5029200" y="2864520"/>
            <a:ext cx="1724040" cy="315000"/>
          </a:xfrm>
          <a:prstGeom prst="rect">
            <a:avLst/>
          </a:prstGeom>
          <a:solidFill>
            <a:schemeClr val="bg1"/>
          </a:solidFill>
          <a:ln>
            <a:solidFill>
              <a:schemeClr val="bg1">
                <a:lumMod val="65000"/>
              </a:schemeClr>
            </a:solidFill>
            <a:round/>
          </a:ln>
        </p:spPr>
        <p:style>
          <a:lnRef idx="2">
            <a:schemeClr val="accent1">
              <a:shade val="50000"/>
            </a:schemeClr>
          </a:lnRef>
          <a:fillRef idx="1">
            <a:schemeClr val="accent1"/>
          </a:fillRef>
          <a:effectRef idx="0">
            <a:schemeClr val="accent1"/>
          </a:effectRef>
          <a:fontRef idx="minor"/>
        </p:style>
      </p:sp>
      <p:sp>
        <p:nvSpPr>
          <p:cNvPr id="86" name="CustomShape 3"/>
          <p:cNvSpPr/>
          <p:nvPr/>
        </p:nvSpPr>
        <p:spPr>
          <a:xfrm>
            <a:off x="4084200" y="2864520"/>
            <a:ext cx="843120" cy="315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200" spc="-1" strike="noStrike">
                <a:solidFill>
                  <a:srgbClr val="843c0b"/>
                </a:solidFill>
                <a:latin typeface="Calibri"/>
                <a:ea typeface="DejaVu Sans"/>
              </a:rPr>
              <a:t>Username</a:t>
            </a:r>
            <a:endParaRPr b="0" lang="en-IN" sz="1200" spc="-1" strike="noStrike">
              <a:latin typeface="Arial"/>
            </a:endParaRPr>
          </a:p>
        </p:txBody>
      </p:sp>
      <p:sp>
        <p:nvSpPr>
          <p:cNvPr id="87" name="CustomShape 4"/>
          <p:cNvSpPr/>
          <p:nvPr/>
        </p:nvSpPr>
        <p:spPr>
          <a:xfrm>
            <a:off x="4084200" y="3270240"/>
            <a:ext cx="843120" cy="315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200" spc="-1" strike="noStrike">
                <a:solidFill>
                  <a:srgbClr val="843c0b"/>
                </a:solidFill>
                <a:latin typeface="Calibri"/>
                <a:ea typeface="DejaVu Sans"/>
              </a:rPr>
              <a:t>User type</a:t>
            </a:r>
            <a:endParaRPr b="0" lang="en-IN" sz="1200" spc="-1" strike="noStrike">
              <a:latin typeface="Arial"/>
            </a:endParaRPr>
          </a:p>
        </p:txBody>
      </p:sp>
      <p:sp>
        <p:nvSpPr>
          <p:cNvPr id="88" name="CustomShape 5"/>
          <p:cNvSpPr/>
          <p:nvPr/>
        </p:nvSpPr>
        <p:spPr>
          <a:xfrm>
            <a:off x="5029200" y="3274920"/>
            <a:ext cx="1724040" cy="315000"/>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100" spc="-1" strike="noStrike">
                <a:solidFill>
                  <a:srgbClr val="000000"/>
                </a:solidFill>
                <a:latin typeface="Calibri"/>
                <a:ea typeface="DejaVu Sans"/>
              </a:rPr>
              <a:t>Select User type</a:t>
            </a:r>
            <a:endParaRPr b="0" lang="en-IN" sz="1100" spc="-1" strike="noStrike">
              <a:latin typeface="Arial"/>
            </a:endParaRPr>
          </a:p>
        </p:txBody>
      </p:sp>
      <p:sp>
        <p:nvSpPr>
          <p:cNvPr id="89" name="CustomShape 6"/>
          <p:cNvSpPr/>
          <p:nvPr/>
        </p:nvSpPr>
        <p:spPr>
          <a:xfrm>
            <a:off x="6498360" y="3350880"/>
            <a:ext cx="165240" cy="154080"/>
          </a:xfrm>
          <a:prstGeom prst="flowChartMerge">
            <a:avLst/>
          </a:prstGeom>
          <a:ln>
            <a:round/>
          </a:ln>
        </p:spPr>
        <p:style>
          <a:lnRef idx="2">
            <a:schemeClr val="accent3">
              <a:shade val="50000"/>
            </a:schemeClr>
          </a:lnRef>
          <a:fillRef idx="1">
            <a:schemeClr val="accent3"/>
          </a:fillRef>
          <a:effectRef idx="0">
            <a:schemeClr val="accent3"/>
          </a:effectRef>
          <a:fontRef idx="minor"/>
        </p:style>
      </p:sp>
      <p:sp>
        <p:nvSpPr>
          <p:cNvPr id="90" name="CustomShape 7"/>
          <p:cNvSpPr/>
          <p:nvPr/>
        </p:nvSpPr>
        <p:spPr>
          <a:xfrm>
            <a:off x="4084200" y="3642120"/>
            <a:ext cx="843120" cy="315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IN" sz="1200" spc="-1" strike="noStrike">
                <a:solidFill>
                  <a:srgbClr val="843c0b"/>
                </a:solidFill>
                <a:latin typeface="Calibri"/>
                <a:ea typeface="DejaVu Sans"/>
              </a:rPr>
              <a:t>Password</a:t>
            </a:r>
            <a:endParaRPr b="0" lang="en-IN" sz="1200" spc="-1" strike="noStrike">
              <a:latin typeface="Arial"/>
            </a:endParaRPr>
          </a:p>
        </p:txBody>
      </p:sp>
      <p:sp>
        <p:nvSpPr>
          <p:cNvPr id="91" name="CustomShape 8"/>
          <p:cNvSpPr/>
          <p:nvPr/>
        </p:nvSpPr>
        <p:spPr>
          <a:xfrm>
            <a:off x="5029200" y="3646800"/>
            <a:ext cx="1724040" cy="315000"/>
          </a:xfrm>
          <a:prstGeom prst="rect">
            <a:avLst/>
          </a:prstGeom>
          <a:solidFill>
            <a:schemeClr val="bg1"/>
          </a:solid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p:style>
      </p:sp>
      <p:pic>
        <p:nvPicPr>
          <p:cNvPr id="92" name="Picture 2" descr=""/>
          <p:cNvPicPr/>
          <p:nvPr/>
        </p:nvPicPr>
        <p:blipFill>
          <a:blip r:embed="rId1"/>
          <a:stretch/>
        </p:blipFill>
        <p:spPr>
          <a:xfrm>
            <a:off x="629640" y="368640"/>
            <a:ext cx="1206360" cy="714960"/>
          </a:xfrm>
          <a:prstGeom prst="rect">
            <a:avLst/>
          </a:prstGeom>
          <a:ln>
            <a:noFill/>
          </a:ln>
        </p:spPr>
      </p:pic>
      <p:sp>
        <p:nvSpPr>
          <p:cNvPr id="93" name="CustomShape 9"/>
          <p:cNvSpPr/>
          <p:nvPr/>
        </p:nvSpPr>
        <p:spPr>
          <a:xfrm>
            <a:off x="3271680" y="2194560"/>
            <a:ext cx="4864320" cy="2314440"/>
          </a:xfrm>
          <a:prstGeom prst="roundRect">
            <a:avLst>
              <a:gd name="adj" fmla="val 3640"/>
            </a:avLst>
          </a:prstGeom>
          <a:noFill/>
          <a:ln w="28440">
            <a:solidFill>
              <a:schemeClr val="bg1">
                <a:lumMod val="85000"/>
              </a:schemeClr>
            </a:solidFill>
            <a:round/>
          </a:ln>
        </p:spPr>
        <p:style>
          <a:lnRef idx="2">
            <a:schemeClr val="accent1">
              <a:shade val="50000"/>
            </a:schemeClr>
          </a:lnRef>
          <a:fillRef idx="1">
            <a:schemeClr val="accent1"/>
          </a:fillRef>
          <a:effectRef idx="0">
            <a:schemeClr val="accent1"/>
          </a:effectRef>
          <a:fontRef idx="minor"/>
        </p:style>
      </p:sp>
      <p:sp>
        <p:nvSpPr>
          <p:cNvPr id="94" name="CustomShape 10"/>
          <p:cNvSpPr/>
          <p:nvPr/>
        </p:nvSpPr>
        <p:spPr>
          <a:xfrm>
            <a:off x="3454560" y="2009880"/>
            <a:ext cx="1724040" cy="636480"/>
          </a:xfrm>
          <a:prstGeom prst="rect">
            <a:avLst/>
          </a:prstGeom>
          <a:solidFill>
            <a:schemeClr val="bg1"/>
          </a:solidFill>
          <a:ln>
            <a:noFill/>
          </a:ln>
        </p:spPr>
        <p:style>
          <a:lnRef idx="0"/>
          <a:fillRef idx="0"/>
          <a:effectRef idx="0"/>
          <a:fontRef idx="minor"/>
        </p:style>
        <p:txBody>
          <a:bodyPr lIns="90000" rIns="90000" tIns="45000" bIns="45000"/>
          <a:p>
            <a:pPr algn="ctr">
              <a:lnSpc>
                <a:spcPct val="100000"/>
              </a:lnSpc>
            </a:pPr>
            <a:r>
              <a:rPr b="0" lang="en-IN" sz="1800" spc="-1" strike="noStrike">
                <a:solidFill>
                  <a:srgbClr val="000000"/>
                </a:solidFill>
                <a:latin typeface="Calibri"/>
                <a:ea typeface="DejaVu Sans"/>
              </a:rPr>
              <a:t>User Login form</a:t>
            </a:r>
            <a:endParaRPr b="0" lang="en-IN" sz="1800" spc="-1" strike="noStrike">
              <a:latin typeface="Arial"/>
            </a:endParaRPr>
          </a:p>
        </p:txBody>
      </p:sp>
      <p:sp>
        <p:nvSpPr>
          <p:cNvPr id="95" name="CustomShape 11"/>
          <p:cNvSpPr/>
          <p:nvPr/>
        </p:nvSpPr>
        <p:spPr>
          <a:xfrm>
            <a:off x="6997320" y="4060080"/>
            <a:ext cx="858600" cy="31644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5"/>
          </a:lnRef>
          <a:fillRef idx="3">
            <a:schemeClr val="accent5"/>
          </a:fillRef>
          <a:effectRef idx="3">
            <a:schemeClr val="accent5"/>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Login</a:t>
            </a:r>
            <a:endParaRPr b="0" lang="en-IN" sz="1200" spc="-1" strike="noStrike">
              <a:latin typeface="Arial"/>
            </a:endParaRPr>
          </a:p>
        </p:txBody>
      </p:sp>
      <p:sp>
        <p:nvSpPr>
          <p:cNvPr id="96" name="CustomShape 12"/>
          <p:cNvSpPr/>
          <p:nvPr/>
        </p:nvSpPr>
        <p:spPr>
          <a:xfrm>
            <a:off x="3646440" y="4060080"/>
            <a:ext cx="858600" cy="31644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5"/>
          </a:lnRef>
          <a:fillRef idx="3">
            <a:schemeClr val="accent5"/>
          </a:fillRef>
          <a:effectRef idx="3">
            <a:schemeClr val="accent5"/>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Clear</a:t>
            </a:r>
            <a:endParaRPr b="0" lang="en-IN" sz="1200" spc="-1" strike="noStrike">
              <a:latin typeface="Arial"/>
            </a:endParaRPr>
          </a:p>
        </p:txBody>
      </p:sp>
      <p:sp>
        <p:nvSpPr>
          <p:cNvPr id="97" name="CustomShape 13"/>
          <p:cNvSpPr/>
          <p:nvPr/>
        </p:nvSpPr>
        <p:spPr>
          <a:xfrm>
            <a:off x="6441480" y="3270240"/>
            <a:ext cx="311760" cy="315000"/>
          </a:xfrm>
          <a:prstGeom prst="rect">
            <a:avLst/>
          </a:prstGeom>
          <a:noFill/>
          <a:ln>
            <a:solidFill>
              <a:schemeClr val="bg1">
                <a:lumMod val="75000"/>
              </a:schemeClr>
            </a:solidFill>
            <a:round/>
          </a:ln>
        </p:spPr>
        <p:style>
          <a:lnRef idx="2">
            <a:schemeClr val="accent1">
              <a:shade val="50000"/>
            </a:schemeClr>
          </a:lnRef>
          <a:fillRef idx="1">
            <a:schemeClr val="accent1"/>
          </a:fillRef>
          <a:effectRef idx="0">
            <a:schemeClr val="accent1"/>
          </a:effectRef>
          <a:fontRef idx="minor"/>
        </p:style>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118080" y="121680"/>
            <a:ext cx="11963520" cy="6659280"/>
          </a:xfrm>
          <a:prstGeom prst="roundRect">
            <a:avLst>
              <a:gd name="adj" fmla="val 3640"/>
            </a:avLst>
          </a:prstGeom>
          <a:noFill/>
          <a:ln w="28440">
            <a:solidFill>
              <a:srgbClr val="33cc33"/>
            </a:solidFill>
            <a:round/>
          </a:ln>
        </p:spPr>
        <p:style>
          <a:lnRef idx="2">
            <a:schemeClr val="accent1">
              <a:shade val="50000"/>
            </a:schemeClr>
          </a:lnRef>
          <a:fillRef idx="1">
            <a:schemeClr val="accent1"/>
          </a:fillRef>
          <a:effectRef idx="0">
            <a:schemeClr val="accent1"/>
          </a:effectRef>
          <a:fontRef idx="minor"/>
        </p:style>
      </p:sp>
      <p:pic>
        <p:nvPicPr>
          <p:cNvPr id="99" name="Picture 2" descr=""/>
          <p:cNvPicPr/>
          <p:nvPr/>
        </p:nvPicPr>
        <p:blipFill>
          <a:blip r:embed="rId1"/>
          <a:stretch/>
        </p:blipFill>
        <p:spPr>
          <a:xfrm>
            <a:off x="629640" y="368640"/>
            <a:ext cx="1206360" cy="714960"/>
          </a:xfrm>
          <a:prstGeom prst="rect">
            <a:avLst/>
          </a:prstGeom>
          <a:ln>
            <a:noFill/>
          </a:ln>
        </p:spPr>
      </p:pic>
      <p:sp>
        <p:nvSpPr>
          <p:cNvPr id="100" name="Line 2"/>
          <p:cNvSpPr/>
          <p:nvPr/>
        </p:nvSpPr>
        <p:spPr>
          <a:xfrm>
            <a:off x="117720" y="1212840"/>
            <a:ext cx="11966040" cy="360"/>
          </a:xfrm>
          <a:prstGeom prst="line">
            <a:avLst/>
          </a:prstGeom>
          <a:ln w="76320">
            <a:solidFill>
              <a:srgbClr val="33cc33"/>
            </a:solidFill>
            <a:round/>
          </a:ln>
        </p:spPr>
        <p:style>
          <a:lnRef idx="1">
            <a:schemeClr val="accent1"/>
          </a:lnRef>
          <a:fillRef idx="0">
            <a:schemeClr val="accent1"/>
          </a:fillRef>
          <a:effectRef idx="0">
            <a:schemeClr val="accent1"/>
          </a:effectRef>
          <a:fontRef idx="minor"/>
        </p:style>
      </p:sp>
      <p:sp>
        <p:nvSpPr>
          <p:cNvPr id="101" name="CustomShape 3"/>
          <p:cNvSpPr/>
          <p:nvPr/>
        </p:nvSpPr>
        <p:spPr>
          <a:xfrm>
            <a:off x="10180440" y="138600"/>
            <a:ext cx="1723320" cy="6019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33cc33"/>
                </a:solidFill>
                <a:latin typeface="Calibri"/>
                <a:ea typeface="DejaVu Sans"/>
              </a:rPr>
              <a:t>User: Arul</a:t>
            </a:r>
            <a:endParaRPr b="0" lang="en-IN" sz="1400" spc="-1" strike="noStrike">
              <a:latin typeface="Arial"/>
            </a:endParaRPr>
          </a:p>
          <a:p>
            <a:pPr>
              <a:lnSpc>
                <a:spcPct val="100000"/>
              </a:lnSpc>
            </a:pPr>
            <a:r>
              <a:rPr b="0" lang="en-IN" sz="1400" spc="-1" strike="noStrike">
                <a:solidFill>
                  <a:srgbClr val="33cc33"/>
                </a:solidFill>
                <a:latin typeface="Calibri"/>
                <a:ea typeface="DejaVu Sans"/>
              </a:rPr>
              <a:t>Type: Technician</a:t>
            </a:r>
            <a:endParaRPr b="0" lang="en-IN" sz="1400" spc="-1" strike="noStrike">
              <a:latin typeface="Arial"/>
            </a:endParaRPr>
          </a:p>
        </p:txBody>
      </p:sp>
      <p:sp>
        <p:nvSpPr>
          <p:cNvPr id="102" name="Line 4"/>
          <p:cNvSpPr/>
          <p:nvPr/>
        </p:nvSpPr>
        <p:spPr>
          <a:xfrm>
            <a:off x="2593800" y="1212840"/>
            <a:ext cx="360" cy="5569920"/>
          </a:xfrm>
          <a:prstGeom prst="line">
            <a:avLst/>
          </a:prstGeom>
          <a:ln w="76320">
            <a:solidFill>
              <a:srgbClr val="33cc33"/>
            </a:solidFill>
            <a:round/>
          </a:ln>
        </p:spPr>
        <p:style>
          <a:lnRef idx="1">
            <a:schemeClr val="accent1"/>
          </a:lnRef>
          <a:fillRef idx="0">
            <a:schemeClr val="accent1"/>
          </a:fillRef>
          <a:effectRef idx="0">
            <a:schemeClr val="accent1"/>
          </a:effectRef>
          <a:fontRef idx="minor"/>
        </p:style>
      </p:sp>
      <p:sp>
        <p:nvSpPr>
          <p:cNvPr id="103" name="CustomShape 5"/>
          <p:cNvSpPr/>
          <p:nvPr/>
        </p:nvSpPr>
        <p:spPr>
          <a:xfrm>
            <a:off x="2394720" y="2003400"/>
            <a:ext cx="1767600" cy="2710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Patient ID :</a:t>
            </a:r>
            <a:endParaRPr b="0" lang="en-IN" sz="1200" spc="-1" strike="noStrike">
              <a:latin typeface="Arial"/>
            </a:endParaRPr>
          </a:p>
        </p:txBody>
      </p:sp>
      <p:sp>
        <p:nvSpPr>
          <p:cNvPr id="104" name="CustomShape 6"/>
          <p:cNvSpPr/>
          <p:nvPr/>
        </p:nvSpPr>
        <p:spPr>
          <a:xfrm>
            <a:off x="2793240" y="1377000"/>
            <a:ext cx="8911440" cy="5040360"/>
          </a:xfrm>
          <a:prstGeom prst="roundRect">
            <a:avLst>
              <a:gd name="adj" fmla="val 0"/>
            </a:avLst>
          </a:prstGeom>
          <a:noFill/>
          <a:ln>
            <a:solidFill>
              <a:srgbClr val="00b0f0"/>
            </a:solidFill>
            <a:round/>
          </a:ln>
        </p:spPr>
        <p:style>
          <a:lnRef idx="2">
            <a:schemeClr val="accent1">
              <a:shade val="50000"/>
            </a:schemeClr>
          </a:lnRef>
          <a:fillRef idx="1">
            <a:schemeClr val="accent1"/>
          </a:fillRef>
          <a:effectRef idx="0">
            <a:schemeClr val="accent1"/>
          </a:effectRef>
          <a:fontRef idx="minor"/>
        </p:style>
      </p:sp>
      <p:sp>
        <p:nvSpPr>
          <p:cNvPr id="105" name="CustomShape 7"/>
          <p:cNvSpPr/>
          <p:nvPr/>
        </p:nvSpPr>
        <p:spPr>
          <a:xfrm>
            <a:off x="4326120" y="2003400"/>
            <a:ext cx="1767600" cy="452880"/>
          </a:xfrm>
          <a:prstGeom prst="rect">
            <a:avLst/>
          </a:prstGeom>
          <a:noFill/>
          <a:ln>
            <a:solidFill>
              <a:srgbClr val="00b0f0"/>
            </a:solid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Calibri"/>
                <a:ea typeface="DejaVu Sans"/>
              </a:rPr>
              <a:t>SWCA00005 (automatic)</a:t>
            </a:r>
            <a:endParaRPr b="0" lang="en-IN" sz="1200" spc="-1" strike="noStrike">
              <a:latin typeface="Arial"/>
            </a:endParaRPr>
          </a:p>
        </p:txBody>
      </p:sp>
      <p:sp>
        <p:nvSpPr>
          <p:cNvPr id="106" name="CustomShape 8"/>
          <p:cNvSpPr/>
          <p:nvPr/>
        </p:nvSpPr>
        <p:spPr>
          <a:xfrm>
            <a:off x="2394720" y="2375640"/>
            <a:ext cx="1767600" cy="2710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Patient Name :</a:t>
            </a:r>
            <a:endParaRPr b="0" lang="en-IN" sz="1200" spc="-1" strike="noStrike">
              <a:latin typeface="Arial"/>
            </a:endParaRPr>
          </a:p>
        </p:txBody>
      </p:sp>
      <p:sp>
        <p:nvSpPr>
          <p:cNvPr id="107" name="CustomShape 9"/>
          <p:cNvSpPr/>
          <p:nvPr/>
        </p:nvSpPr>
        <p:spPr>
          <a:xfrm>
            <a:off x="2394720" y="3483360"/>
            <a:ext cx="1767600" cy="2710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DOB: </a:t>
            </a:r>
            <a:endParaRPr b="0" lang="en-IN" sz="1200" spc="-1" strike="noStrike">
              <a:latin typeface="Arial"/>
            </a:endParaRPr>
          </a:p>
        </p:txBody>
      </p:sp>
      <p:sp>
        <p:nvSpPr>
          <p:cNvPr id="108" name="CustomShape 10"/>
          <p:cNvSpPr/>
          <p:nvPr/>
        </p:nvSpPr>
        <p:spPr>
          <a:xfrm>
            <a:off x="2394720" y="2745000"/>
            <a:ext cx="1767600" cy="2710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Gender:</a:t>
            </a:r>
            <a:endParaRPr b="0" lang="en-IN" sz="1200" spc="-1" strike="noStrike">
              <a:latin typeface="Arial"/>
            </a:endParaRPr>
          </a:p>
        </p:txBody>
      </p:sp>
      <p:sp>
        <p:nvSpPr>
          <p:cNvPr id="109" name="CustomShape 11"/>
          <p:cNvSpPr/>
          <p:nvPr/>
        </p:nvSpPr>
        <p:spPr>
          <a:xfrm>
            <a:off x="2369520" y="5485320"/>
            <a:ext cx="1927080" cy="3672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Collection Date:</a:t>
            </a:r>
            <a:endParaRPr b="0" lang="en-IN" sz="1200" spc="-1" strike="noStrike">
              <a:latin typeface="Arial"/>
            </a:endParaRPr>
          </a:p>
        </p:txBody>
      </p:sp>
      <p:sp>
        <p:nvSpPr>
          <p:cNvPr id="110" name="CustomShape 12"/>
          <p:cNvSpPr/>
          <p:nvPr/>
        </p:nvSpPr>
        <p:spPr>
          <a:xfrm>
            <a:off x="2369520" y="5739480"/>
            <a:ext cx="1927080" cy="3978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 </a:t>
            </a:r>
            <a:r>
              <a:rPr b="0" lang="en-IN" sz="1200" spc="-1" strike="noStrike">
                <a:solidFill>
                  <a:srgbClr val="000000"/>
                </a:solidFill>
                <a:latin typeface="Calibri"/>
                <a:ea typeface="DejaVu Sans"/>
              </a:rPr>
              <a:t>Received Date: </a:t>
            </a:r>
            <a:endParaRPr b="0" lang="en-IN" sz="1200" spc="-1" strike="noStrike">
              <a:latin typeface="Arial"/>
            </a:endParaRPr>
          </a:p>
        </p:txBody>
      </p:sp>
      <p:sp>
        <p:nvSpPr>
          <p:cNvPr id="111" name="CustomShape 13"/>
          <p:cNvSpPr/>
          <p:nvPr/>
        </p:nvSpPr>
        <p:spPr>
          <a:xfrm>
            <a:off x="2369520" y="5198760"/>
            <a:ext cx="1927080" cy="3978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 </a:t>
            </a:r>
            <a:r>
              <a:rPr b="0" lang="en-IN" sz="1200" spc="-1" strike="noStrike">
                <a:solidFill>
                  <a:srgbClr val="000000"/>
                </a:solidFill>
                <a:latin typeface="Calibri"/>
                <a:ea typeface="DejaVu Sans"/>
              </a:rPr>
              <a:t>Order By: </a:t>
            </a:r>
            <a:endParaRPr b="0" lang="en-IN" sz="1200" spc="-1" strike="noStrike">
              <a:latin typeface="Arial"/>
            </a:endParaRPr>
          </a:p>
        </p:txBody>
      </p:sp>
      <p:sp>
        <p:nvSpPr>
          <p:cNvPr id="112" name="CustomShape 14"/>
          <p:cNvSpPr/>
          <p:nvPr/>
        </p:nvSpPr>
        <p:spPr>
          <a:xfrm>
            <a:off x="2369520" y="6027840"/>
            <a:ext cx="1927080" cy="36720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Report Generated: </a:t>
            </a:r>
            <a:endParaRPr b="0" lang="en-IN" sz="1200" spc="-1" strike="noStrike">
              <a:latin typeface="Arial"/>
            </a:endParaRPr>
          </a:p>
        </p:txBody>
      </p:sp>
      <p:sp>
        <p:nvSpPr>
          <p:cNvPr id="113" name="CustomShape 15"/>
          <p:cNvSpPr/>
          <p:nvPr/>
        </p:nvSpPr>
        <p:spPr>
          <a:xfrm>
            <a:off x="2394720" y="3114000"/>
            <a:ext cx="1767600" cy="2710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Ethnicity:</a:t>
            </a:r>
            <a:endParaRPr b="0" lang="en-IN" sz="1200" spc="-1" strike="noStrike">
              <a:latin typeface="Arial"/>
            </a:endParaRPr>
          </a:p>
        </p:txBody>
      </p:sp>
      <p:sp>
        <p:nvSpPr>
          <p:cNvPr id="114" name="CustomShape 16"/>
          <p:cNvSpPr/>
          <p:nvPr/>
        </p:nvSpPr>
        <p:spPr>
          <a:xfrm>
            <a:off x="2814840" y="3849840"/>
            <a:ext cx="1459440" cy="271080"/>
          </a:xfrm>
          <a:prstGeom prst="rect">
            <a:avLst/>
          </a:prstGeom>
          <a:noFill/>
          <a:ln>
            <a:noFill/>
          </a:ln>
        </p:spPr>
        <p:style>
          <a:lnRef idx="0"/>
          <a:fillRef idx="0"/>
          <a:effectRef idx="0"/>
          <a:fontRef idx="minor"/>
        </p:style>
        <p:txBody>
          <a:bodyPr wrap="none" lIns="90000" rIns="90000" tIns="45000" bIns="45000"/>
          <a:p>
            <a:pPr algn="r">
              <a:lnSpc>
                <a:spcPct val="100000"/>
              </a:lnSpc>
            </a:pPr>
            <a:r>
              <a:rPr b="0" lang="en-IN" sz="1200" spc="-1" strike="noStrike">
                <a:solidFill>
                  <a:srgbClr val="000000"/>
                </a:solidFill>
                <a:latin typeface="Calibri"/>
                <a:ea typeface="DejaVu Sans"/>
              </a:rPr>
              <a:t>Contact number:</a:t>
            </a:r>
            <a:endParaRPr b="0" lang="en-IN" sz="1200" spc="-1" strike="noStrike">
              <a:latin typeface="Arial"/>
            </a:endParaRPr>
          </a:p>
        </p:txBody>
      </p:sp>
      <p:sp>
        <p:nvSpPr>
          <p:cNvPr id="115" name="CustomShape 17"/>
          <p:cNvSpPr/>
          <p:nvPr/>
        </p:nvSpPr>
        <p:spPr>
          <a:xfrm>
            <a:off x="2394720" y="4222080"/>
            <a:ext cx="1767600" cy="2710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Email ID:</a:t>
            </a:r>
            <a:endParaRPr b="0" lang="en-IN" sz="1200" spc="-1" strike="noStrike">
              <a:latin typeface="Arial"/>
            </a:endParaRPr>
          </a:p>
        </p:txBody>
      </p:sp>
      <p:sp>
        <p:nvSpPr>
          <p:cNvPr id="116" name="CustomShape 18"/>
          <p:cNvSpPr/>
          <p:nvPr/>
        </p:nvSpPr>
        <p:spPr>
          <a:xfrm>
            <a:off x="2394720" y="4597560"/>
            <a:ext cx="1767600" cy="2710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Address:</a:t>
            </a:r>
            <a:endParaRPr b="0" lang="en-IN" sz="1200" spc="-1" strike="noStrike">
              <a:latin typeface="Arial"/>
            </a:endParaRPr>
          </a:p>
        </p:txBody>
      </p:sp>
      <p:sp>
        <p:nvSpPr>
          <p:cNvPr id="117" name="CustomShape 19"/>
          <p:cNvSpPr/>
          <p:nvPr/>
        </p:nvSpPr>
        <p:spPr>
          <a:xfrm>
            <a:off x="2926800" y="1446120"/>
            <a:ext cx="2750400" cy="27108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00b0f0"/>
                </a:solidFill>
                <a:latin typeface="Georgia"/>
                <a:ea typeface="DejaVu Sans"/>
              </a:rPr>
              <a:t>PERSONAL DETAILS</a:t>
            </a:r>
            <a:endParaRPr b="0" lang="en-IN" sz="1200" spc="-1" strike="noStrike">
              <a:latin typeface="Arial"/>
            </a:endParaRPr>
          </a:p>
        </p:txBody>
      </p:sp>
      <p:sp>
        <p:nvSpPr>
          <p:cNvPr id="118" name="CustomShape 20"/>
          <p:cNvSpPr/>
          <p:nvPr/>
        </p:nvSpPr>
        <p:spPr>
          <a:xfrm>
            <a:off x="2926800" y="4880520"/>
            <a:ext cx="2204280" cy="27108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00b0f0"/>
                </a:solidFill>
                <a:latin typeface="Georgia"/>
                <a:ea typeface="DejaVu Sans"/>
              </a:rPr>
              <a:t>LABORATORY INFO</a:t>
            </a:r>
            <a:endParaRPr b="0" lang="en-IN" sz="1200" spc="-1" strike="noStrike">
              <a:latin typeface="Arial"/>
            </a:endParaRPr>
          </a:p>
        </p:txBody>
      </p:sp>
      <p:sp>
        <p:nvSpPr>
          <p:cNvPr id="119" name="CustomShape 21"/>
          <p:cNvSpPr/>
          <p:nvPr/>
        </p:nvSpPr>
        <p:spPr>
          <a:xfrm>
            <a:off x="4326120" y="2375640"/>
            <a:ext cx="1767600" cy="271080"/>
          </a:xfrm>
          <a:prstGeom prst="rect">
            <a:avLst/>
          </a:prstGeom>
          <a:noFill/>
          <a:ln>
            <a:solidFill>
              <a:srgbClr val="00b0f0"/>
            </a:solid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Calibri"/>
                <a:ea typeface="DejaVu Sans"/>
              </a:rPr>
              <a:t>First name</a:t>
            </a:r>
            <a:endParaRPr b="0" lang="en-IN" sz="1200" spc="-1" strike="noStrike">
              <a:latin typeface="Arial"/>
            </a:endParaRPr>
          </a:p>
        </p:txBody>
      </p:sp>
      <p:sp>
        <p:nvSpPr>
          <p:cNvPr id="120" name="CustomShape 22"/>
          <p:cNvSpPr/>
          <p:nvPr/>
        </p:nvSpPr>
        <p:spPr>
          <a:xfrm>
            <a:off x="4326120" y="3483360"/>
            <a:ext cx="1767600" cy="274680"/>
          </a:xfrm>
          <a:prstGeom prst="rect">
            <a:avLst/>
          </a:prstGeom>
          <a:noFill/>
          <a:ln>
            <a:solidFill>
              <a:srgbClr val="00b0f0"/>
            </a:solidFill>
          </a:ln>
        </p:spPr>
        <p:style>
          <a:lnRef idx="0"/>
          <a:fillRef idx="0"/>
          <a:effectRef idx="0"/>
          <a:fontRef idx="minor"/>
        </p:style>
      </p:sp>
      <p:sp>
        <p:nvSpPr>
          <p:cNvPr id="121" name="CustomShape 23"/>
          <p:cNvSpPr/>
          <p:nvPr/>
        </p:nvSpPr>
        <p:spPr>
          <a:xfrm>
            <a:off x="4326120" y="2745000"/>
            <a:ext cx="1767600" cy="274680"/>
          </a:xfrm>
          <a:prstGeom prst="rect">
            <a:avLst/>
          </a:prstGeom>
          <a:noFill/>
          <a:ln>
            <a:solidFill>
              <a:srgbClr val="00b0f0"/>
            </a:solidFill>
          </a:ln>
        </p:spPr>
        <p:style>
          <a:lnRef idx="0"/>
          <a:fillRef idx="0"/>
          <a:effectRef idx="0"/>
          <a:fontRef idx="minor"/>
        </p:style>
      </p:sp>
      <p:sp>
        <p:nvSpPr>
          <p:cNvPr id="122" name="CustomShape 24"/>
          <p:cNvSpPr/>
          <p:nvPr/>
        </p:nvSpPr>
        <p:spPr>
          <a:xfrm>
            <a:off x="4326120" y="3114000"/>
            <a:ext cx="1767600" cy="274680"/>
          </a:xfrm>
          <a:prstGeom prst="rect">
            <a:avLst/>
          </a:prstGeom>
          <a:noFill/>
          <a:ln>
            <a:solidFill>
              <a:srgbClr val="00b0f0"/>
            </a:solidFill>
          </a:ln>
        </p:spPr>
        <p:style>
          <a:lnRef idx="0"/>
          <a:fillRef idx="0"/>
          <a:effectRef idx="0"/>
          <a:fontRef idx="minor"/>
        </p:style>
      </p:sp>
      <p:sp>
        <p:nvSpPr>
          <p:cNvPr id="123" name="CustomShape 25"/>
          <p:cNvSpPr/>
          <p:nvPr/>
        </p:nvSpPr>
        <p:spPr>
          <a:xfrm>
            <a:off x="4326120" y="3849840"/>
            <a:ext cx="1767600" cy="274680"/>
          </a:xfrm>
          <a:prstGeom prst="rect">
            <a:avLst/>
          </a:prstGeom>
          <a:noFill/>
          <a:ln>
            <a:solidFill>
              <a:srgbClr val="00b0f0"/>
            </a:solidFill>
          </a:ln>
        </p:spPr>
        <p:style>
          <a:lnRef idx="0"/>
          <a:fillRef idx="0"/>
          <a:effectRef idx="0"/>
          <a:fontRef idx="minor"/>
        </p:style>
      </p:sp>
      <p:sp>
        <p:nvSpPr>
          <p:cNvPr id="124" name="CustomShape 26"/>
          <p:cNvSpPr/>
          <p:nvPr/>
        </p:nvSpPr>
        <p:spPr>
          <a:xfrm>
            <a:off x="4326120" y="4222080"/>
            <a:ext cx="1767600" cy="274680"/>
          </a:xfrm>
          <a:prstGeom prst="rect">
            <a:avLst/>
          </a:prstGeom>
          <a:noFill/>
          <a:ln>
            <a:solidFill>
              <a:srgbClr val="00b0f0"/>
            </a:solidFill>
          </a:ln>
        </p:spPr>
        <p:style>
          <a:lnRef idx="0"/>
          <a:fillRef idx="0"/>
          <a:effectRef idx="0"/>
          <a:fontRef idx="minor"/>
        </p:style>
      </p:sp>
      <p:sp>
        <p:nvSpPr>
          <p:cNvPr id="125" name="CustomShape 27"/>
          <p:cNvSpPr/>
          <p:nvPr/>
        </p:nvSpPr>
        <p:spPr>
          <a:xfrm>
            <a:off x="4326120" y="4597560"/>
            <a:ext cx="1767600" cy="274680"/>
          </a:xfrm>
          <a:prstGeom prst="rect">
            <a:avLst/>
          </a:prstGeom>
          <a:noFill/>
          <a:ln>
            <a:solidFill>
              <a:srgbClr val="00b0f0"/>
            </a:solidFill>
          </a:ln>
        </p:spPr>
        <p:style>
          <a:lnRef idx="0"/>
          <a:fillRef idx="0"/>
          <a:effectRef idx="0"/>
          <a:fontRef idx="minor"/>
        </p:style>
      </p:sp>
      <p:sp>
        <p:nvSpPr>
          <p:cNvPr id="126" name="CustomShape 28"/>
          <p:cNvSpPr/>
          <p:nvPr/>
        </p:nvSpPr>
        <p:spPr>
          <a:xfrm>
            <a:off x="4349520" y="5485320"/>
            <a:ext cx="1767600" cy="253440"/>
          </a:xfrm>
          <a:prstGeom prst="rect">
            <a:avLst/>
          </a:prstGeom>
          <a:noFill/>
          <a:ln>
            <a:solidFill>
              <a:srgbClr val="00b0f0"/>
            </a:solidFill>
          </a:ln>
        </p:spPr>
        <p:style>
          <a:lnRef idx="0"/>
          <a:fillRef idx="0"/>
          <a:effectRef idx="0"/>
          <a:fontRef idx="minor"/>
        </p:style>
      </p:sp>
      <p:sp>
        <p:nvSpPr>
          <p:cNvPr id="127" name="CustomShape 29"/>
          <p:cNvSpPr/>
          <p:nvPr/>
        </p:nvSpPr>
        <p:spPr>
          <a:xfrm>
            <a:off x="4349520" y="5739480"/>
            <a:ext cx="1767600" cy="274680"/>
          </a:xfrm>
          <a:prstGeom prst="rect">
            <a:avLst/>
          </a:prstGeom>
          <a:noFill/>
          <a:ln>
            <a:solidFill>
              <a:srgbClr val="00b0f0"/>
            </a:solidFill>
          </a:ln>
        </p:spPr>
        <p:style>
          <a:lnRef idx="0"/>
          <a:fillRef idx="0"/>
          <a:effectRef idx="0"/>
          <a:fontRef idx="minor"/>
        </p:style>
      </p:sp>
      <p:sp>
        <p:nvSpPr>
          <p:cNvPr id="128" name="CustomShape 30"/>
          <p:cNvSpPr/>
          <p:nvPr/>
        </p:nvSpPr>
        <p:spPr>
          <a:xfrm>
            <a:off x="4349520" y="5198760"/>
            <a:ext cx="1767600" cy="274680"/>
          </a:xfrm>
          <a:prstGeom prst="rect">
            <a:avLst/>
          </a:prstGeom>
          <a:noFill/>
          <a:ln>
            <a:solidFill>
              <a:srgbClr val="00b0f0"/>
            </a:solidFill>
          </a:ln>
        </p:spPr>
        <p:style>
          <a:lnRef idx="0"/>
          <a:fillRef idx="0"/>
          <a:effectRef idx="0"/>
          <a:fontRef idx="minor"/>
        </p:style>
      </p:sp>
      <p:sp>
        <p:nvSpPr>
          <p:cNvPr id="129" name="CustomShape 31"/>
          <p:cNvSpPr/>
          <p:nvPr/>
        </p:nvSpPr>
        <p:spPr>
          <a:xfrm>
            <a:off x="4349520" y="6027840"/>
            <a:ext cx="1767600" cy="253440"/>
          </a:xfrm>
          <a:prstGeom prst="rect">
            <a:avLst/>
          </a:prstGeom>
          <a:noFill/>
          <a:ln>
            <a:solidFill>
              <a:srgbClr val="00b0f0"/>
            </a:solidFill>
          </a:ln>
        </p:spPr>
        <p:style>
          <a:lnRef idx="0"/>
          <a:fillRef idx="0"/>
          <a:effectRef idx="0"/>
          <a:fontRef idx="minor"/>
        </p:style>
      </p:sp>
      <p:sp>
        <p:nvSpPr>
          <p:cNvPr id="130" name="Line 32"/>
          <p:cNvSpPr/>
          <p:nvPr/>
        </p:nvSpPr>
        <p:spPr>
          <a:xfrm>
            <a:off x="6479640" y="1869840"/>
            <a:ext cx="360" cy="4394160"/>
          </a:xfrm>
          <a:prstGeom prst="line">
            <a:avLst/>
          </a:prstGeom>
          <a:ln>
            <a:solidFill>
              <a:srgbClr val="3f6ec2"/>
            </a:solidFill>
            <a:round/>
          </a:ln>
        </p:spPr>
        <p:style>
          <a:lnRef idx="1">
            <a:schemeClr val="accent1"/>
          </a:lnRef>
          <a:fillRef idx="0">
            <a:schemeClr val="accent1"/>
          </a:fillRef>
          <a:effectRef idx="0">
            <a:schemeClr val="accent1"/>
          </a:effectRef>
          <a:fontRef idx="minor"/>
        </p:style>
      </p:sp>
      <p:sp>
        <p:nvSpPr>
          <p:cNvPr id="131" name="CustomShape 33"/>
          <p:cNvSpPr/>
          <p:nvPr/>
        </p:nvSpPr>
        <p:spPr>
          <a:xfrm>
            <a:off x="489600" y="1490040"/>
            <a:ext cx="1446840" cy="40860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Add Patient</a:t>
            </a:r>
            <a:endParaRPr b="0" lang="en-IN" sz="1200" spc="-1" strike="noStrike">
              <a:latin typeface="Arial"/>
            </a:endParaRPr>
          </a:p>
        </p:txBody>
      </p:sp>
      <p:sp>
        <p:nvSpPr>
          <p:cNvPr id="132" name="CustomShape 34"/>
          <p:cNvSpPr/>
          <p:nvPr/>
        </p:nvSpPr>
        <p:spPr>
          <a:xfrm>
            <a:off x="9379080" y="6017040"/>
            <a:ext cx="1051560" cy="28908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Save</a:t>
            </a:r>
            <a:endParaRPr b="0" lang="en-IN" sz="1200" spc="-1" strike="noStrike">
              <a:latin typeface="Arial"/>
            </a:endParaRPr>
          </a:p>
        </p:txBody>
      </p:sp>
      <p:sp>
        <p:nvSpPr>
          <p:cNvPr id="133" name="CustomShape 35"/>
          <p:cNvSpPr/>
          <p:nvPr/>
        </p:nvSpPr>
        <p:spPr>
          <a:xfrm>
            <a:off x="11062080" y="793080"/>
            <a:ext cx="841680" cy="25380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Logout</a:t>
            </a:r>
            <a:endParaRPr b="0" lang="en-IN" sz="1200" spc="-1" strike="noStrike">
              <a:latin typeface="Arial"/>
            </a:endParaRPr>
          </a:p>
        </p:txBody>
      </p:sp>
      <p:sp>
        <p:nvSpPr>
          <p:cNvPr id="134" name="CustomShape 36"/>
          <p:cNvSpPr/>
          <p:nvPr/>
        </p:nvSpPr>
        <p:spPr>
          <a:xfrm>
            <a:off x="7153200" y="1655640"/>
            <a:ext cx="2750400" cy="27108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00b0f0"/>
                </a:solidFill>
                <a:latin typeface="Georgia"/>
                <a:ea typeface="DejaVu Sans"/>
              </a:rPr>
              <a:t>ADDITIONAL DETAILS</a:t>
            </a:r>
            <a:endParaRPr b="0" lang="en-IN" sz="1200" spc="-1" strike="noStrike">
              <a:latin typeface="Arial"/>
            </a:endParaRPr>
          </a:p>
        </p:txBody>
      </p:sp>
      <p:sp>
        <p:nvSpPr>
          <p:cNvPr id="135" name="CustomShape 37"/>
          <p:cNvSpPr/>
          <p:nvPr/>
        </p:nvSpPr>
        <p:spPr>
          <a:xfrm>
            <a:off x="6427800" y="2001240"/>
            <a:ext cx="1767600" cy="2710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Age:</a:t>
            </a:r>
            <a:endParaRPr b="0" lang="en-IN" sz="1200" spc="-1" strike="noStrike">
              <a:latin typeface="Arial"/>
            </a:endParaRPr>
          </a:p>
        </p:txBody>
      </p:sp>
      <p:sp>
        <p:nvSpPr>
          <p:cNvPr id="136" name="CustomShape 38"/>
          <p:cNvSpPr/>
          <p:nvPr/>
        </p:nvSpPr>
        <p:spPr>
          <a:xfrm>
            <a:off x="8359200" y="2001240"/>
            <a:ext cx="1767600" cy="271080"/>
          </a:xfrm>
          <a:prstGeom prst="rect">
            <a:avLst/>
          </a:prstGeom>
          <a:noFill/>
          <a:ln>
            <a:solidFill>
              <a:srgbClr val="00b0f0"/>
            </a:solidFill>
          </a:ln>
        </p:spPr>
        <p:style>
          <a:lnRef idx="0"/>
          <a:fillRef idx="0"/>
          <a:effectRef idx="0"/>
          <a:fontRef idx="minor"/>
        </p:style>
        <p:txBody>
          <a:bodyPr lIns="90000" rIns="90000" tIns="45000" bIns="45000"/>
          <a:p>
            <a:pPr algn="ctr">
              <a:lnSpc>
                <a:spcPct val="100000"/>
              </a:lnSpc>
            </a:pPr>
            <a:r>
              <a:rPr b="0" lang="en-IN" sz="1200" spc="-1" strike="noStrike">
                <a:solidFill>
                  <a:srgbClr val="000000"/>
                </a:solidFill>
                <a:latin typeface="Calibri"/>
                <a:ea typeface="DejaVu Sans"/>
              </a:rPr>
              <a:t>--from DOB--</a:t>
            </a:r>
            <a:endParaRPr b="0" lang="en-IN" sz="1200" spc="-1" strike="noStrike">
              <a:latin typeface="Arial"/>
            </a:endParaRPr>
          </a:p>
        </p:txBody>
      </p:sp>
      <p:sp>
        <p:nvSpPr>
          <p:cNvPr id="137" name="CustomShape 39"/>
          <p:cNvSpPr/>
          <p:nvPr/>
        </p:nvSpPr>
        <p:spPr>
          <a:xfrm>
            <a:off x="6427800" y="2283840"/>
            <a:ext cx="1767600" cy="2710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Weight:</a:t>
            </a:r>
            <a:endParaRPr b="0" lang="en-IN" sz="1200" spc="-1" strike="noStrike">
              <a:latin typeface="Arial"/>
            </a:endParaRPr>
          </a:p>
        </p:txBody>
      </p:sp>
      <p:sp>
        <p:nvSpPr>
          <p:cNvPr id="138" name="CustomShape 40"/>
          <p:cNvSpPr/>
          <p:nvPr/>
        </p:nvSpPr>
        <p:spPr>
          <a:xfrm>
            <a:off x="8359200" y="2283840"/>
            <a:ext cx="1767600" cy="274680"/>
          </a:xfrm>
          <a:prstGeom prst="rect">
            <a:avLst/>
          </a:prstGeom>
          <a:noFill/>
          <a:ln>
            <a:solidFill>
              <a:srgbClr val="00b0f0"/>
            </a:solidFill>
          </a:ln>
        </p:spPr>
        <p:style>
          <a:lnRef idx="0"/>
          <a:fillRef idx="0"/>
          <a:effectRef idx="0"/>
          <a:fontRef idx="minor"/>
        </p:style>
      </p:sp>
      <p:sp>
        <p:nvSpPr>
          <p:cNvPr id="139" name="CustomShape 41"/>
          <p:cNvSpPr/>
          <p:nvPr/>
        </p:nvSpPr>
        <p:spPr>
          <a:xfrm>
            <a:off x="6427800" y="2561040"/>
            <a:ext cx="1767600" cy="2710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Height:</a:t>
            </a:r>
            <a:endParaRPr b="0" lang="en-IN" sz="1200" spc="-1" strike="noStrike">
              <a:latin typeface="Arial"/>
            </a:endParaRPr>
          </a:p>
        </p:txBody>
      </p:sp>
      <p:sp>
        <p:nvSpPr>
          <p:cNvPr id="140" name="CustomShape 42"/>
          <p:cNvSpPr/>
          <p:nvPr/>
        </p:nvSpPr>
        <p:spPr>
          <a:xfrm>
            <a:off x="8359200" y="2561040"/>
            <a:ext cx="1767600" cy="274680"/>
          </a:xfrm>
          <a:prstGeom prst="rect">
            <a:avLst/>
          </a:prstGeom>
          <a:noFill/>
          <a:ln>
            <a:solidFill>
              <a:srgbClr val="00b0f0"/>
            </a:solidFill>
          </a:ln>
        </p:spPr>
        <p:style>
          <a:lnRef idx="0"/>
          <a:fillRef idx="0"/>
          <a:effectRef idx="0"/>
          <a:fontRef idx="minor"/>
        </p:style>
      </p:sp>
      <p:sp>
        <p:nvSpPr>
          <p:cNvPr id="141" name="CustomShape 43"/>
          <p:cNvSpPr/>
          <p:nvPr/>
        </p:nvSpPr>
        <p:spPr>
          <a:xfrm>
            <a:off x="6427800" y="2831760"/>
            <a:ext cx="1767600" cy="2710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BMI:</a:t>
            </a:r>
            <a:endParaRPr b="0" lang="en-IN" sz="1200" spc="-1" strike="noStrike">
              <a:latin typeface="Arial"/>
            </a:endParaRPr>
          </a:p>
        </p:txBody>
      </p:sp>
      <p:sp>
        <p:nvSpPr>
          <p:cNvPr id="142" name="CustomShape 44"/>
          <p:cNvSpPr/>
          <p:nvPr/>
        </p:nvSpPr>
        <p:spPr>
          <a:xfrm>
            <a:off x="8359200" y="2831760"/>
            <a:ext cx="1767600" cy="271080"/>
          </a:xfrm>
          <a:prstGeom prst="rect">
            <a:avLst/>
          </a:prstGeom>
          <a:noFill/>
          <a:ln>
            <a:solidFill>
              <a:srgbClr val="00b0f0"/>
            </a:solidFill>
          </a:ln>
        </p:spPr>
        <p:style>
          <a:lnRef idx="0"/>
          <a:fillRef idx="0"/>
          <a:effectRef idx="0"/>
          <a:fontRef idx="minor"/>
        </p:style>
        <p:txBody>
          <a:bodyPr lIns="90000" rIns="90000" tIns="45000" bIns="45000"/>
          <a:p>
            <a:pPr algn="ctr">
              <a:lnSpc>
                <a:spcPct val="100000"/>
              </a:lnSpc>
            </a:pPr>
            <a:r>
              <a:rPr b="0" lang="en-IN" sz="1200" spc="-1" strike="noStrike">
                <a:solidFill>
                  <a:srgbClr val="000000"/>
                </a:solidFill>
                <a:latin typeface="Calibri"/>
                <a:ea typeface="DejaVu Sans"/>
              </a:rPr>
              <a:t>---by formula--</a:t>
            </a:r>
            <a:endParaRPr b="0" lang="en-IN" sz="1200" spc="-1" strike="noStrike">
              <a:latin typeface="Arial"/>
            </a:endParaRPr>
          </a:p>
        </p:txBody>
      </p:sp>
      <p:sp>
        <p:nvSpPr>
          <p:cNvPr id="143" name="CustomShape 45"/>
          <p:cNvSpPr/>
          <p:nvPr/>
        </p:nvSpPr>
        <p:spPr>
          <a:xfrm>
            <a:off x="6433920" y="3114000"/>
            <a:ext cx="1767600" cy="2710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Allergic to</a:t>
            </a:r>
            <a:endParaRPr b="0" lang="en-IN" sz="1200" spc="-1" strike="noStrike">
              <a:latin typeface="Arial"/>
            </a:endParaRPr>
          </a:p>
        </p:txBody>
      </p:sp>
      <p:sp>
        <p:nvSpPr>
          <p:cNvPr id="144" name="CustomShape 46"/>
          <p:cNvSpPr/>
          <p:nvPr/>
        </p:nvSpPr>
        <p:spPr>
          <a:xfrm>
            <a:off x="8365680" y="3114000"/>
            <a:ext cx="1767600" cy="274680"/>
          </a:xfrm>
          <a:prstGeom prst="rect">
            <a:avLst/>
          </a:prstGeom>
          <a:noFill/>
          <a:ln>
            <a:solidFill>
              <a:srgbClr val="00b0f0"/>
            </a:solidFill>
          </a:ln>
        </p:spPr>
        <p:style>
          <a:lnRef idx="0"/>
          <a:fillRef idx="0"/>
          <a:effectRef idx="0"/>
          <a:fontRef idx="minor"/>
        </p:style>
      </p:sp>
      <p:sp>
        <p:nvSpPr>
          <p:cNvPr id="145" name="CustomShape 47"/>
          <p:cNvSpPr/>
          <p:nvPr/>
        </p:nvSpPr>
        <p:spPr>
          <a:xfrm>
            <a:off x="6441120" y="3396960"/>
            <a:ext cx="1767600" cy="2710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Additional 1:</a:t>
            </a:r>
            <a:endParaRPr b="0" lang="en-IN" sz="1200" spc="-1" strike="noStrike">
              <a:latin typeface="Arial"/>
            </a:endParaRPr>
          </a:p>
        </p:txBody>
      </p:sp>
      <p:sp>
        <p:nvSpPr>
          <p:cNvPr id="146" name="CustomShape 48"/>
          <p:cNvSpPr/>
          <p:nvPr/>
        </p:nvSpPr>
        <p:spPr>
          <a:xfrm>
            <a:off x="8372520" y="3396960"/>
            <a:ext cx="1767600" cy="274680"/>
          </a:xfrm>
          <a:prstGeom prst="rect">
            <a:avLst/>
          </a:prstGeom>
          <a:noFill/>
          <a:ln>
            <a:solidFill>
              <a:srgbClr val="00b0f0"/>
            </a:solidFill>
          </a:ln>
        </p:spPr>
        <p:style>
          <a:lnRef idx="0"/>
          <a:fillRef idx="0"/>
          <a:effectRef idx="0"/>
          <a:fontRef idx="minor"/>
        </p:style>
      </p:sp>
      <p:sp>
        <p:nvSpPr>
          <p:cNvPr id="147" name="CustomShape 49"/>
          <p:cNvSpPr/>
          <p:nvPr/>
        </p:nvSpPr>
        <p:spPr>
          <a:xfrm>
            <a:off x="6441840" y="3682800"/>
            <a:ext cx="1767600" cy="2710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Additional 2:</a:t>
            </a:r>
            <a:endParaRPr b="0" lang="en-IN" sz="1200" spc="-1" strike="noStrike">
              <a:latin typeface="Arial"/>
            </a:endParaRPr>
          </a:p>
        </p:txBody>
      </p:sp>
      <p:sp>
        <p:nvSpPr>
          <p:cNvPr id="148" name="CustomShape 50"/>
          <p:cNvSpPr/>
          <p:nvPr/>
        </p:nvSpPr>
        <p:spPr>
          <a:xfrm>
            <a:off x="8373600" y="3682800"/>
            <a:ext cx="1767600" cy="274680"/>
          </a:xfrm>
          <a:prstGeom prst="rect">
            <a:avLst/>
          </a:prstGeom>
          <a:noFill/>
          <a:ln>
            <a:solidFill>
              <a:srgbClr val="00b0f0"/>
            </a:solidFill>
          </a:ln>
        </p:spPr>
        <p:style>
          <a:lnRef idx="0"/>
          <a:fillRef idx="0"/>
          <a:effectRef idx="0"/>
          <a:fontRef idx="minor"/>
        </p:style>
      </p:sp>
      <p:sp>
        <p:nvSpPr>
          <p:cNvPr id="149" name="CustomShape 51"/>
          <p:cNvSpPr/>
          <p:nvPr/>
        </p:nvSpPr>
        <p:spPr>
          <a:xfrm>
            <a:off x="6448680" y="3965400"/>
            <a:ext cx="1767600" cy="2710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Additional 3:</a:t>
            </a:r>
            <a:endParaRPr b="0" lang="en-IN" sz="1200" spc="-1" strike="noStrike">
              <a:latin typeface="Arial"/>
            </a:endParaRPr>
          </a:p>
        </p:txBody>
      </p:sp>
      <p:sp>
        <p:nvSpPr>
          <p:cNvPr id="150" name="CustomShape 52"/>
          <p:cNvSpPr/>
          <p:nvPr/>
        </p:nvSpPr>
        <p:spPr>
          <a:xfrm>
            <a:off x="8380440" y="3965400"/>
            <a:ext cx="1767600" cy="274680"/>
          </a:xfrm>
          <a:prstGeom prst="rect">
            <a:avLst/>
          </a:prstGeom>
          <a:noFill/>
          <a:ln>
            <a:solidFill>
              <a:srgbClr val="00b0f0"/>
            </a:solidFill>
          </a:ln>
        </p:spPr>
        <p:style>
          <a:lnRef idx="0"/>
          <a:fillRef idx="0"/>
          <a:effectRef idx="0"/>
          <a:fontRef idx="minor"/>
        </p:style>
      </p:sp>
      <p:sp>
        <p:nvSpPr>
          <p:cNvPr id="151" name="CustomShape 53"/>
          <p:cNvSpPr/>
          <p:nvPr/>
        </p:nvSpPr>
        <p:spPr>
          <a:xfrm>
            <a:off x="6448680" y="4239000"/>
            <a:ext cx="1767600" cy="2710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Remarks:</a:t>
            </a:r>
            <a:endParaRPr b="0" lang="en-IN" sz="1200" spc="-1" strike="noStrike">
              <a:latin typeface="Arial"/>
            </a:endParaRPr>
          </a:p>
        </p:txBody>
      </p:sp>
      <p:sp>
        <p:nvSpPr>
          <p:cNvPr id="152" name="CustomShape 54"/>
          <p:cNvSpPr/>
          <p:nvPr/>
        </p:nvSpPr>
        <p:spPr>
          <a:xfrm>
            <a:off x="8380440" y="4239000"/>
            <a:ext cx="1767600" cy="274680"/>
          </a:xfrm>
          <a:prstGeom prst="rect">
            <a:avLst/>
          </a:prstGeom>
          <a:noFill/>
          <a:ln>
            <a:solidFill>
              <a:srgbClr val="00b0f0"/>
            </a:solidFill>
          </a:ln>
        </p:spPr>
        <p:style>
          <a:lnRef idx="0"/>
          <a:fillRef idx="0"/>
          <a:effectRef idx="0"/>
          <a:fontRef idx="minor"/>
        </p:style>
      </p:sp>
      <p:sp>
        <p:nvSpPr>
          <p:cNvPr id="153" name="CustomShape 55"/>
          <p:cNvSpPr/>
          <p:nvPr/>
        </p:nvSpPr>
        <p:spPr>
          <a:xfrm>
            <a:off x="7289280" y="4603680"/>
            <a:ext cx="2750400" cy="271080"/>
          </a:xfrm>
          <a:prstGeom prst="rect">
            <a:avLst/>
          </a:prstGeom>
          <a:noFill/>
          <a:ln>
            <a:noFill/>
          </a:ln>
        </p:spPr>
        <p:style>
          <a:lnRef idx="0"/>
          <a:fillRef idx="0"/>
          <a:effectRef idx="0"/>
          <a:fontRef idx="minor"/>
        </p:style>
        <p:txBody>
          <a:bodyPr lIns="90000" rIns="90000" tIns="45000" bIns="45000"/>
          <a:p>
            <a:pPr>
              <a:lnSpc>
                <a:spcPct val="100000"/>
              </a:lnSpc>
            </a:pPr>
            <a:r>
              <a:rPr b="1" lang="en-IN" sz="1200" spc="-1" strike="noStrike">
                <a:solidFill>
                  <a:srgbClr val="00b0f0"/>
                </a:solidFill>
                <a:latin typeface="Georgia"/>
                <a:ea typeface="DejaVu Sans"/>
              </a:rPr>
              <a:t>TEST REQUEST</a:t>
            </a:r>
            <a:endParaRPr b="0" lang="en-IN" sz="1200" spc="-1" strike="noStrike">
              <a:latin typeface="Arial"/>
            </a:endParaRPr>
          </a:p>
        </p:txBody>
      </p:sp>
      <p:sp>
        <p:nvSpPr>
          <p:cNvPr id="154" name="CustomShape 56"/>
          <p:cNvSpPr/>
          <p:nvPr/>
        </p:nvSpPr>
        <p:spPr>
          <a:xfrm>
            <a:off x="6552000" y="5040720"/>
            <a:ext cx="1423800" cy="4528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Genetic report:</a:t>
            </a:r>
            <a:endParaRPr b="0" lang="en-IN" sz="1200" spc="-1" strike="noStrike">
              <a:latin typeface="Arial"/>
            </a:endParaRPr>
          </a:p>
        </p:txBody>
      </p:sp>
      <p:sp>
        <p:nvSpPr>
          <p:cNvPr id="155" name="CustomShape 57"/>
          <p:cNvSpPr/>
          <p:nvPr/>
        </p:nvSpPr>
        <p:spPr>
          <a:xfrm>
            <a:off x="8064000" y="5031360"/>
            <a:ext cx="253080" cy="22356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56" name="CustomShape 58"/>
          <p:cNvSpPr/>
          <p:nvPr/>
        </p:nvSpPr>
        <p:spPr>
          <a:xfrm>
            <a:off x="6479640" y="5307120"/>
            <a:ext cx="1424160" cy="4528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  </a:t>
            </a:r>
            <a:r>
              <a:rPr b="0" lang="en-IN" sz="1200" spc="-1" strike="noStrike">
                <a:solidFill>
                  <a:srgbClr val="000000"/>
                </a:solidFill>
                <a:latin typeface="Calibri"/>
                <a:ea typeface="DejaVu Sans"/>
              </a:rPr>
              <a:t>Fitness report:</a:t>
            </a:r>
            <a:endParaRPr b="0" lang="en-IN" sz="1200" spc="-1" strike="noStrike">
              <a:latin typeface="Arial"/>
            </a:endParaRPr>
          </a:p>
        </p:txBody>
      </p:sp>
      <p:sp>
        <p:nvSpPr>
          <p:cNvPr id="157" name="CustomShape 59"/>
          <p:cNvSpPr/>
          <p:nvPr/>
        </p:nvSpPr>
        <p:spPr>
          <a:xfrm>
            <a:off x="8064000" y="5322240"/>
            <a:ext cx="253080" cy="22356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58" name="CustomShape 60"/>
          <p:cNvSpPr/>
          <p:nvPr/>
        </p:nvSpPr>
        <p:spPr>
          <a:xfrm>
            <a:off x="6192000" y="5598720"/>
            <a:ext cx="1711800" cy="4528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Exercise report:</a:t>
            </a:r>
            <a:endParaRPr b="0" lang="en-IN" sz="1200" spc="-1" strike="noStrike">
              <a:latin typeface="Arial"/>
            </a:endParaRPr>
          </a:p>
        </p:txBody>
      </p:sp>
      <p:sp>
        <p:nvSpPr>
          <p:cNvPr id="159" name="CustomShape 61"/>
          <p:cNvSpPr/>
          <p:nvPr/>
        </p:nvSpPr>
        <p:spPr>
          <a:xfrm>
            <a:off x="8064000" y="5616000"/>
            <a:ext cx="253080" cy="223560"/>
          </a:xfrm>
          <a:prstGeom prst="rect">
            <a:avLst/>
          </a:prstGeom>
          <a:solidFill>
            <a:schemeClr val="bg1"/>
          </a:solidFill>
          <a:ln>
            <a:solidFill>
              <a:schemeClr val="tx1"/>
            </a:solidFill>
            <a:round/>
          </a:ln>
        </p:spPr>
        <p:style>
          <a:lnRef idx="2">
            <a:schemeClr val="accent1">
              <a:shade val="50000"/>
            </a:schemeClr>
          </a:lnRef>
          <a:fillRef idx="1">
            <a:schemeClr val="accent1"/>
          </a:fillRef>
          <a:effectRef idx="0">
            <a:schemeClr val="accent1"/>
          </a:effectRef>
          <a:fontRef idx="minor"/>
        </p:style>
      </p:sp>
      <p:sp>
        <p:nvSpPr>
          <p:cNvPr id="160" name="CustomShape 62"/>
          <p:cNvSpPr/>
          <p:nvPr/>
        </p:nvSpPr>
        <p:spPr>
          <a:xfrm>
            <a:off x="10516320" y="6009840"/>
            <a:ext cx="1051560" cy="28908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Exit</a:t>
            </a:r>
            <a:endParaRPr b="0" lang="en-IN" sz="1200" spc="-1" strike="noStrike">
              <a:latin typeface="Arial"/>
            </a:endParaRPr>
          </a:p>
        </p:txBody>
      </p:sp>
      <p:sp>
        <p:nvSpPr>
          <p:cNvPr id="161" name="CustomShape 63"/>
          <p:cNvSpPr/>
          <p:nvPr/>
        </p:nvSpPr>
        <p:spPr>
          <a:xfrm>
            <a:off x="5177160" y="2379240"/>
            <a:ext cx="922680" cy="280800"/>
          </a:xfrm>
          <a:prstGeom prst="rect">
            <a:avLst/>
          </a:prstGeom>
          <a:noFill/>
          <a:ln>
            <a:solidFill>
              <a:srgbClr val="00b0f0"/>
            </a:solidFill>
          </a:ln>
        </p:spPr>
        <p:style>
          <a:lnRef idx="0"/>
          <a:fillRef idx="0"/>
          <a:effectRef idx="0"/>
          <a:fontRef idx="minor"/>
        </p:style>
        <p:txBody>
          <a:bodyPr lIns="90000" rIns="90000" tIns="45000" bIns="45000"/>
          <a:p>
            <a:pPr>
              <a:lnSpc>
                <a:spcPct val="100000"/>
              </a:lnSpc>
            </a:pPr>
            <a:r>
              <a:rPr b="0" lang="en-IN" sz="1200" spc="-1" strike="noStrike">
                <a:solidFill>
                  <a:srgbClr val="000000"/>
                </a:solidFill>
                <a:latin typeface="Calibri"/>
                <a:ea typeface="DejaVu Sans"/>
              </a:rPr>
              <a:t>Last name</a:t>
            </a:r>
            <a:endParaRPr b="0" lang="en-IN" sz="1200" spc="-1" strike="noStrike">
              <a:latin typeface="Arial"/>
            </a:endParaRPr>
          </a:p>
        </p:txBody>
      </p:sp>
      <p:sp>
        <p:nvSpPr>
          <p:cNvPr id="162" name="CustomShape 64"/>
          <p:cNvSpPr/>
          <p:nvPr/>
        </p:nvSpPr>
        <p:spPr>
          <a:xfrm>
            <a:off x="2394720" y="1692000"/>
            <a:ext cx="1767600" cy="271080"/>
          </a:xfrm>
          <a:prstGeom prst="rect">
            <a:avLst/>
          </a:prstGeom>
          <a:noFill/>
          <a:ln>
            <a:noFill/>
          </a:ln>
        </p:spPr>
        <p:style>
          <a:lnRef idx="0"/>
          <a:fillRef idx="0"/>
          <a:effectRef idx="0"/>
          <a:fontRef idx="minor"/>
        </p:style>
        <p:txBody>
          <a:bodyPr lIns="90000" rIns="90000" tIns="45000" bIns="45000"/>
          <a:p>
            <a:pPr algn="r">
              <a:lnSpc>
                <a:spcPct val="100000"/>
              </a:lnSpc>
            </a:pPr>
            <a:r>
              <a:rPr b="0" lang="en-IN" sz="1200" spc="-1" strike="noStrike">
                <a:solidFill>
                  <a:srgbClr val="000000"/>
                </a:solidFill>
                <a:latin typeface="Calibri"/>
                <a:ea typeface="DejaVu Sans"/>
              </a:rPr>
              <a:t>Date:</a:t>
            </a:r>
            <a:endParaRPr b="0" lang="en-IN" sz="1200" spc="-1" strike="noStrike">
              <a:latin typeface="Arial"/>
            </a:endParaRPr>
          </a:p>
        </p:txBody>
      </p:sp>
      <p:sp>
        <p:nvSpPr>
          <p:cNvPr id="163" name="CustomShape 65"/>
          <p:cNvSpPr/>
          <p:nvPr/>
        </p:nvSpPr>
        <p:spPr>
          <a:xfrm>
            <a:off x="4326120" y="1692000"/>
            <a:ext cx="1767600" cy="271080"/>
          </a:xfrm>
          <a:prstGeom prst="rect">
            <a:avLst/>
          </a:prstGeom>
          <a:noFill/>
          <a:ln>
            <a:solidFill>
              <a:srgbClr val="00b0f0"/>
            </a:solidFill>
          </a:ln>
        </p:spPr>
        <p:style>
          <a:lnRef idx="0"/>
          <a:fillRef idx="0"/>
          <a:effectRef idx="0"/>
          <a:fontRef idx="minor"/>
        </p:style>
        <p:txBody>
          <a:bodyPr lIns="90000" rIns="90000" tIns="45000" bIns="45000"/>
          <a:p>
            <a:pPr algn="ctr">
              <a:lnSpc>
                <a:spcPct val="100000"/>
              </a:lnSpc>
            </a:pPr>
            <a:r>
              <a:rPr b="0" lang="en-IN" sz="1200" spc="-1" strike="noStrike">
                <a:solidFill>
                  <a:srgbClr val="000000"/>
                </a:solidFill>
                <a:latin typeface="Calibri"/>
                <a:ea typeface="DejaVu Sans"/>
              </a:rPr>
              <a:t>--automatic--</a:t>
            </a:r>
            <a:endParaRPr b="0" lang="en-IN" sz="1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118080" y="121680"/>
            <a:ext cx="11963520" cy="6659280"/>
          </a:xfrm>
          <a:prstGeom prst="roundRect">
            <a:avLst>
              <a:gd name="adj" fmla="val 3640"/>
            </a:avLst>
          </a:prstGeom>
          <a:noFill/>
          <a:ln w="28440">
            <a:solidFill>
              <a:srgbClr val="33cc33"/>
            </a:solidFill>
            <a:round/>
          </a:ln>
        </p:spPr>
        <p:style>
          <a:lnRef idx="2">
            <a:schemeClr val="accent1">
              <a:shade val="50000"/>
            </a:schemeClr>
          </a:lnRef>
          <a:fillRef idx="1">
            <a:schemeClr val="accent1"/>
          </a:fillRef>
          <a:effectRef idx="0">
            <a:schemeClr val="accent1"/>
          </a:effectRef>
          <a:fontRef idx="minor"/>
        </p:style>
      </p:sp>
      <p:pic>
        <p:nvPicPr>
          <p:cNvPr id="165" name="Picture 2" descr=""/>
          <p:cNvPicPr/>
          <p:nvPr/>
        </p:nvPicPr>
        <p:blipFill>
          <a:blip r:embed="rId1"/>
          <a:stretch/>
        </p:blipFill>
        <p:spPr>
          <a:xfrm>
            <a:off x="629640" y="368640"/>
            <a:ext cx="1206360" cy="714960"/>
          </a:xfrm>
          <a:prstGeom prst="rect">
            <a:avLst/>
          </a:prstGeom>
          <a:ln>
            <a:noFill/>
          </a:ln>
        </p:spPr>
      </p:pic>
      <p:sp>
        <p:nvSpPr>
          <p:cNvPr id="166" name="Line 2"/>
          <p:cNvSpPr/>
          <p:nvPr/>
        </p:nvSpPr>
        <p:spPr>
          <a:xfrm>
            <a:off x="117720" y="1212840"/>
            <a:ext cx="11966040" cy="360"/>
          </a:xfrm>
          <a:prstGeom prst="line">
            <a:avLst/>
          </a:prstGeom>
          <a:ln w="76320">
            <a:solidFill>
              <a:srgbClr val="33cc33"/>
            </a:solidFill>
            <a:round/>
          </a:ln>
        </p:spPr>
        <p:style>
          <a:lnRef idx="1">
            <a:schemeClr val="accent1"/>
          </a:lnRef>
          <a:fillRef idx="0">
            <a:schemeClr val="accent1"/>
          </a:fillRef>
          <a:effectRef idx="0">
            <a:schemeClr val="accent1"/>
          </a:effectRef>
          <a:fontRef idx="minor"/>
        </p:style>
      </p:sp>
      <p:sp>
        <p:nvSpPr>
          <p:cNvPr id="167" name="CustomShape 3"/>
          <p:cNvSpPr/>
          <p:nvPr/>
        </p:nvSpPr>
        <p:spPr>
          <a:xfrm>
            <a:off x="10180440" y="138600"/>
            <a:ext cx="1723320" cy="6019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33cc33"/>
                </a:solidFill>
                <a:latin typeface="Calibri"/>
                <a:ea typeface="DejaVu Sans"/>
              </a:rPr>
              <a:t>User: Arul</a:t>
            </a:r>
            <a:endParaRPr b="0" lang="en-IN" sz="1400" spc="-1" strike="noStrike">
              <a:latin typeface="Arial"/>
            </a:endParaRPr>
          </a:p>
          <a:p>
            <a:pPr>
              <a:lnSpc>
                <a:spcPct val="100000"/>
              </a:lnSpc>
            </a:pPr>
            <a:r>
              <a:rPr b="0" lang="en-IN" sz="1400" spc="-1" strike="noStrike">
                <a:solidFill>
                  <a:srgbClr val="33cc33"/>
                </a:solidFill>
                <a:latin typeface="Calibri"/>
                <a:ea typeface="DejaVu Sans"/>
              </a:rPr>
              <a:t>Type: Technician</a:t>
            </a:r>
            <a:endParaRPr b="0" lang="en-IN" sz="1400" spc="-1" strike="noStrike">
              <a:latin typeface="Arial"/>
            </a:endParaRPr>
          </a:p>
        </p:txBody>
      </p:sp>
      <p:sp>
        <p:nvSpPr>
          <p:cNvPr id="168" name="Line 4"/>
          <p:cNvSpPr/>
          <p:nvPr/>
        </p:nvSpPr>
        <p:spPr>
          <a:xfrm>
            <a:off x="2593800" y="1212840"/>
            <a:ext cx="360" cy="5569920"/>
          </a:xfrm>
          <a:prstGeom prst="line">
            <a:avLst/>
          </a:prstGeom>
          <a:ln w="76320">
            <a:solidFill>
              <a:srgbClr val="33cc33"/>
            </a:solidFill>
            <a:round/>
          </a:ln>
        </p:spPr>
        <p:style>
          <a:lnRef idx="1">
            <a:schemeClr val="accent1"/>
          </a:lnRef>
          <a:fillRef idx="0">
            <a:schemeClr val="accent1"/>
          </a:fillRef>
          <a:effectRef idx="0">
            <a:schemeClr val="accent1"/>
          </a:effectRef>
          <a:fontRef idx="minor"/>
        </p:style>
      </p:sp>
      <p:sp>
        <p:nvSpPr>
          <p:cNvPr id="169" name="CustomShape 5"/>
          <p:cNvSpPr/>
          <p:nvPr/>
        </p:nvSpPr>
        <p:spPr>
          <a:xfrm>
            <a:off x="489600" y="1490040"/>
            <a:ext cx="1446840" cy="40860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Add Patient</a:t>
            </a:r>
            <a:endParaRPr b="0" lang="en-IN" sz="1200" spc="-1" strike="noStrike">
              <a:latin typeface="Arial"/>
            </a:endParaRPr>
          </a:p>
        </p:txBody>
      </p:sp>
      <p:sp>
        <p:nvSpPr>
          <p:cNvPr id="170" name="CustomShape 6"/>
          <p:cNvSpPr/>
          <p:nvPr/>
        </p:nvSpPr>
        <p:spPr>
          <a:xfrm>
            <a:off x="11062080" y="793080"/>
            <a:ext cx="841680" cy="25380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Logout</a:t>
            </a:r>
            <a:endParaRPr b="0" lang="en-IN" sz="1200" spc="-1" strike="noStrike">
              <a:latin typeface="Arial"/>
            </a:endParaRPr>
          </a:p>
        </p:txBody>
      </p:sp>
      <p:sp>
        <p:nvSpPr>
          <p:cNvPr id="171" name="CustomShape 7"/>
          <p:cNvSpPr/>
          <p:nvPr/>
        </p:nvSpPr>
        <p:spPr>
          <a:xfrm>
            <a:off x="489600" y="2015640"/>
            <a:ext cx="1446840" cy="40860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Analysis</a:t>
            </a:r>
            <a:endParaRPr b="0" lang="en-IN" sz="1200" spc="-1" strike="noStrike">
              <a:latin typeface="Arial"/>
            </a:endParaRPr>
          </a:p>
        </p:txBody>
      </p:sp>
      <p:graphicFrame>
        <p:nvGraphicFramePr>
          <p:cNvPr id="172" name="Table 8"/>
          <p:cNvGraphicFramePr/>
          <p:nvPr/>
        </p:nvGraphicFramePr>
        <p:xfrm>
          <a:off x="2697480" y="1695600"/>
          <a:ext cx="8678520" cy="2903760"/>
        </p:xfrm>
        <a:graphic>
          <a:graphicData uri="http://schemas.openxmlformats.org/drawingml/2006/table">
            <a:tbl>
              <a:tblPr/>
              <a:tblGrid>
                <a:gridCol w="566640"/>
                <a:gridCol w="761760"/>
                <a:gridCol w="761760"/>
                <a:gridCol w="445680"/>
                <a:gridCol w="501480"/>
                <a:gridCol w="546120"/>
                <a:gridCol w="501480"/>
                <a:gridCol w="232200"/>
                <a:gridCol w="501480"/>
                <a:gridCol w="635400"/>
                <a:gridCol w="501480"/>
                <a:gridCol w="204120"/>
                <a:gridCol w="501480"/>
                <a:gridCol w="696600"/>
                <a:gridCol w="501480"/>
                <a:gridCol w="185760"/>
                <a:gridCol w="633960"/>
              </a:tblGrid>
              <a:tr h="414720">
                <a:tc>
                  <a:txBody>
                    <a:bodyPr lIns="5760" rIns="5760"/>
                    <a:p>
                      <a:pPr algn="ctr">
                        <a:lnSpc>
                          <a:spcPct val="100000"/>
                        </a:lnSpc>
                      </a:pPr>
                      <a:r>
                        <a:rPr b="0" lang="en-IN" sz="800" spc="-1" strike="noStrike">
                          <a:solidFill>
                            <a:srgbClr val="000000"/>
                          </a:solidFill>
                          <a:latin typeface="Calibri"/>
                        </a:rPr>
                        <a:t>Patient ID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5760" rIns="5760"/>
                    <a:p>
                      <a:pPr algn="ctr">
                        <a:lnSpc>
                          <a:spcPct val="100000"/>
                        </a:lnSpc>
                      </a:pPr>
                      <a:r>
                        <a:rPr b="0" lang="en-IN" sz="800" spc="-1" strike="noStrike">
                          <a:solidFill>
                            <a:srgbClr val="000000"/>
                          </a:solidFill>
                          <a:latin typeface="Calibri"/>
                        </a:rPr>
                        <a:t>Patient Name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5760" rIns="5760"/>
                    <a:p>
                      <a:pPr algn="ctr">
                        <a:lnSpc>
                          <a:spcPct val="100000"/>
                        </a:lnSpc>
                      </a:pPr>
                      <a:r>
                        <a:rPr b="0" lang="en-IN" sz="800" spc="-1" strike="noStrike">
                          <a:solidFill>
                            <a:srgbClr val="000000"/>
                          </a:solidFill>
                          <a:latin typeface="Calibri"/>
                        </a:rPr>
                        <a:t>Test name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5760" rIns="5760"/>
                    <a:p>
                      <a:pPr algn="ctr">
                        <a:lnSpc>
                          <a:spcPct val="100000"/>
                        </a:lnSpc>
                      </a:pPr>
                      <a:r>
                        <a:rPr b="0" lang="en-IN" sz="800" spc="-1" strike="noStrike">
                          <a:solidFill>
                            <a:srgbClr val="000000"/>
                          </a:solidFill>
                          <a:latin typeface="Calibri"/>
                        </a:rPr>
                        <a:t>Gender</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gridSpan="3">
                  <a:txBody>
                    <a:bodyPr lIns="5760" rIns="5760"/>
                    <a:p>
                      <a:pPr algn="ctr">
                        <a:lnSpc>
                          <a:spcPct val="100000"/>
                        </a:lnSpc>
                      </a:pPr>
                      <a:r>
                        <a:rPr b="0" lang="en-IN" sz="800" spc="-1" strike="noStrike">
                          <a:solidFill>
                            <a:srgbClr val="000000"/>
                          </a:solidFill>
                          <a:latin typeface="Calibri"/>
                        </a:rPr>
                        <a:t>Upload DNA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gridSpan="3">
                  <a:txBody>
                    <a:bodyPr lIns="5760" rIns="5760"/>
                    <a:p>
                      <a:pPr algn="ctr">
                        <a:lnSpc>
                          <a:spcPct val="100000"/>
                        </a:lnSpc>
                      </a:pPr>
                      <a:r>
                        <a:rPr b="0" lang="en-IN" sz="800" spc="-1" strike="noStrike">
                          <a:solidFill>
                            <a:srgbClr val="000000"/>
                          </a:solidFill>
                          <a:latin typeface="Calibri"/>
                        </a:rPr>
                        <a:t>Upload Blood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gridSpan="3">
                  <a:txBody>
                    <a:bodyPr lIns="5760" rIns="5760"/>
                    <a:p>
                      <a:pPr algn="ctr">
                        <a:lnSpc>
                          <a:spcPct val="100000"/>
                        </a:lnSpc>
                      </a:pPr>
                      <a:r>
                        <a:rPr b="0" lang="en-IN" sz="800" spc="-1" strike="noStrike">
                          <a:solidFill>
                            <a:srgbClr val="000000"/>
                          </a:solidFill>
                          <a:latin typeface="Calibri"/>
                        </a:rPr>
                        <a:t>Upload Allergy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5760" rIns="5760"/>
                    <a:p>
                      <a:pPr algn="ctr">
                        <a:lnSpc>
                          <a:spcPct val="100000"/>
                        </a:lnSpc>
                      </a:pPr>
                      <a:r>
                        <a:rPr b="0" lang="en-IN" sz="800" spc="-1" strike="noStrike">
                          <a:solidFill>
                            <a:srgbClr val="000000"/>
                          </a:solidFill>
                          <a:latin typeface="Calibri"/>
                        </a:rPr>
                        <a:t>Submit for analysis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r>
              <a:tr h="414720">
                <a:tc>
                  <a:txBody>
                    <a:bodyPr lIns="5760" rIns="5760"/>
                    <a:p>
                      <a:pPr algn="ctr">
                        <a:lnSpc>
                          <a:spcPct val="100000"/>
                        </a:lnSpc>
                      </a:pPr>
                      <a:r>
                        <a:rPr b="0" lang="en-IN" sz="800" spc="-1" strike="noStrike">
                          <a:solidFill>
                            <a:srgbClr val="000000"/>
                          </a:solidFill>
                          <a:latin typeface="Calibri"/>
                        </a:rPr>
                        <a:t>SWCA00005</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Arul</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Genetic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DNAA0005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BLOODA0005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ALLERGYA0005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414720">
                <a:tc>
                  <a:txBody>
                    <a:bodyPr lIns="5760" rIns="5760"/>
                    <a:p>
                      <a:pPr algn="ctr">
                        <a:lnSpc>
                          <a:spcPct val="100000"/>
                        </a:lnSpc>
                      </a:pPr>
                      <a:r>
                        <a:rPr b="0" lang="en-IN" sz="800" spc="-1" strike="noStrike">
                          <a:solidFill>
                            <a:srgbClr val="000000"/>
                          </a:solidFill>
                          <a:latin typeface="Calibri"/>
                        </a:rPr>
                        <a:t>SWCA00005</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Arul</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Fitness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DNAA0006</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BLOODA0006</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ALLERGYA0006</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414720">
                <a:tc>
                  <a:txBody>
                    <a:bodyPr lIns="5760" rIns="5760"/>
                    <a:p>
                      <a:pPr algn="ctr">
                        <a:lnSpc>
                          <a:spcPct val="100000"/>
                        </a:lnSpc>
                      </a:pPr>
                      <a:r>
                        <a:rPr b="0" lang="en-IN" sz="800" spc="-1" strike="noStrike">
                          <a:solidFill>
                            <a:srgbClr val="000000"/>
                          </a:solidFill>
                          <a:latin typeface="Calibri"/>
                        </a:rPr>
                        <a:t>SWCA00007</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Tommy</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Fitness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DNAA0007</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BLOODA0007</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ALLERGYA0007</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414720">
                <a:tc>
                  <a:txBody>
                    <a:bodyPr lIns="5760" rIns="5760"/>
                    <a:p>
                      <a:pPr algn="ctr">
                        <a:lnSpc>
                          <a:spcPct val="100000"/>
                        </a:lnSpc>
                      </a:pPr>
                      <a:r>
                        <a:rPr b="0" lang="en-IN" sz="800" spc="-1" strike="noStrike">
                          <a:solidFill>
                            <a:srgbClr val="000000"/>
                          </a:solidFill>
                          <a:latin typeface="Calibri"/>
                        </a:rPr>
                        <a:t>SWCA00008</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Peter</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Fitness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DNAA0008</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BLOODA0008</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ALLERGYA0008</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414720">
                <a:tc>
                  <a:txBody>
                    <a:bodyPr lIns="5760" rIns="5760"/>
                    <a:p>
                      <a:pPr algn="ctr">
                        <a:lnSpc>
                          <a:spcPct val="100000"/>
                        </a:lnSpc>
                      </a:pPr>
                      <a:r>
                        <a:rPr b="0" lang="en-IN" sz="800" spc="-1" strike="noStrike">
                          <a:solidFill>
                            <a:srgbClr val="000000"/>
                          </a:solidFill>
                          <a:latin typeface="Calibri"/>
                        </a:rPr>
                        <a:t>SWCA00009</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James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Exercise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DNAA0009</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BLOODA0009</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ALLERGYA0009</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415800">
                <a:tc>
                  <a:txBody>
                    <a:bodyPr lIns="5760" rIns="5760"/>
                    <a:p>
                      <a:pPr algn="ctr">
                        <a:lnSpc>
                          <a:spcPct val="100000"/>
                        </a:lnSpc>
                      </a:pPr>
                      <a:r>
                        <a:rPr b="0" lang="en-IN" sz="800" spc="-1" strike="noStrike">
                          <a:solidFill>
                            <a:srgbClr val="000000"/>
                          </a:solidFill>
                          <a:latin typeface="Calibri"/>
                        </a:rPr>
                        <a:t>SWCA00010</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Murphy</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Genetic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Female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DNAA0010</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BLOODA0010</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ALLERGYA0010</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bl>
          </a:graphicData>
        </a:graphic>
      </p:graphicFrame>
      <p:pic>
        <p:nvPicPr>
          <p:cNvPr id="173" name="Picture 2" descr=""/>
          <p:cNvPicPr/>
          <p:nvPr/>
        </p:nvPicPr>
        <p:blipFill>
          <a:blip r:embed="rId2"/>
          <a:stretch/>
        </p:blipFill>
        <p:spPr>
          <a:xfrm>
            <a:off x="3780000" y="4034520"/>
            <a:ext cx="1310400" cy="930240"/>
          </a:xfrm>
          <a:prstGeom prst="rect">
            <a:avLst/>
          </a:prstGeom>
          <a:ln>
            <a:noFill/>
          </a:ln>
        </p:spPr>
      </p:pic>
      <p:sp>
        <p:nvSpPr>
          <p:cNvPr id="174" name="CustomShape 9"/>
          <p:cNvSpPr/>
          <p:nvPr/>
        </p:nvSpPr>
        <p:spPr>
          <a:xfrm>
            <a:off x="5265000" y="2202480"/>
            <a:ext cx="447480" cy="18000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75" name="CustomShape 10"/>
          <p:cNvSpPr/>
          <p:nvPr/>
        </p:nvSpPr>
        <p:spPr>
          <a:xfrm>
            <a:off x="5265000" y="2592720"/>
            <a:ext cx="447480" cy="18000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76" name="CustomShape 11"/>
          <p:cNvSpPr/>
          <p:nvPr/>
        </p:nvSpPr>
        <p:spPr>
          <a:xfrm>
            <a:off x="5265000" y="3021120"/>
            <a:ext cx="447480" cy="18000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77" name="CustomShape 12"/>
          <p:cNvSpPr/>
          <p:nvPr/>
        </p:nvSpPr>
        <p:spPr>
          <a:xfrm>
            <a:off x="5265000" y="3433680"/>
            <a:ext cx="447480" cy="18000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78" name="CustomShape 13"/>
          <p:cNvSpPr/>
          <p:nvPr/>
        </p:nvSpPr>
        <p:spPr>
          <a:xfrm>
            <a:off x="5265000" y="3856320"/>
            <a:ext cx="447480" cy="18000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79" name="CustomShape 14"/>
          <p:cNvSpPr/>
          <p:nvPr/>
        </p:nvSpPr>
        <p:spPr>
          <a:xfrm>
            <a:off x="5265000" y="4279680"/>
            <a:ext cx="447480" cy="18000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0" name="CustomShape 15"/>
          <p:cNvSpPr/>
          <p:nvPr/>
        </p:nvSpPr>
        <p:spPr>
          <a:xfrm>
            <a:off x="7062840" y="2207880"/>
            <a:ext cx="447480" cy="18000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1" name="CustomShape 16"/>
          <p:cNvSpPr/>
          <p:nvPr/>
        </p:nvSpPr>
        <p:spPr>
          <a:xfrm>
            <a:off x="7062840" y="2598480"/>
            <a:ext cx="447480" cy="18000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2" name="CustomShape 17"/>
          <p:cNvSpPr/>
          <p:nvPr/>
        </p:nvSpPr>
        <p:spPr>
          <a:xfrm>
            <a:off x="7062840" y="3026880"/>
            <a:ext cx="447480" cy="18000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3" name="CustomShape 18"/>
          <p:cNvSpPr/>
          <p:nvPr/>
        </p:nvSpPr>
        <p:spPr>
          <a:xfrm>
            <a:off x="7062840" y="3439080"/>
            <a:ext cx="447480" cy="18000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4" name="CustomShape 19"/>
          <p:cNvSpPr/>
          <p:nvPr/>
        </p:nvSpPr>
        <p:spPr>
          <a:xfrm>
            <a:off x="7062840" y="3861720"/>
            <a:ext cx="447480" cy="18000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5" name="CustomShape 20"/>
          <p:cNvSpPr/>
          <p:nvPr/>
        </p:nvSpPr>
        <p:spPr>
          <a:xfrm>
            <a:off x="7062840" y="4285080"/>
            <a:ext cx="447480" cy="18000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6" name="CustomShape 21"/>
          <p:cNvSpPr/>
          <p:nvPr/>
        </p:nvSpPr>
        <p:spPr>
          <a:xfrm>
            <a:off x="8895600" y="2217600"/>
            <a:ext cx="447480" cy="18000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7" name="CustomShape 22"/>
          <p:cNvSpPr/>
          <p:nvPr/>
        </p:nvSpPr>
        <p:spPr>
          <a:xfrm>
            <a:off x="8895600" y="2608200"/>
            <a:ext cx="447480" cy="18000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8" name="CustomShape 23"/>
          <p:cNvSpPr/>
          <p:nvPr/>
        </p:nvSpPr>
        <p:spPr>
          <a:xfrm>
            <a:off x="8895600" y="3036600"/>
            <a:ext cx="447480" cy="18000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89" name="CustomShape 24"/>
          <p:cNvSpPr/>
          <p:nvPr/>
        </p:nvSpPr>
        <p:spPr>
          <a:xfrm>
            <a:off x="8895600" y="3448800"/>
            <a:ext cx="447480" cy="18000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90" name="CustomShape 25"/>
          <p:cNvSpPr/>
          <p:nvPr/>
        </p:nvSpPr>
        <p:spPr>
          <a:xfrm>
            <a:off x="8895600" y="3871440"/>
            <a:ext cx="447480" cy="18000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91" name="CustomShape 26"/>
          <p:cNvSpPr/>
          <p:nvPr/>
        </p:nvSpPr>
        <p:spPr>
          <a:xfrm>
            <a:off x="8895600" y="4295160"/>
            <a:ext cx="447480" cy="18000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192" name="CustomShape 27"/>
          <p:cNvSpPr/>
          <p:nvPr/>
        </p:nvSpPr>
        <p:spPr>
          <a:xfrm>
            <a:off x="10839600" y="2179800"/>
            <a:ext cx="450720" cy="18000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sp>
        <p:nvSpPr>
          <p:cNvPr id="193" name="CustomShape 28"/>
          <p:cNvSpPr/>
          <p:nvPr/>
        </p:nvSpPr>
        <p:spPr>
          <a:xfrm>
            <a:off x="10839600" y="2575440"/>
            <a:ext cx="450720" cy="18000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sp>
        <p:nvSpPr>
          <p:cNvPr id="194" name="CustomShape 29"/>
          <p:cNvSpPr/>
          <p:nvPr/>
        </p:nvSpPr>
        <p:spPr>
          <a:xfrm>
            <a:off x="10839600" y="2998800"/>
            <a:ext cx="450720" cy="18000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sp>
        <p:nvSpPr>
          <p:cNvPr id="195" name="CustomShape 30"/>
          <p:cNvSpPr/>
          <p:nvPr/>
        </p:nvSpPr>
        <p:spPr>
          <a:xfrm>
            <a:off x="10839600" y="3411000"/>
            <a:ext cx="450720" cy="18000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sp>
        <p:nvSpPr>
          <p:cNvPr id="196" name="CustomShape 31"/>
          <p:cNvSpPr/>
          <p:nvPr/>
        </p:nvSpPr>
        <p:spPr>
          <a:xfrm>
            <a:off x="10839600" y="3834000"/>
            <a:ext cx="450720" cy="18000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sp>
        <p:nvSpPr>
          <p:cNvPr id="197" name="CustomShape 32"/>
          <p:cNvSpPr/>
          <p:nvPr/>
        </p:nvSpPr>
        <p:spPr>
          <a:xfrm>
            <a:off x="10839600" y="4257360"/>
            <a:ext cx="450720" cy="18000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pic>
        <p:nvPicPr>
          <p:cNvPr id="198" name="Picture 50" descr=""/>
          <p:cNvPicPr/>
          <p:nvPr/>
        </p:nvPicPr>
        <p:blipFill>
          <a:blip r:embed="rId3"/>
          <a:stretch/>
        </p:blipFill>
        <p:spPr>
          <a:xfrm>
            <a:off x="6825960" y="4267800"/>
            <a:ext cx="135000" cy="135000"/>
          </a:xfrm>
          <a:prstGeom prst="rect">
            <a:avLst/>
          </a:prstGeom>
          <a:ln>
            <a:noFill/>
          </a:ln>
        </p:spPr>
      </p:pic>
      <p:pic>
        <p:nvPicPr>
          <p:cNvPr id="199" name="Picture 106" descr=""/>
          <p:cNvPicPr/>
          <p:nvPr/>
        </p:nvPicPr>
        <p:blipFill>
          <a:blip r:embed="rId4"/>
          <a:stretch/>
        </p:blipFill>
        <p:spPr>
          <a:xfrm>
            <a:off x="6825960" y="2221560"/>
            <a:ext cx="135000" cy="135000"/>
          </a:xfrm>
          <a:prstGeom prst="rect">
            <a:avLst/>
          </a:prstGeom>
          <a:ln>
            <a:noFill/>
          </a:ln>
        </p:spPr>
      </p:pic>
      <p:pic>
        <p:nvPicPr>
          <p:cNvPr id="200" name="Picture 107" descr=""/>
          <p:cNvPicPr/>
          <p:nvPr/>
        </p:nvPicPr>
        <p:blipFill>
          <a:blip r:embed="rId5"/>
          <a:stretch/>
        </p:blipFill>
        <p:spPr>
          <a:xfrm>
            <a:off x="6816960" y="2654280"/>
            <a:ext cx="135000" cy="135000"/>
          </a:xfrm>
          <a:prstGeom prst="rect">
            <a:avLst/>
          </a:prstGeom>
          <a:ln>
            <a:noFill/>
          </a:ln>
        </p:spPr>
      </p:pic>
      <p:pic>
        <p:nvPicPr>
          <p:cNvPr id="201" name="Picture 108" descr=""/>
          <p:cNvPicPr/>
          <p:nvPr/>
        </p:nvPicPr>
        <p:blipFill>
          <a:blip r:embed="rId6"/>
          <a:stretch/>
        </p:blipFill>
        <p:spPr>
          <a:xfrm>
            <a:off x="6818760" y="3053520"/>
            <a:ext cx="135000" cy="135000"/>
          </a:xfrm>
          <a:prstGeom prst="rect">
            <a:avLst/>
          </a:prstGeom>
          <a:ln>
            <a:noFill/>
          </a:ln>
        </p:spPr>
      </p:pic>
      <p:pic>
        <p:nvPicPr>
          <p:cNvPr id="202" name="Picture 109" descr=""/>
          <p:cNvPicPr/>
          <p:nvPr/>
        </p:nvPicPr>
        <p:blipFill>
          <a:blip r:embed="rId7"/>
          <a:stretch/>
        </p:blipFill>
        <p:spPr>
          <a:xfrm>
            <a:off x="6825960" y="3425040"/>
            <a:ext cx="135000" cy="135000"/>
          </a:xfrm>
          <a:prstGeom prst="rect">
            <a:avLst/>
          </a:prstGeom>
          <a:ln>
            <a:noFill/>
          </a:ln>
        </p:spPr>
      </p:pic>
      <p:pic>
        <p:nvPicPr>
          <p:cNvPr id="203" name="Picture 110" descr=""/>
          <p:cNvPicPr/>
          <p:nvPr/>
        </p:nvPicPr>
        <p:blipFill>
          <a:blip r:embed="rId8"/>
          <a:stretch/>
        </p:blipFill>
        <p:spPr>
          <a:xfrm>
            <a:off x="6825960" y="3851640"/>
            <a:ext cx="135000" cy="135000"/>
          </a:xfrm>
          <a:prstGeom prst="rect">
            <a:avLst/>
          </a:prstGeom>
          <a:ln>
            <a:noFill/>
          </a:ln>
        </p:spPr>
      </p:pic>
      <p:pic>
        <p:nvPicPr>
          <p:cNvPr id="204" name="Picture 111" descr=""/>
          <p:cNvPicPr/>
          <p:nvPr/>
        </p:nvPicPr>
        <p:blipFill>
          <a:blip r:embed="rId9"/>
          <a:stretch/>
        </p:blipFill>
        <p:spPr>
          <a:xfrm>
            <a:off x="8692200" y="4267800"/>
            <a:ext cx="135000" cy="135000"/>
          </a:xfrm>
          <a:prstGeom prst="rect">
            <a:avLst/>
          </a:prstGeom>
          <a:ln>
            <a:noFill/>
          </a:ln>
        </p:spPr>
      </p:pic>
      <p:pic>
        <p:nvPicPr>
          <p:cNvPr id="205" name="Picture 112" descr=""/>
          <p:cNvPicPr/>
          <p:nvPr/>
        </p:nvPicPr>
        <p:blipFill>
          <a:blip r:embed="rId10"/>
          <a:stretch/>
        </p:blipFill>
        <p:spPr>
          <a:xfrm>
            <a:off x="8692200" y="2221560"/>
            <a:ext cx="135000" cy="135000"/>
          </a:xfrm>
          <a:prstGeom prst="rect">
            <a:avLst/>
          </a:prstGeom>
          <a:ln>
            <a:noFill/>
          </a:ln>
        </p:spPr>
      </p:pic>
      <p:pic>
        <p:nvPicPr>
          <p:cNvPr id="206" name="Picture 113" descr=""/>
          <p:cNvPicPr/>
          <p:nvPr/>
        </p:nvPicPr>
        <p:blipFill>
          <a:blip r:embed="rId11"/>
          <a:stretch/>
        </p:blipFill>
        <p:spPr>
          <a:xfrm>
            <a:off x="8683200" y="2654280"/>
            <a:ext cx="135000" cy="135000"/>
          </a:xfrm>
          <a:prstGeom prst="rect">
            <a:avLst/>
          </a:prstGeom>
          <a:ln>
            <a:noFill/>
          </a:ln>
        </p:spPr>
      </p:pic>
      <p:pic>
        <p:nvPicPr>
          <p:cNvPr id="207" name="Picture 114" descr=""/>
          <p:cNvPicPr/>
          <p:nvPr/>
        </p:nvPicPr>
        <p:blipFill>
          <a:blip r:embed="rId12"/>
          <a:stretch/>
        </p:blipFill>
        <p:spPr>
          <a:xfrm>
            <a:off x="8685000" y="3053520"/>
            <a:ext cx="135000" cy="135000"/>
          </a:xfrm>
          <a:prstGeom prst="rect">
            <a:avLst/>
          </a:prstGeom>
          <a:ln>
            <a:noFill/>
          </a:ln>
        </p:spPr>
      </p:pic>
      <p:pic>
        <p:nvPicPr>
          <p:cNvPr id="208" name="Picture 115" descr=""/>
          <p:cNvPicPr/>
          <p:nvPr/>
        </p:nvPicPr>
        <p:blipFill>
          <a:blip r:embed="rId13"/>
          <a:stretch/>
        </p:blipFill>
        <p:spPr>
          <a:xfrm>
            <a:off x="8692200" y="3425040"/>
            <a:ext cx="135000" cy="135000"/>
          </a:xfrm>
          <a:prstGeom prst="rect">
            <a:avLst/>
          </a:prstGeom>
          <a:ln>
            <a:noFill/>
          </a:ln>
        </p:spPr>
      </p:pic>
      <p:pic>
        <p:nvPicPr>
          <p:cNvPr id="209" name="Picture 116" descr=""/>
          <p:cNvPicPr/>
          <p:nvPr/>
        </p:nvPicPr>
        <p:blipFill>
          <a:blip r:embed="rId14"/>
          <a:stretch/>
        </p:blipFill>
        <p:spPr>
          <a:xfrm>
            <a:off x="8692200" y="3851640"/>
            <a:ext cx="135000" cy="135000"/>
          </a:xfrm>
          <a:prstGeom prst="rect">
            <a:avLst/>
          </a:prstGeom>
          <a:ln>
            <a:noFill/>
          </a:ln>
        </p:spPr>
      </p:pic>
      <p:pic>
        <p:nvPicPr>
          <p:cNvPr id="210" name="Picture 117" descr=""/>
          <p:cNvPicPr/>
          <p:nvPr/>
        </p:nvPicPr>
        <p:blipFill>
          <a:blip r:embed="rId15"/>
          <a:stretch/>
        </p:blipFill>
        <p:spPr>
          <a:xfrm>
            <a:off x="10581480" y="4267800"/>
            <a:ext cx="135000" cy="135000"/>
          </a:xfrm>
          <a:prstGeom prst="rect">
            <a:avLst/>
          </a:prstGeom>
          <a:ln>
            <a:noFill/>
          </a:ln>
        </p:spPr>
      </p:pic>
      <p:pic>
        <p:nvPicPr>
          <p:cNvPr id="211" name="Picture 118" descr=""/>
          <p:cNvPicPr/>
          <p:nvPr/>
        </p:nvPicPr>
        <p:blipFill>
          <a:blip r:embed="rId16"/>
          <a:stretch/>
        </p:blipFill>
        <p:spPr>
          <a:xfrm>
            <a:off x="10581480" y="2221560"/>
            <a:ext cx="135000" cy="135000"/>
          </a:xfrm>
          <a:prstGeom prst="rect">
            <a:avLst/>
          </a:prstGeom>
          <a:ln>
            <a:noFill/>
          </a:ln>
        </p:spPr>
      </p:pic>
      <p:pic>
        <p:nvPicPr>
          <p:cNvPr id="212" name="Picture 119" descr=""/>
          <p:cNvPicPr/>
          <p:nvPr/>
        </p:nvPicPr>
        <p:blipFill>
          <a:blip r:embed="rId17"/>
          <a:stretch/>
        </p:blipFill>
        <p:spPr>
          <a:xfrm>
            <a:off x="10572480" y="2654280"/>
            <a:ext cx="135000" cy="135000"/>
          </a:xfrm>
          <a:prstGeom prst="rect">
            <a:avLst/>
          </a:prstGeom>
          <a:ln>
            <a:noFill/>
          </a:ln>
        </p:spPr>
      </p:pic>
      <p:pic>
        <p:nvPicPr>
          <p:cNvPr id="213" name="Picture 120" descr=""/>
          <p:cNvPicPr/>
          <p:nvPr/>
        </p:nvPicPr>
        <p:blipFill>
          <a:blip r:embed="rId18"/>
          <a:stretch/>
        </p:blipFill>
        <p:spPr>
          <a:xfrm>
            <a:off x="10574280" y="3053520"/>
            <a:ext cx="135000" cy="135000"/>
          </a:xfrm>
          <a:prstGeom prst="rect">
            <a:avLst/>
          </a:prstGeom>
          <a:ln>
            <a:noFill/>
          </a:ln>
        </p:spPr>
      </p:pic>
      <p:pic>
        <p:nvPicPr>
          <p:cNvPr id="214" name="Picture 121" descr=""/>
          <p:cNvPicPr/>
          <p:nvPr/>
        </p:nvPicPr>
        <p:blipFill>
          <a:blip r:embed="rId19"/>
          <a:stretch/>
        </p:blipFill>
        <p:spPr>
          <a:xfrm>
            <a:off x="10581480" y="3425040"/>
            <a:ext cx="135000" cy="135000"/>
          </a:xfrm>
          <a:prstGeom prst="rect">
            <a:avLst/>
          </a:prstGeom>
          <a:ln>
            <a:noFill/>
          </a:ln>
        </p:spPr>
      </p:pic>
      <p:pic>
        <p:nvPicPr>
          <p:cNvPr id="215" name="Picture 122" descr=""/>
          <p:cNvPicPr/>
          <p:nvPr/>
        </p:nvPicPr>
        <p:blipFill>
          <a:blip r:embed="rId20"/>
          <a:stretch/>
        </p:blipFill>
        <p:spPr>
          <a:xfrm>
            <a:off x="10581480" y="3851640"/>
            <a:ext cx="135000" cy="135000"/>
          </a:xfrm>
          <a:prstGeom prst="rect">
            <a:avLst/>
          </a:prstGeom>
          <a:ln>
            <a:noFill/>
          </a:ln>
        </p:spPr>
      </p:pic>
      <p:graphicFrame>
        <p:nvGraphicFramePr>
          <p:cNvPr id="216" name="Table 33"/>
          <p:cNvGraphicFramePr/>
          <p:nvPr/>
        </p:nvGraphicFramePr>
        <p:xfrm>
          <a:off x="2697480" y="5358960"/>
          <a:ext cx="8678520" cy="777240"/>
        </p:xfrm>
        <a:graphic>
          <a:graphicData uri="http://schemas.openxmlformats.org/drawingml/2006/table">
            <a:tbl>
              <a:tblPr/>
              <a:tblGrid>
                <a:gridCol w="566640"/>
                <a:gridCol w="761760"/>
                <a:gridCol w="761760"/>
                <a:gridCol w="445680"/>
                <a:gridCol w="501480"/>
                <a:gridCol w="546120"/>
                <a:gridCol w="501480"/>
                <a:gridCol w="232200"/>
                <a:gridCol w="501480"/>
                <a:gridCol w="635400"/>
                <a:gridCol w="501480"/>
                <a:gridCol w="204120"/>
                <a:gridCol w="501480"/>
                <a:gridCol w="696600"/>
                <a:gridCol w="501480"/>
                <a:gridCol w="185760"/>
                <a:gridCol w="633960"/>
              </a:tblGrid>
              <a:tr h="329400">
                <a:tc>
                  <a:txBody>
                    <a:bodyPr lIns="5760" rIns="5760"/>
                    <a:p>
                      <a:pPr algn="ctr">
                        <a:lnSpc>
                          <a:spcPct val="100000"/>
                        </a:lnSpc>
                      </a:pPr>
                      <a:r>
                        <a:rPr b="0" lang="en-IN" sz="800" spc="-1" strike="noStrike">
                          <a:solidFill>
                            <a:srgbClr val="000000"/>
                          </a:solidFill>
                          <a:latin typeface="Calibri"/>
                        </a:rPr>
                        <a:t>Patient ID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a:txBody>
                    <a:bodyPr lIns="5760" rIns="5760"/>
                    <a:p>
                      <a:pPr algn="ctr">
                        <a:lnSpc>
                          <a:spcPct val="100000"/>
                        </a:lnSpc>
                      </a:pPr>
                      <a:r>
                        <a:rPr b="0" lang="en-IN" sz="800" spc="-1" strike="noStrike">
                          <a:solidFill>
                            <a:srgbClr val="000000"/>
                          </a:solidFill>
                          <a:latin typeface="Calibri"/>
                        </a:rPr>
                        <a:t>Patient Name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a:txBody>
                    <a:bodyPr lIns="5760" rIns="5760"/>
                    <a:p>
                      <a:pPr algn="ctr">
                        <a:lnSpc>
                          <a:spcPct val="100000"/>
                        </a:lnSpc>
                      </a:pPr>
                      <a:r>
                        <a:rPr b="0" lang="en-IN" sz="800" spc="-1" strike="noStrike">
                          <a:solidFill>
                            <a:srgbClr val="000000"/>
                          </a:solidFill>
                          <a:latin typeface="Calibri"/>
                        </a:rPr>
                        <a:t>Test name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a:txBody>
                    <a:bodyPr lIns="5760" rIns="5760"/>
                    <a:p>
                      <a:pPr algn="ctr">
                        <a:lnSpc>
                          <a:spcPct val="100000"/>
                        </a:lnSpc>
                      </a:pPr>
                      <a:r>
                        <a:rPr b="0" lang="en-IN" sz="800" spc="-1" strike="noStrike">
                          <a:solidFill>
                            <a:srgbClr val="000000"/>
                          </a:solidFill>
                          <a:latin typeface="Calibri"/>
                        </a:rPr>
                        <a:t>Gender</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gridSpan="3">
                  <a:txBody>
                    <a:bodyPr lIns="5760" rIns="5760"/>
                    <a:p>
                      <a:pPr algn="ctr">
                        <a:lnSpc>
                          <a:spcPct val="100000"/>
                        </a:lnSpc>
                      </a:pPr>
                      <a:r>
                        <a:rPr b="0" lang="en-IN" sz="800" spc="-1" strike="noStrike">
                          <a:solidFill>
                            <a:srgbClr val="000000"/>
                          </a:solidFill>
                          <a:latin typeface="Calibri"/>
                        </a:rPr>
                        <a:t>Upload DNA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gridSpan="3">
                  <a:txBody>
                    <a:bodyPr lIns="5760" rIns="5760"/>
                    <a:p>
                      <a:pPr algn="ctr">
                        <a:lnSpc>
                          <a:spcPct val="100000"/>
                        </a:lnSpc>
                      </a:pPr>
                      <a:r>
                        <a:rPr b="0" lang="en-IN" sz="800" spc="-1" strike="noStrike">
                          <a:solidFill>
                            <a:srgbClr val="000000"/>
                          </a:solidFill>
                          <a:latin typeface="Calibri"/>
                        </a:rPr>
                        <a:t>Upload Blood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gridSpan="3">
                  <a:txBody>
                    <a:bodyPr lIns="5760" rIns="5760"/>
                    <a:p>
                      <a:pPr algn="ctr">
                        <a:lnSpc>
                          <a:spcPct val="100000"/>
                        </a:lnSpc>
                      </a:pPr>
                      <a:r>
                        <a:rPr b="0" lang="en-IN" sz="800" spc="-1" strike="noStrike">
                          <a:solidFill>
                            <a:srgbClr val="000000"/>
                          </a:solidFill>
                          <a:latin typeface="Calibri"/>
                        </a:rPr>
                        <a:t>Upload Allergy results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hMerge="1">
                  <a:tcPr>
                    <a:solidFill>
                      <a:srgbClr val="729fcf"/>
                    </a:solidFill>
                  </a:tcPr>
                </a:tc>
                <a:tc hMerge="1">
                  <a:tcPr>
                    <a:solidFill>
                      <a:srgbClr val="729fcf"/>
                    </a:solidFill>
                  </a:tcPr>
                </a:tc>
                <a:tc>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c>
                  <a:txBody>
                    <a:bodyPr lIns="5760" rIns="5760"/>
                    <a:p>
                      <a:pPr algn="ctr">
                        <a:lnSpc>
                          <a:spcPct val="100000"/>
                        </a:lnSpc>
                      </a:pPr>
                      <a:r>
                        <a:rPr b="0" lang="en-IN" sz="800" spc="-1" strike="noStrike">
                          <a:solidFill>
                            <a:srgbClr val="000000"/>
                          </a:solidFill>
                          <a:latin typeface="Calibri"/>
                        </a:rPr>
                        <a:t>Submit for analysis</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92d050"/>
                    </a:solidFill>
                  </a:tcPr>
                </a:tc>
              </a:tr>
              <a:tr h="448200">
                <a:tc>
                  <a:txBody>
                    <a:bodyPr lIns="5760" rIns="5760"/>
                    <a:p>
                      <a:pPr algn="ctr">
                        <a:lnSpc>
                          <a:spcPct val="100000"/>
                        </a:lnSpc>
                      </a:pPr>
                      <a:r>
                        <a:rPr b="0" lang="en-IN" sz="800" spc="-1" strike="noStrike">
                          <a:solidFill>
                            <a:srgbClr val="000000"/>
                          </a:solidFill>
                          <a:latin typeface="Calibri"/>
                        </a:rPr>
                        <a:t>SWCA00005</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Tommy</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Genetic test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Male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DNAA0005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BLOODA0005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Upload</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ALLERGYA0005</a:t>
                      </a:r>
                      <a:endParaRPr b="0" lang="en-IN" sz="800" spc="-1" strike="noStrike">
                        <a:latin typeface="Arial"/>
                      </a:endParaRPr>
                    </a:p>
                    <a:p>
                      <a:pPr algn="ctr">
                        <a:lnSpc>
                          <a:spcPct val="100000"/>
                        </a:lnSpc>
                      </a:pPr>
                      <a:r>
                        <a:rPr b="1" lang="en-IN" sz="800" spc="-1" strike="noStrike">
                          <a:solidFill>
                            <a:srgbClr val="000000"/>
                          </a:solidFill>
                          <a:latin typeface="Calibri"/>
                        </a:rPr>
                        <a:t>(view)</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Delete</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 </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c>
                  <a:txBody>
                    <a:bodyPr lIns="5760" rIns="5760"/>
                    <a:p>
                      <a:pPr algn="ctr">
                        <a:lnSpc>
                          <a:spcPct val="100000"/>
                        </a:lnSpc>
                      </a:pPr>
                      <a:r>
                        <a:rPr b="0" lang="en-IN" sz="800" spc="-1" strike="noStrike">
                          <a:solidFill>
                            <a:srgbClr val="000000"/>
                          </a:solidFill>
                          <a:latin typeface="Calibri"/>
                        </a:rPr>
                        <a:t>Submit</a:t>
                      </a:r>
                      <a:endParaRPr b="0" lang="en-IN" sz="800" spc="-1" strike="noStrike">
                        <a:latin typeface="Arial"/>
                      </a:endParaRPr>
                    </a:p>
                  </a:txBody>
                  <a:tcPr marL="5760" marR="5760">
                    <a:lnL w="12240">
                      <a:solidFill>
                        <a:srgbClr val="ffffff"/>
                      </a:solidFill>
                    </a:lnL>
                    <a:lnR w="12240">
                      <a:solidFill>
                        <a:srgbClr val="ffffff"/>
                      </a:solidFill>
                    </a:lnR>
                    <a:lnT w="12240">
                      <a:solidFill>
                        <a:srgbClr val="ffffff"/>
                      </a:solidFill>
                    </a:lnT>
                    <a:lnB w="12240">
                      <a:solidFill>
                        <a:srgbClr val="ffffff"/>
                      </a:solidFill>
                    </a:lnB>
                    <a:solidFill>
                      <a:srgbClr val="adb9ca"/>
                    </a:solidFill>
                  </a:tcPr>
                </a:tc>
              </a:tr>
            </a:tbl>
          </a:graphicData>
        </a:graphic>
      </p:graphicFrame>
      <p:sp>
        <p:nvSpPr>
          <p:cNvPr id="217" name="CustomShape 34"/>
          <p:cNvSpPr/>
          <p:nvPr/>
        </p:nvSpPr>
        <p:spPr>
          <a:xfrm>
            <a:off x="2605320" y="1314720"/>
            <a:ext cx="1176120" cy="271080"/>
          </a:xfrm>
          <a:prstGeom prst="rect">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wrap="none" lIns="90000" rIns="90000" tIns="45000" bIns="45000"/>
          <a:p>
            <a:pPr>
              <a:lnSpc>
                <a:spcPct val="100000"/>
              </a:lnSpc>
            </a:pPr>
            <a:r>
              <a:rPr b="0" lang="en-IN" sz="1200" spc="-1" strike="noStrike">
                <a:solidFill>
                  <a:srgbClr val="ffffff"/>
                </a:solidFill>
                <a:latin typeface="Calibri"/>
                <a:ea typeface="DejaVu Sans"/>
              </a:rPr>
              <a:t>New analysis</a:t>
            </a:r>
            <a:endParaRPr b="0" lang="en-IN" sz="1200" spc="-1" strike="noStrike">
              <a:latin typeface="Arial"/>
            </a:endParaRPr>
          </a:p>
        </p:txBody>
      </p:sp>
      <p:sp>
        <p:nvSpPr>
          <p:cNvPr id="218" name="CustomShape 35"/>
          <p:cNvSpPr/>
          <p:nvPr/>
        </p:nvSpPr>
        <p:spPr>
          <a:xfrm>
            <a:off x="2649960" y="4806360"/>
            <a:ext cx="680760" cy="271080"/>
          </a:xfrm>
          <a:prstGeom prst="rect">
            <a:avLst/>
          </a:prstGeom>
          <a:ln>
            <a:round/>
          </a:ln>
          <a:effectLst>
            <a:outerShdw blurRad="40000" dir="5400000" dist="20000" rotWithShape="0">
              <a:srgbClr val="000000">
                <a:alpha val="38000"/>
              </a:srgbClr>
            </a:outerShdw>
          </a:effectLst>
        </p:spPr>
        <p:style>
          <a:lnRef idx="3">
            <a:schemeClr val="lt1"/>
          </a:lnRef>
          <a:fillRef idx="1">
            <a:schemeClr val="accent6"/>
          </a:fillRef>
          <a:effectRef idx="1">
            <a:schemeClr val="accent6"/>
          </a:effectRef>
          <a:fontRef idx="minor"/>
        </p:style>
        <p:txBody>
          <a:bodyPr wrap="none" lIns="90000" rIns="90000" tIns="45000" bIns="45000"/>
          <a:p>
            <a:pPr>
              <a:lnSpc>
                <a:spcPct val="100000"/>
              </a:lnSpc>
            </a:pPr>
            <a:r>
              <a:rPr b="0" lang="en-IN" sz="1200" spc="-1" strike="noStrike">
                <a:solidFill>
                  <a:srgbClr val="ffffff"/>
                </a:solidFill>
                <a:latin typeface="Calibri"/>
                <a:ea typeface="DejaVu Sans"/>
              </a:rPr>
              <a:t>Re-run</a:t>
            </a:r>
            <a:endParaRPr b="0" lang="en-IN" sz="1200" spc="-1" strike="noStrike">
              <a:latin typeface="Arial"/>
            </a:endParaRPr>
          </a:p>
        </p:txBody>
      </p:sp>
      <p:sp>
        <p:nvSpPr>
          <p:cNvPr id="219" name="CustomShape 36"/>
          <p:cNvSpPr/>
          <p:nvPr/>
        </p:nvSpPr>
        <p:spPr>
          <a:xfrm>
            <a:off x="5265000" y="5690880"/>
            <a:ext cx="447480" cy="18000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220" name="CustomShape 37"/>
          <p:cNvSpPr/>
          <p:nvPr/>
        </p:nvSpPr>
        <p:spPr>
          <a:xfrm>
            <a:off x="7062840" y="5696280"/>
            <a:ext cx="447480" cy="18000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221" name="CustomShape 38"/>
          <p:cNvSpPr/>
          <p:nvPr/>
        </p:nvSpPr>
        <p:spPr>
          <a:xfrm>
            <a:off x="8895600" y="5706000"/>
            <a:ext cx="447480" cy="180000"/>
          </a:xfrm>
          <a:prstGeom prst="rect">
            <a:avLst/>
          </a:prstGeom>
          <a:ln>
            <a:noFill/>
          </a:ln>
          <a:effectLst>
            <a:outerShdw algn="ctr" blurRad="57150" dir="5400000" dist="19050" rotWithShape="0">
              <a:srgbClr val="000000">
                <a:alpha val="63000"/>
              </a:srgbClr>
            </a:outerShdw>
          </a:effectLst>
        </p:spPr>
        <p:style>
          <a:lnRef idx="0">
            <a:schemeClr val="accent3"/>
          </a:lnRef>
          <a:fillRef idx="3">
            <a:schemeClr val="accent3"/>
          </a:fillRef>
          <a:effectRef idx="3">
            <a:schemeClr val="accent3"/>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Upload</a:t>
            </a:r>
            <a:endParaRPr b="0" lang="en-IN" sz="600" spc="-1" strike="noStrike">
              <a:latin typeface="Arial"/>
            </a:endParaRPr>
          </a:p>
        </p:txBody>
      </p:sp>
      <p:sp>
        <p:nvSpPr>
          <p:cNvPr id="222" name="CustomShape 39"/>
          <p:cNvSpPr/>
          <p:nvPr/>
        </p:nvSpPr>
        <p:spPr>
          <a:xfrm>
            <a:off x="10839600" y="5668560"/>
            <a:ext cx="450720" cy="180000"/>
          </a:xfrm>
          <a:prstGeom prst="rect">
            <a:avLst/>
          </a:prstGeom>
          <a:ln>
            <a:noFill/>
          </a:ln>
          <a:effectLst>
            <a:outerShdw algn="ctr" blurRad="57150" dir="5400000" dist="19050" rotWithShape="0">
              <a:srgbClr val="000000">
                <a:alpha val="63000"/>
              </a:srgbClr>
            </a:outerShdw>
          </a:effectLst>
        </p:spPr>
        <p:style>
          <a:lnRef idx="0">
            <a:schemeClr val="accent1"/>
          </a:lnRef>
          <a:fillRef idx="3">
            <a:schemeClr val="accent1"/>
          </a:fillRef>
          <a:effectRef idx="3">
            <a:schemeClr val="accent1"/>
          </a:effectRef>
          <a:fontRef idx="minor"/>
        </p:style>
        <p:txBody>
          <a:bodyPr wrap="none" lIns="90000" rIns="90000" tIns="45000" bIns="45000"/>
          <a:p>
            <a:pPr algn="ctr">
              <a:lnSpc>
                <a:spcPct val="100000"/>
              </a:lnSpc>
            </a:pPr>
            <a:r>
              <a:rPr b="0" lang="en-IN" sz="600" spc="-1" strike="noStrike">
                <a:solidFill>
                  <a:srgbClr val="ffffff"/>
                </a:solidFill>
                <a:latin typeface="Calibri"/>
                <a:ea typeface="DejaVu Sans"/>
              </a:rPr>
              <a:t>Submit</a:t>
            </a:r>
            <a:endParaRPr b="0" lang="en-IN" sz="600" spc="-1" strike="noStrike">
              <a:latin typeface="Arial"/>
            </a:endParaRPr>
          </a:p>
        </p:txBody>
      </p:sp>
      <p:pic>
        <p:nvPicPr>
          <p:cNvPr id="223" name="Picture 77" descr=""/>
          <p:cNvPicPr/>
          <p:nvPr/>
        </p:nvPicPr>
        <p:blipFill>
          <a:blip r:embed="rId21"/>
          <a:stretch/>
        </p:blipFill>
        <p:spPr>
          <a:xfrm>
            <a:off x="6825960" y="5679000"/>
            <a:ext cx="135000" cy="135000"/>
          </a:xfrm>
          <a:prstGeom prst="rect">
            <a:avLst/>
          </a:prstGeom>
          <a:ln>
            <a:noFill/>
          </a:ln>
        </p:spPr>
      </p:pic>
      <p:pic>
        <p:nvPicPr>
          <p:cNvPr id="224" name="Picture 78" descr=""/>
          <p:cNvPicPr/>
          <p:nvPr/>
        </p:nvPicPr>
        <p:blipFill>
          <a:blip r:embed="rId22"/>
          <a:stretch/>
        </p:blipFill>
        <p:spPr>
          <a:xfrm>
            <a:off x="8692200" y="5679000"/>
            <a:ext cx="135000" cy="135000"/>
          </a:xfrm>
          <a:prstGeom prst="rect">
            <a:avLst/>
          </a:prstGeom>
          <a:ln>
            <a:noFill/>
          </a:ln>
        </p:spPr>
      </p:pic>
      <p:pic>
        <p:nvPicPr>
          <p:cNvPr id="225" name="Picture 79" descr=""/>
          <p:cNvPicPr/>
          <p:nvPr/>
        </p:nvPicPr>
        <p:blipFill>
          <a:blip r:embed="rId23"/>
          <a:stretch/>
        </p:blipFill>
        <p:spPr>
          <a:xfrm>
            <a:off x="10581480" y="5679000"/>
            <a:ext cx="135000" cy="13500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118080" y="121680"/>
            <a:ext cx="11963520" cy="6659280"/>
          </a:xfrm>
          <a:prstGeom prst="roundRect">
            <a:avLst>
              <a:gd name="adj" fmla="val 3640"/>
            </a:avLst>
          </a:prstGeom>
          <a:noFill/>
          <a:ln w="28440">
            <a:solidFill>
              <a:srgbClr val="33cc33"/>
            </a:solidFill>
            <a:round/>
          </a:ln>
        </p:spPr>
        <p:style>
          <a:lnRef idx="2">
            <a:schemeClr val="accent1">
              <a:shade val="50000"/>
            </a:schemeClr>
          </a:lnRef>
          <a:fillRef idx="1">
            <a:schemeClr val="accent1"/>
          </a:fillRef>
          <a:effectRef idx="0">
            <a:schemeClr val="accent1"/>
          </a:effectRef>
          <a:fontRef idx="minor"/>
        </p:style>
      </p:sp>
      <p:pic>
        <p:nvPicPr>
          <p:cNvPr id="227" name="Picture 2" descr=""/>
          <p:cNvPicPr/>
          <p:nvPr/>
        </p:nvPicPr>
        <p:blipFill>
          <a:blip r:embed="rId1"/>
          <a:stretch/>
        </p:blipFill>
        <p:spPr>
          <a:xfrm>
            <a:off x="629640" y="368640"/>
            <a:ext cx="1206360" cy="714960"/>
          </a:xfrm>
          <a:prstGeom prst="rect">
            <a:avLst/>
          </a:prstGeom>
          <a:ln>
            <a:noFill/>
          </a:ln>
        </p:spPr>
      </p:pic>
      <p:sp>
        <p:nvSpPr>
          <p:cNvPr id="228" name="Line 2"/>
          <p:cNvSpPr/>
          <p:nvPr/>
        </p:nvSpPr>
        <p:spPr>
          <a:xfrm>
            <a:off x="117720" y="1212840"/>
            <a:ext cx="11966040" cy="360"/>
          </a:xfrm>
          <a:prstGeom prst="line">
            <a:avLst/>
          </a:prstGeom>
          <a:ln w="76320">
            <a:solidFill>
              <a:srgbClr val="33cc33"/>
            </a:solidFill>
            <a:round/>
          </a:ln>
        </p:spPr>
        <p:style>
          <a:lnRef idx="1">
            <a:schemeClr val="accent1"/>
          </a:lnRef>
          <a:fillRef idx="0">
            <a:schemeClr val="accent1"/>
          </a:fillRef>
          <a:effectRef idx="0">
            <a:schemeClr val="accent1"/>
          </a:effectRef>
          <a:fontRef idx="minor"/>
        </p:style>
      </p:sp>
      <p:sp>
        <p:nvSpPr>
          <p:cNvPr id="229" name="CustomShape 3"/>
          <p:cNvSpPr/>
          <p:nvPr/>
        </p:nvSpPr>
        <p:spPr>
          <a:xfrm>
            <a:off x="10180440" y="138600"/>
            <a:ext cx="1723320" cy="6019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33cc33"/>
                </a:solidFill>
                <a:latin typeface="Calibri"/>
                <a:ea typeface="DejaVu Sans"/>
              </a:rPr>
              <a:t>User: Arul</a:t>
            </a:r>
            <a:endParaRPr b="0" lang="en-IN" sz="1400" spc="-1" strike="noStrike">
              <a:latin typeface="Arial"/>
            </a:endParaRPr>
          </a:p>
          <a:p>
            <a:pPr>
              <a:lnSpc>
                <a:spcPct val="100000"/>
              </a:lnSpc>
            </a:pPr>
            <a:r>
              <a:rPr b="0" lang="en-IN" sz="1400" spc="-1" strike="noStrike">
                <a:solidFill>
                  <a:srgbClr val="33cc33"/>
                </a:solidFill>
                <a:latin typeface="Calibri"/>
                <a:ea typeface="DejaVu Sans"/>
              </a:rPr>
              <a:t>Type: Technician</a:t>
            </a:r>
            <a:endParaRPr b="0" lang="en-IN" sz="1400" spc="-1" strike="noStrike">
              <a:latin typeface="Arial"/>
            </a:endParaRPr>
          </a:p>
        </p:txBody>
      </p:sp>
      <p:sp>
        <p:nvSpPr>
          <p:cNvPr id="230" name="Line 4"/>
          <p:cNvSpPr/>
          <p:nvPr/>
        </p:nvSpPr>
        <p:spPr>
          <a:xfrm>
            <a:off x="2593800" y="1212840"/>
            <a:ext cx="360" cy="5569920"/>
          </a:xfrm>
          <a:prstGeom prst="line">
            <a:avLst/>
          </a:prstGeom>
          <a:ln w="76320">
            <a:solidFill>
              <a:srgbClr val="33cc33"/>
            </a:solidFill>
            <a:round/>
          </a:ln>
        </p:spPr>
        <p:style>
          <a:lnRef idx="1">
            <a:schemeClr val="accent1"/>
          </a:lnRef>
          <a:fillRef idx="0">
            <a:schemeClr val="accent1"/>
          </a:fillRef>
          <a:effectRef idx="0">
            <a:schemeClr val="accent1"/>
          </a:effectRef>
          <a:fontRef idx="minor"/>
        </p:style>
      </p:sp>
      <p:sp>
        <p:nvSpPr>
          <p:cNvPr id="231" name="CustomShape 5"/>
          <p:cNvSpPr/>
          <p:nvPr/>
        </p:nvSpPr>
        <p:spPr>
          <a:xfrm>
            <a:off x="489600" y="1490040"/>
            <a:ext cx="1446840" cy="40860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Add Patient</a:t>
            </a:r>
            <a:endParaRPr b="0" lang="en-IN" sz="1200" spc="-1" strike="noStrike">
              <a:latin typeface="Arial"/>
            </a:endParaRPr>
          </a:p>
        </p:txBody>
      </p:sp>
      <p:sp>
        <p:nvSpPr>
          <p:cNvPr id="232" name="CustomShape 6"/>
          <p:cNvSpPr/>
          <p:nvPr/>
        </p:nvSpPr>
        <p:spPr>
          <a:xfrm>
            <a:off x="11062080" y="793080"/>
            <a:ext cx="841680" cy="25380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Logout</a:t>
            </a:r>
            <a:endParaRPr b="0" lang="en-IN" sz="1200" spc="-1" strike="noStrike">
              <a:latin typeface="Arial"/>
            </a:endParaRPr>
          </a:p>
        </p:txBody>
      </p:sp>
      <p:sp>
        <p:nvSpPr>
          <p:cNvPr id="233" name="CustomShape 7"/>
          <p:cNvSpPr/>
          <p:nvPr/>
        </p:nvSpPr>
        <p:spPr>
          <a:xfrm>
            <a:off x="489600" y="2015640"/>
            <a:ext cx="1446840" cy="40860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Analysis</a:t>
            </a:r>
            <a:endParaRPr b="0" lang="en-IN" sz="1200" spc="-1" strike="noStrike">
              <a:latin typeface="Arial"/>
            </a:endParaRPr>
          </a:p>
        </p:txBody>
      </p:sp>
      <p:sp>
        <p:nvSpPr>
          <p:cNvPr id="234" name="CustomShape 8"/>
          <p:cNvSpPr/>
          <p:nvPr/>
        </p:nvSpPr>
        <p:spPr>
          <a:xfrm>
            <a:off x="472320" y="2518920"/>
            <a:ext cx="1446840" cy="40860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View</a:t>
            </a:r>
            <a:endParaRPr b="0" lang="en-IN" sz="1200" spc="-1" strike="noStrike">
              <a:latin typeface="Arial"/>
            </a:endParaRPr>
          </a:p>
        </p:txBody>
      </p:sp>
      <p:graphicFrame>
        <p:nvGraphicFramePr>
          <p:cNvPr id="235" name="Table 9"/>
          <p:cNvGraphicFramePr/>
          <p:nvPr/>
        </p:nvGraphicFramePr>
        <p:xfrm>
          <a:off x="2736360" y="2226240"/>
          <a:ext cx="9204120" cy="2522160"/>
        </p:xfrm>
        <a:graphic>
          <a:graphicData uri="http://schemas.openxmlformats.org/drawingml/2006/table">
            <a:tbl>
              <a:tblPr/>
              <a:tblGrid>
                <a:gridCol w="664560"/>
                <a:gridCol w="671400"/>
                <a:gridCol w="596880"/>
                <a:gridCol w="727560"/>
                <a:gridCol w="662040"/>
                <a:gridCol w="1035360"/>
                <a:gridCol w="1137960"/>
                <a:gridCol w="792720"/>
                <a:gridCol w="438120"/>
                <a:gridCol w="872280"/>
                <a:gridCol w="631440"/>
                <a:gridCol w="974160"/>
              </a:tblGrid>
              <a:tr h="360360">
                <a:tc>
                  <a:txBody>
                    <a:bodyPr lIns="7920" rIns="7920"/>
                    <a:p>
                      <a:pPr algn="ctr">
                        <a:lnSpc>
                          <a:spcPct val="100000"/>
                        </a:lnSpc>
                      </a:pPr>
                      <a:r>
                        <a:rPr b="0" lang="en-IN" sz="900" spc="-1" strike="noStrike">
                          <a:solidFill>
                            <a:srgbClr val="000000"/>
                          </a:solidFill>
                          <a:latin typeface="Calibri"/>
                        </a:rPr>
                        <a:t>Patient ID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Patient Name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Test name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Date submitted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Results status</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Physician status</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Date Physician reviewed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Mail id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Send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Date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Print and Issue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c>
                  <a:txBody>
                    <a:bodyPr lIns="7920" rIns="7920"/>
                    <a:p>
                      <a:pPr algn="ctr">
                        <a:lnSpc>
                          <a:spcPct val="100000"/>
                        </a:lnSpc>
                      </a:pPr>
                      <a:r>
                        <a:rPr b="0" lang="en-IN" sz="900" spc="-1" strike="noStrike">
                          <a:solidFill>
                            <a:srgbClr val="000000"/>
                          </a:solidFill>
                          <a:latin typeface="Calibri"/>
                        </a:rPr>
                        <a:t>Date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33cc33"/>
                    </a:solidFill>
                  </a:tcPr>
                </a:tc>
              </a:tr>
              <a:tr h="360360">
                <a:tc>
                  <a:txBody>
                    <a:bodyPr lIns="7920" rIns="7920"/>
                    <a:p>
                      <a:pPr algn="ctr">
                        <a:lnSpc>
                          <a:spcPct val="100000"/>
                        </a:lnSpc>
                      </a:pPr>
                      <a:r>
                        <a:rPr b="0" lang="en-IN" sz="900" spc="-1" strike="noStrike">
                          <a:solidFill>
                            <a:srgbClr val="000000"/>
                          </a:solidFill>
                          <a:latin typeface="Calibri"/>
                        </a:rPr>
                        <a:t>SWCA00005</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Arul</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Genetic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Done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Approved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arul@gmail.com</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360360">
                <a:tc>
                  <a:txBody>
                    <a:bodyPr lIns="7920" rIns="7920"/>
                    <a:p>
                      <a:pPr algn="ctr">
                        <a:lnSpc>
                          <a:spcPct val="100000"/>
                        </a:lnSpc>
                      </a:pPr>
                      <a:r>
                        <a:rPr b="0" lang="en-IN" sz="900" spc="-1" strike="noStrike">
                          <a:solidFill>
                            <a:srgbClr val="000000"/>
                          </a:solidFill>
                          <a:latin typeface="Calibri"/>
                        </a:rPr>
                        <a:t>SWCA00005</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Arul</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Fitness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Done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Approved with notes</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arul@gmail.com</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360360">
                <a:tc>
                  <a:txBody>
                    <a:bodyPr lIns="7920" rIns="7920"/>
                    <a:p>
                      <a:pPr algn="ctr">
                        <a:lnSpc>
                          <a:spcPct val="100000"/>
                        </a:lnSpc>
                      </a:pPr>
                      <a:r>
                        <a:rPr b="0" lang="en-IN" sz="900" spc="-1" strike="noStrike">
                          <a:solidFill>
                            <a:srgbClr val="000000"/>
                          </a:solidFill>
                          <a:latin typeface="Calibri"/>
                        </a:rPr>
                        <a:t>SWCA00007</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Tommy</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Fitness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Done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Resent for review</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arul@gmail.com</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60360">
                <a:tc>
                  <a:txBody>
                    <a:bodyPr lIns="7920" rIns="7920"/>
                    <a:p>
                      <a:pPr algn="ctr">
                        <a:lnSpc>
                          <a:spcPct val="100000"/>
                        </a:lnSpc>
                      </a:pPr>
                      <a:r>
                        <a:rPr b="0" lang="en-IN" sz="900" spc="-1" strike="noStrike">
                          <a:solidFill>
                            <a:srgbClr val="000000"/>
                          </a:solidFill>
                          <a:latin typeface="Calibri"/>
                        </a:rPr>
                        <a:t>SWCA00008</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Peter</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Fitness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Done</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Approved</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arul@gmail.com</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r h="360360">
                <a:tc>
                  <a:txBody>
                    <a:bodyPr lIns="7920" rIns="7920"/>
                    <a:p>
                      <a:pPr algn="ctr">
                        <a:lnSpc>
                          <a:spcPct val="100000"/>
                        </a:lnSpc>
                      </a:pPr>
                      <a:r>
                        <a:rPr b="0" lang="en-IN" sz="900" spc="-1" strike="noStrike">
                          <a:solidFill>
                            <a:srgbClr val="000000"/>
                          </a:solidFill>
                          <a:latin typeface="Calibri"/>
                        </a:rPr>
                        <a:t>SWCA00009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James</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Exercise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Pending</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60360">
                <a:tc>
                  <a:txBody>
                    <a:bodyPr lIns="7920" rIns="7920"/>
                    <a:p>
                      <a:pPr algn="ctr">
                        <a:lnSpc>
                          <a:spcPct val="100000"/>
                        </a:lnSpc>
                      </a:pPr>
                      <a:r>
                        <a:rPr b="0" lang="en-IN" sz="900" spc="-1" strike="noStrike">
                          <a:solidFill>
                            <a:srgbClr val="000000"/>
                          </a:solidFill>
                          <a:latin typeface="Calibri"/>
                        </a:rPr>
                        <a:t>SWCA00010</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Murphy</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Genetic test</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Pending</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arul@gmail.com</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c>
                  <a:txBody>
                    <a:bodyPr lIns="7920" rIns="7920"/>
                    <a:p>
                      <a:pPr algn="ctr">
                        <a:lnSpc>
                          <a:spcPct val="100000"/>
                        </a:lnSpc>
                      </a:pPr>
                      <a:r>
                        <a:rPr b="0" lang="en-IN" sz="900" spc="-1" strike="noStrike">
                          <a:solidFill>
                            <a:srgbClr val="000000"/>
                          </a:solidFill>
                          <a:latin typeface="Calibri"/>
                        </a:rPr>
                        <a:t>8/24/2019</a:t>
                      </a:r>
                      <a:endParaRPr b="0" lang="en-IN" sz="900" spc="-1" strike="noStrike">
                        <a:latin typeface="Arial"/>
                      </a:endParaRPr>
                    </a:p>
                  </a:txBody>
                  <a:tcPr marL="7920" marR="7920">
                    <a:lnL w="12240">
                      <a:solidFill>
                        <a:srgbClr val="ffffff"/>
                      </a:solidFill>
                    </a:lnL>
                    <a:lnR w="12240">
                      <a:solidFill>
                        <a:srgbClr val="ffffff"/>
                      </a:solidFill>
                    </a:lnR>
                    <a:lnT w="12240">
                      <a:solidFill>
                        <a:srgbClr val="ffffff"/>
                      </a:solidFill>
                    </a:lnT>
                    <a:lnB w="12240">
                      <a:solidFill>
                        <a:srgbClr val="ffffff"/>
                      </a:solidFill>
                    </a:lnB>
                    <a:solidFill>
                      <a:srgbClr val="c5e0b4"/>
                    </a:solidFill>
                  </a:tcPr>
                </a:tc>
              </a:tr>
            </a:tbl>
          </a:graphicData>
        </a:graphic>
      </p:graphicFrame>
      <p:sp>
        <p:nvSpPr>
          <p:cNvPr id="236" name="CustomShape 10"/>
          <p:cNvSpPr/>
          <p:nvPr/>
        </p:nvSpPr>
        <p:spPr>
          <a:xfrm>
            <a:off x="10485000" y="1573560"/>
            <a:ext cx="1338840" cy="241560"/>
          </a:xfrm>
          <a:prstGeom prst="rect">
            <a:avLst/>
          </a:prstGeom>
          <a:ln>
            <a:round/>
          </a:ln>
        </p:spPr>
        <p:style>
          <a:lnRef idx="2">
            <a:schemeClr val="accent3"/>
          </a:lnRef>
          <a:fillRef idx="1">
            <a:schemeClr val="lt1"/>
          </a:fillRef>
          <a:effectRef idx="0">
            <a:schemeClr val="accent3"/>
          </a:effectRef>
          <a:fontRef idx="minor"/>
        </p:style>
      </p:sp>
      <p:sp>
        <p:nvSpPr>
          <p:cNvPr id="237" name="CustomShape 11"/>
          <p:cNvSpPr/>
          <p:nvPr/>
        </p:nvSpPr>
        <p:spPr>
          <a:xfrm>
            <a:off x="9832680" y="1582200"/>
            <a:ext cx="700560" cy="27108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200" spc="-1" strike="noStrike">
                <a:solidFill>
                  <a:srgbClr val="000000"/>
                </a:solidFill>
                <a:latin typeface="Calibri"/>
                <a:ea typeface="DejaVu Sans"/>
              </a:rPr>
              <a:t>Search</a:t>
            </a:r>
            <a:endParaRPr b="0" lang="en-IN" sz="1200" spc="-1" strike="noStrike">
              <a:latin typeface="Arial"/>
            </a:endParaRPr>
          </a:p>
        </p:txBody>
      </p:sp>
      <p:pic>
        <p:nvPicPr>
          <p:cNvPr id="238" name="Picture 30" descr=""/>
          <p:cNvPicPr/>
          <p:nvPr/>
        </p:nvPicPr>
        <p:blipFill>
          <a:blip r:embed="rId2"/>
          <a:stretch/>
        </p:blipFill>
        <p:spPr>
          <a:xfrm>
            <a:off x="2834640" y="1567440"/>
            <a:ext cx="677160" cy="278640"/>
          </a:xfrm>
          <a:prstGeom prst="rect">
            <a:avLst/>
          </a:prstGeom>
          <a:ln>
            <a:noFill/>
          </a:ln>
        </p:spPr>
      </p:pic>
      <p:pic>
        <p:nvPicPr>
          <p:cNvPr id="239" name="Picture 31" descr=""/>
          <p:cNvPicPr/>
          <p:nvPr/>
        </p:nvPicPr>
        <p:blipFill>
          <a:blip r:embed="rId3"/>
          <a:stretch/>
        </p:blipFill>
        <p:spPr>
          <a:xfrm>
            <a:off x="2850840" y="4261680"/>
            <a:ext cx="1020960" cy="257040"/>
          </a:xfrm>
          <a:prstGeom prst="rect">
            <a:avLst/>
          </a:prstGeom>
          <a:ln>
            <a:noFill/>
          </a:ln>
        </p:spPr>
      </p:pic>
      <p:pic>
        <p:nvPicPr>
          <p:cNvPr id="240" name="Picture 32" descr=""/>
          <p:cNvPicPr/>
          <p:nvPr/>
        </p:nvPicPr>
        <p:blipFill>
          <a:blip r:embed="rId4"/>
          <a:stretch/>
        </p:blipFill>
        <p:spPr>
          <a:xfrm>
            <a:off x="5991120" y="4896000"/>
            <a:ext cx="5959800" cy="311040"/>
          </a:xfrm>
          <a:prstGeom prst="rect">
            <a:avLst/>
          </a:prstGeom>
          <a:ln>
            <a:noFill/>
          </a:ln>
        </p:spPr>
      </p:pic>
      <p:pic>
        <p:nvPicPr>
          <p:cNvPr id="241" name="Picture 33" descr=""/>
          <p:cNvPicPr/>
          <p:nvPr/>
        </p:nvPicPr>
        <p:blipFill>
          <a:blip r:embed="rId5"/>
          <a:stretch/>
        </p:blipFill>
        <p:spPr>
          <a:xfrm>
            <a:off x="3479040" y="4672800"/>
            <a:ext cx="2251080" cy="199908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118080" y="121680"/>
            <a:ext cx="11963520" cy="6659280"/>
          </a:xfrm>
          <a:prstGeom prst="roundRect">
            <a:avLst>
              <a:gd name="adj" fmla="val 3640"/>
            </a:avLst>
          </a:prstGeom>
          <a:noFill/>
          <a:ln w="28440">
            <a:solidFill>
              <a:srgbClr val="00b0f0"/>
            </a:solidFill>
            <a:round/>
          </a:ln>
        </p:spPr>
        <p:style>
          <a:lnRef idx="2">
            <a:schemeClr val="accent1">
              <a:shade val="50000"/>
            </a:schemeClr>
          </a:lnRef>
          <a:fillRef idx="1">
            <a:schemeClr val="accent1"/>
          </a:fillRef>
          <a:effectRef idx="0">
            <a:schemeClr val="accent1"/>
          </a:effectRef>
          <a:fontRef idx="minor"/>
        </p:style>
      </p:sp>
      <p:pic>
        <p:nvPicPr>
          <p:cNvPr id="243" name="Picture 2" descr=""/>
          <p:cNvPicPr/>
          <p:nvPr/>
        </p:nvPicPr>
        <p:blipFill>
          <a:blip r:embed="rId1"/>
          <a:stretch/>
        </p:blipFill>
        <p:spPr>
          <a:xfrm>
            <a:off x="629640" y="368640"/>
            <a:ext cx="1206360" cy="714960"/>
          </a:xfrm>
          <a:prstGeom prst="rect">
            <a:avLst/>
          </a:prstGeom>
          <a:ln>
            <a:noFill/>
          </a:ln>
        </p:spPr>
      </p:pic>
      <p:sp>
        <p:nvSpPr>
          <p:cNvPr id="244" name="Line 2"/>
          <p:cNvSpPr/>
          <p:nvPr/>
        </p:nvSpPr>
        <p:spPr>
          <a:xfrm>
            <a:off x="117720" y="1212840"/>
            <a:ext cx="11966040" cy="360"/>
          </a:xfrm>
          <a:prstGeom prst="line">
            <a:avLst/>
          </a:prstGeom>
          <a:ln w="76320">
            <a:solidFill>
              <a:srgbClr val="00b0f0"/>
            </a:solidFill>
            <a:round/>
          </a:ln>
        </p:spPr>
        <p:style>
          <a:lnRef idx="1">
            <a:schemeClr val="accent1"/>
          </a:lnRef>
          <a:fillRef idx="0">
            <a:schemeClr val="accent1"/>
          </a:fillRef>
          <a:effectRef idx="0">
            <a:schemeClr val="accent1"/>
          </a:effectRef>
          <a:fontRef idx="minor"/>
        </p:style>
      </p:sp>
      <p:sp>
        <p:nvSpPr>
          <p:cNvPr id="245" name="CustomShape 3"/>
          <p:cNvSpPr/>
          <p:nvPr/>
        </p:nvSpPr>
        <p:spPr>
          <a:xfrm>
            <a:off x="10180440" y="138600"/>
            <a:ext cx="1723320" cy="6019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IN" sz="1400" spc="-1" strike="noStrike">
                <a:solidFill>
                  <a:srgbClr val="00b0f0"/>
                </a:solidFill>
                <a:latin typeface="Calibri"/>
                <a:ea typeface="DejaVu Sans"/>
              </a:rPr>
              <a:t>User: Arul</a:t>
            </a:r>
            <a:endParaRPr b="0" lang="en-IN" sz="1400" spc="-1" strike="noStrike">
              <a:latin typeface="Arial"/>
            </a:endParaRPr>
          </a:p>
          <a:p>
            <a:pPr>
              <a:lnSpc>
                <a:spcPct val="100000"/>
              </a:lnSpc>
            </a:pPr>
            <a:r>
              <a:rPr b="0" lang="en-IN" sz="1400" spc="-1" strike="noStrike">
                <a:solidFill>
                  <a:srgbClr val="00b0f0"/>
                </a:solidFill>
                <a:latin typeface="Calibri"/>
                <a:ea typeface="DejaVu Sans"/>
              </a:rPr>
              <a:t>Type: Physician</a:t>
            </a:r>
            <a:endParaRPr b="0" lang="en-IN" sz="1400" spc="-1" strike="noStrike">
              <a:latin typeface="Arial"/>
            </a:endParaRPr>
          </a:p>
        </p:txBody>
      </p:sp>
      <p:sp>
        <p:nvSpPr>
          <p:cNvPr id="246" name="Line 4"/>
          <p:cNvSpPr/>
          <p:nvPr/>
        </p:nvSpPr>
        <p:spPr>
          <a:xfrm>
            <a:off x="2593800" y="1212840"/>
            <a:ext cx="360" cy="5569920"/>
          </a:xfrm>
          <a:prstGeom prst="line">
            <a:avLst/>
          </a:prstGeom>
          <a:ln w="76320">
            <a:solidFill>
              <a:srgbClr val="00b0f0"/>
            </a:solidFill>
            <a:round/>
          </a:ln>
        </p:spPr>
        <p:style>
          <a:lnRef idx="1">
            <a:schemeClr val="accent1"/>
          </a:lnRef>
          <a:fillRef idx="0">
            <a:schemeClr val="accent1"/>
          </a:fillRef>
          <a:effectRef idx="0">
            <a:schemeClr val="accent1"/>
          </a:effectRef>
          <a:fontRef idx="minor"/>
        </p:style>
      </p:sp>
      <p:sp>
        <p:nvSpPr>
          <p:cNvPr id="247" name="CustomShape 5"/>
          <p:cNvSpPr/>
          <p:nvPr/>
        </p:nvSpPr>
        <p:spPr>
          <a:xfrm>
            <a:off x="11062080" y="793080"/>
            <a:ext cx="841680" cy="25380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5"/>
          </a:lnRef>
          <a:fillRef idx="3">
            <a:schemeClr val="accent5"/>
          </a:fillRef>
          <a:effectRef idx="3">
            <a:schemeClr val="accent5"/>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Logout</a:t>
            </a:r>
            <a:endParaRPr b="0" lang="en-IN" sz="1200" spc="-1" strike="noStrike">
              <a:latin typeface="Arial"/>
            </a:endParaRPr>
          </a:p>
        </p:txBody>
      </p:sp>
      <p:sp>
        <p:nvSpPr>
          <p:cNvPr id="248" name="CustomShape 6"/>
          <p:cNvSpPr/>
          <p:nvPr/>
        </p:nvSpPr>
        <p:spPr>
          <a:xfrm>
            <a:off x="489600" y="1490040"/>
            <a:ext cx="1446840" cy="408600"/>
          </a:xfrm>
          <a:prstGeom prst="roundRect">
            <a:avLst>
              <a:gd name="adj" fmla="val 16667"/>
            </a:avLst>
          </a:prstGeom>
          <a:ln>
            <a:noFill/>
          </a:ln>
          <a:effectLst>
            <a:outerShdw algn="ctr" blurRad="57150" dir="5400000" dist="19050" rotWithShape="0">
              <a:srgbClr val="000000">
                <a:alpha val="63000"/>
              </a:srgbClr>
            </a:outerShdw>
          </a:effectLst>
        </p:spPr>
        <p:style>
          <a:lnRef idx="0">
            <a:schemeClr val="accent5"/>
          </a:lnRef>
          <a:fillRef idx="3">
            <a:schemeClr val="accent5"/>
          </a:fillRef>
          <a:effectRef idx="3">
            <a:schemeClr val="accent5"/>
          </a:effectRef>
          <a:fontRef idx="minor"/>
        </p:style>
        <p:txBody>
          <a:bodyPr lIns="90000" rIns="90000" tIns="45000" bIns="45000" anchor="ctr"/>
          <a:p>
            <a:pPr algn="ctr">
              <a:lnSpc>
                <a:spcPct val="100000"/>
              </a:lnSpc>
            </a:pPr>
            <a:r>
              <a:rPr b="0" lang="en-IN" sz="1200" spc="-1" strike="noStrike">
                <a:solidFill>
                  <a:srgbClr val="ffffff"/>
                </a:solidFill>
                <a:latin typeface="Calibri"/>
                <a:ea typeface="DejaVu Sans"/>
              </a:rPr>
              <a:t>View Results</a:t>
            </a:r>
            <a:endParaRPr b="0" lang="en-IN" sz="1200" spc="-1" strike="noStrike">
              <a:latin typeface="Arial"/>
            </a:endParaRPr>
          </a:p>
        </p:txBody>
      </p:sp>
      <p:sp>
        <p:nvSpPr>
          <p:cNvPr id="249" name="CustomShape 7"/>
          <p:cNvSpPr/>
          <p:nvPr/>
        </p:nvSpPr>
        <p:spPr>
          <a:xfrm>
            <a:off x="10485000" y="1573560"/>
            <a:ext cx="1338840" cy="241560"/>
          </a:xfrm>
          <a:prstGeom prst="rect">
            <a:avLst/>
          </a:prstGeom>
          <a:ln>
            <a:round/>
          </a:ln>
        </p:spPr>
        <p:style>
          <a:lnRef idx="2">
            <a:schemeClr val="accent3"/>
          </a:lnRef>
          <a:fillRef idx="1">
            <a:schemeClr val="lt1"/>
          </a:fillRef>
          <a:effectRef idx="0">
            <a:schemeClr val="accent3"/>
          </a:effectRef>
          <a:fontRef idx="minor"/>
        </p:style>
      </p:sp>
      <p:sp>
        <p:nvSpPr>
          <p:cNvPr id="250" name="CustomShape 8"/>
          <p:cNvSpPr/>
          <p:nvPr/>
        </p:nvSpPr>
        <p:spPr>
          <a:xfrm>
            <a:off x="9832680" y="1582200"/>
            <a:ext cx="700560" cy="27108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200" spc="-1" strike="noStrike">
                <a:solidFill>
                  <a:srgbClr val="000000"/>
                </a:solidFill>
                <a:latin typeface="Calibri"/>
                <a:ea typeface="DejaVu Sans"/>
              </a:rPr>
              <a:t>Search</a:t>
            </a:r>
            <a:endParaRPr b="0" lang="en-IN" sz="1200" spc="-1" strike="noStrike">
              <a:latin typeface="Arial"/>
            </a:endParaRPr>
          </a:p>
        </p:txBody>
      </p:sp>
      <p:pic>
        <p:nvPicPr>
          <p:cNvPr id="251" name="Picture 8" descr=""/>
          <p:cNvPicPr/>
          <p:nvPr/>
        </p:nvPicPr>
        <p:blipFill>
          <a:blip r:embed="rId2"/>
          <a:stretch/>
        </p:blipFill>
        <p:spPr>
          <a:xfrm>
            <a:off x="2850840" y="4261680"/>
            <a:ext cx="1020960" cy="257040"/>
          </a:xfrm>
          <a:prstGeom prst="rect">
            <a:avLst/>
          </a:prstGeom>
          <a:ln>
            <a:noFill/>
          </a:ln>
        </p:spPr>
      </p:pic>
      <p:pic>
        <p:nvPicPr>
          <p:cNvPr id="252" name="Picture 9" descr=""/>
          <p:cNvPicPr/>
          <p:nvPr/>
        </p:nvPicPr>
        <p:blipFill>
          <a:blip r:embed="rId3"/>
          <a:stretch/>
        </p:blipFill>
        <p:spPr>
          <a:xfrm>
            <a:off x="6112080" y="4301640"/>
            <a:ext cx="5959800" cy="311040"/>
          </a:xfrm>
          <a:prstGeom prst="rect">
            <a:avLst/>
          </a:prstGeom>
          <a:ln>
            <a:noFill/>
          </a:ln>
        </p:spPr>
      </p:pic>
      <p:pic>
        <p:nvPicPr>
          <p:cNvPr id="253" name="Picture 13" descr=""/>
          <p:cNvPicPr/>
          <p:nvPr/>
        </p:nvPicPr>
        <p:blipFill>
          <a:blip r:embed="rId4"/>
          <a:stretch/>
        </p:blipFill>
        <p:spPr>
          <a:xfrm>
            <a:off x="3479040" y="4672800"/>
            <a:ext cx="2251080" cy="1999080"/>
          </a:xfrm>
          <a:prstGeom prst="rect">
            <a:avLst/>
          </a:prstGeom>
          <a:ln>
            <a:noFill/>
          </a:ln>
        </p:spPr>
      </p:pic>
      <p:pic>
        <p:nvPicPr>
          <p:cNvPr id="254" name="Picture 15" descr=""/>
          <p:cNvPicPr/>
          <p:nvPr/>
        </p:nvPicPr>
        <p:blipFill>
          <a:blip r:embed="rId5"/>
          <a:stretch/>
        </p:blipFill>
        <p:spPr>
          <a:xfrm>
            <a:off x="2834640" y="1567440"/>
            <a:ext cx="677160" cy="278640"/>
          </a:xfrm>
          <a:prstGeom prst="rect">
            <a:avLst/>
          </a:prstGeom>
          <a:ln>
            <a:noFill/>
          </a:ln>
        </p:spPr>
      </p:pic>
      <p:graphicFrame>
        <p:nvGraphicFramePr>
          <p:cNvPr id="255" name="Table 9"/>
          <p:cNvGraphicFramePr/>
          <p:nvPr/>
        </p:nvGraphicFramePr>
        <p:xfrm>
          <a:off x="2850840" y="1924200"/>
          <a:ext cx="9036720" cy="2261520"/>
        </p:xfrm>
        <a:graphic>
          <a:graphicData uri="http://schemas.openxmlformats.org/drawingml/2006/table">
            <a:tbl>
              <a:tblPr/>
              <a:tblGrid>
                <a:gridCol w="823680"/>
                <a:gridCol w="716760"/>
                <a:gridCol w="632880"/>
                <a:gridCol w="435240"/>
                <a:gridCol w="635400"/>
                <a:gridCol w="879480"/>
                <a:gridCol w="583200"/>
                <a:gridCol w="1898640"/>
                <a:gridCol w="1062360"/>
                <a:gridCol w="774720"/>
                <a:gridCol w="594720"/>
              </a:tblGrid>
              <a:tr h="387720">
                <a:tc>
                  <a:txBody>
                    <a:bodyPr lIns="8640" rIns="8640"/>
                    <a:p>
                      <a:pPr algn="ctr">
                        <a:lnSpc>
                          <a:spcPct val="100000"/>
                        </a:lnSpc>
                      </a:pPr>
                      <a:r>
                        <a:rPr b="0" lang="en-IN" sz="1000" spc="-1" strike="noStrike">
                          <a:solidFill>
                            <a:srgbClr val="000000"/>
                          </a:solidFill>
                          <a:latin typeface="Calibri"/>
                        </a:rPr>
                        <a:t>Patient ID</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Patient First Name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Last Name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Gender</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Ethnicity</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Test name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View report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Physician Notes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Include notes yes/no</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Approve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c>
                  <a:txBody>
                    <a:bodyPr lIns="8640" rIns="8640"/>
                    <a:p>
                      <a:pPr algn="ctr">
                        <a:lnSpc>
                          <a:spcPct val="100000"/>
                        </a:lnSpc>
                      </a:pPr>
                      <a:r>
                        <a:rPr b="0" lang="en-IN" sz="1000" spc="-1" strike="noStrike">
                          <a:solidFill>
                            <a:srgbClr val="000000"/>
                          </a:solidFill>
                          <a:latin typeface="Calibri"/>
                        </a:rPr>
                        <a:t>Reject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00b0f0"/>
                    </a:solidFill>
                  </a:tcPr>
                </a:tc>
              </a:tr>
              <a:tr h="458280">
                <a:tc>
                  <a:txBody>
                    <a:bodyPr lIns="8640" rIns="8640"/>
                    <a:p>
                      <a:pPr algn="ctr">
                        <a:lnSpc>
                          <a:spcPct val="100000"/>
                        </a:lnSpc>
                      </a:pPr>
                      <a:r>
                        <a:rPr b="0" lang="en-IN" sz="1000" spc="-1" strike="noStrike">
                          <a:solidFill>
                            <a:srgbClr val="000000"/>
                          </a:solidFill>
                          <a:latin typeface="Calibri"/>
                        </a:rPr>
                        <a:t>SWCA00005</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Arul</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Genetic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Been observed for having good exercise and nutrition.</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r>
              <a:tr h="239760">
                <a:tc>
                  <a:txBody>
                    <a:bodyPr lIns="8640" rIns="8640"/>
                    <a:p>
                      <a:pPr algn="ctr">
                        <a:lnSpc>
                          <a:spcPct val="100000"/>
                        </a:lnSpc>
                      </a:pPr>
                      <a:r>
                        <a:rPr b="0" lang="en-IN" sz="1000" spc="-1" strike="noStrike">
                          <a:solidFill>
                            <a:srgbClr val="000000"/>
                          </a:solidFill>
                          <a:latin typeface="Calibri"/>
                        </a:rPr>
                        <a:t>SWCA00005</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Arul</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Fitness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Add/Edit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r>
              <a:tr h="239760">
                <a:tc>
                  <a:txBody>
                    <a:bodyPr lIns="8640" rIns="8640"/>
                    <a:p>
                      <a:pPr algn="ctr">
                        <a:lnSpc>
                          <a:spcPct val="100000"/>
                        </a:lnSpc>
                      </a:pPr>
                      <a:r>
                        <a:rPr b="0" lang="en-IN" sz="1000" spc="-1" strike="noStrike">
                          <a:solidFill>
                            <a:srgbClr val="000000"/>
                          </a:solidFill>
                          <a:latin typeface="Calibri"/>
                        </a:rPr>
                        <a:t>SWCA00007</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Tommy</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Fitness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Add/Edit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239760">
                <a:tc>
                  <a:txBody>
                    <a:bodyPr lIns="8640" rIns="8640"/>
                    <a:p>
                      <a:pPr algn="ctr">
                        <a:lnSpc>
                          <a:spcPct val="100000"/>
                        </a:lnSpc>
                      </a:pPr>
                      <a:r>
                        <a:rPr b="0" lang="en-IN" sz="1000" spc="-1" strike="noStrike">
                          <a:solidFill>
                            <a:srgbClr val="000000"/>
                          </a:solidFill>
                          <a:latin typeface="Calibri"/>
                        </a:rPr>
                        <a:t>SWCA00008</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Peter</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Fitness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Add/Edit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r>
              <a:tr h="308880">
                <a:tc>
                  <a:txBody>
                    <a:bodyPr lIns="8640" rIns="8640"/>
                    <a:p>
                      <a:pPr algn="ctr">
                        <a:lnSpc>
                          <a:spcPct val="100000"/>
                        </a:lnSpc>
                      </a:pPr>
                      <a:r>
                        <a:rPr b="0" lang="en-IN" sz="1000" spc="-1" strike="noStrike">
                          <a:solidFill>
                            <a:srgbClr val="000000"/>
                          </a:solidFill>
                          <a:latin typeface="Calibri"/>
                        </a:rPr>
                        <a:t>SWCA00009</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James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Exercise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xBody>
                    <a:bodyPr lIns="8640" rIns="8640"/>
                    <a:p>
                      <a:pPr algn="ctr">
                        <a:lnSpc>
                          <a:spcPct val="100000"/>
                        </a:lnSpc>
                      </a:pPr>
                      <a:r>
                        <a:rPr b="0" lang="en-IN" sz="1000" spc="-1" strike="noStrike">
                          <a:solidFill>
                            <a:srgbClr val="000000"/>
                          </a:solidFill>
                          <a:latin typeface="Calibri"/>
                        </a:rPr>
                        <a:t>Add/Edit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387720">
                <a:tc>
                  <a:txBody>
                    <a:bodyPr lIns="8640" rIns="8640"/>
                    <a:p>
                      <a:pPr algn="ctr">
                        <a:lnSpc>
                          <a:spcPct val="100000"/>
                        </a:lnSpc>
                      </a:pPr>
                      <a:r>
                        <a:rPr b="0" lang="en-IN" sz="1000" spc="-1" strike="noStrike">
                          <a:solidFill>
                            <a:srgbClr val="000000"/>
                          </a:solidFill>
                          <a:latin typeface="Calibri"/>
                        </a:rPr>
                        <a:t>SWCA00010</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Murphy</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AA</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Female</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Whites</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Genetic test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View</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xBody>
                    <a:bodyPr lIns="8640" rIns="8640"/>
                    <a:p>
                      <a:pPr algn="ctr">
                        <a:lnSpc>
                          <a:spcPct val="100000"/>
                        </a:lnSpc>
                      </a:pPr>
                      <a:r>
                        <a:rPr b="0" lang="en-IN" sz="1000" spc="-1" strike="noStrike">
                          <a:solidFill>
                            <a:srgbClr val="000000"/>
                          </a:solidFill>
                          <a:latin typeface="Calibri"/>
                        </a:rPr>
                        <a:t>Add/Edit</a:t>
                      </a:r>
                      <a:endParaRPr b="0" lang="en-IN" sz="1000" spc="-1" strike="noStrike">
                        <a:latin typeface="Arial"/>
                      </a:endParaRPr>
                    </a:p>
                  </a:txBody>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c>
                  <a:tcPr marL="8640" marR="8640">
                    <a:lnL w="12240">
                      <a:solidFill>
                        <a:srgbClr val="ffffff"/>
                      </a:solidFill>
                    </a:lnL>
                    <a:lnR w="12240">
                      <a:solidFill>
                        <a:srgbClr val="ffffff"/>
                      </a:solidFill>
                    </a:lnR>
                    <a:lnT w="12240">
                      <a:solidFill>
                        <a:srgbClr val="ffffff"/>
                      </a:solidFill>
                    </a:lnT>
                    <a:lnB w="12240">
                      <a:solidFill>
                        <a:srgbClr val="ffffff"/>
                      </a:solidFill>
                    </a:lnB>
                    <a:solidFill>
                      <a:srgbClr val="bdd7ee"/>
                    </a:solidFill>
                  </a:tcPr>
                </a:tc>
              </a:tr>
            </a:tbl>
          </a:graphicData>
        </a:graphic>
      </p:graphicFrame>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533</TotalTime>
  <Application>LibreOffice/6.0.7.3$Linux_X86_64 LibreOffice_project/00m0$Build-3</Application>
  <Words>708</Words>
  <Paragraphs>432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2019-08-23T16:07:00Z</dcterms:created>
  <dc:creator>arul peter</dc:creator>
  <dc:description/>
  <dc:language>en-IN</dc:language>
  <cp:lastModifiedBy/>
  <dcterms:modified xsi:type="dcterms:W3CDTF">2020-12-28T16:58:44Z</dcterms:modified>
  <cp:revision>64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7</vt:i4>
  </property>
</Properties>
</file>