
<file path=[Content_Types].xml><?xml version="1.0" encoding="utf-8"?>
<Types xmlns="http://schemas.openxmlformats.org/package/2006/content-types">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_rels/presentation.xml.rels" ContentType="application/vnd.openxmlformats-package.relationships+xml"/>
  <Override PartName="/ppt/media/image9.png" ContentType="image/png"/>
  <Override PartName="/ppt/media/image6.jpeg" ContentType="image/jpeg"/>
  <Override PartName="/ppt/media/image8.jpeg" ContentType="image/jpeg"/>
  <Override PartName="/ppt/media/image2.wmf" ContentType="image/x-wmf"/>
  <Override PartName="/ppt/media/image3.jpeg" ContentType="image/jpeg"/>
  <Override PartName="/ppt/media/image1.jpeg" ContentType="image/jpeg"/>
  <Override PartName="/ppt/media/image7.png" ContentType="image/png"/>
  <Override PartName="/ppt/media/image4.jpeg" ContentType="image/jpeg"/>
  <Override PartName="/ppt/media/image5.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s/slide8.xml" ContentType="application/vnd.openxmlformats-officedocument.presentationml.slide+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Lst>
  <p:sldSz cx="6858000" cy="9906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42720" y="394920"/>
            <a:ext cx="6171840" cy="1653840"/>
          </a:xfrm>
          <a:prstGeom prst="rect">
            <a:avLst/>
          </a:prstGeom>
        </p:spPr>
        <p:txBody>
          <a:bodyPr lIns="0" rIns="0" tIns="0" bIns="0" anchor="ctr"/>
          <a:p>
            <a:pPr algn="ctr"/>
            <a:endParaRPr b="0" lang="en-IN" sz="4400" spc="-1" strike="noStrike">
              <a:latin typeface="Arial"/>
            </a:endParaRPr>
          </a:p>
        </p:txBody>
      </p:sp>
      <p:sp>
        <p:nvSpPr>
          <p:cNvPr id="24" name="PlaceHolder 2"/>
          <p:cNvSpPr>
            <a:spLocks noGrp="1"/>
          </p:cNvSpPr>
          <p:nvPr>
            <p:ph type="body"/>
          </p:nvPr>
        </p:nvSpPr>
        <p:spPr>
          <a:xfrm>
            <a:off x="342720" y="2317680"/>
            <a:ext cx="6171840" cy="273996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342720" y="5318280"/>
            <a:ext cx="6171840" cy="2739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42720" y="394920"/>
            <a:ext cx="6171840" cy="165384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342720" y="2317680"/>
            <a:ext cx="3011760" cy="273996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3505320" y="2317680"/>
            <a:ext cx="3011760" cy="273996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342720" y="5318280"/>
            <a:ext cx="3011760" cy="273996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3505320" y="5318280"/>
            <a:ext cx="3011760" cy="2739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42720" y="394920"/>
            <a:ext cx="6171840" cy="1653840"/>
          </a:xfrm>
          <a:prstGeom prst="rect">
            <a:avLst/>
          </a:prstGeom>
        </p:spPr>
        <p:txBody>
          <a:bodyPr lIns="0" rIns="0" tIns="0" bIns="0" anchor="ctr"/>
          <a:p>
            <a:pPr algn="ctr"/>
            <a:endParaRPr b="0" lang="en-IN" sz="4400" spc="-1" strike="noStrike">
              <a:latin typeface="Arial"/>
            </a:endParaRPr>
          </a:p>
        </p:txBody>
      </p:sp>
      <p:sp>
        <p:nvSpPr>
          <p:cNvPr id="32" name="PlaceHolder 2"/>
          <p:cNvSpPr>
            <a:spLocks noGrp="1"/>
          </p:cNvSpPr>
          <p:nvPr>
            <p:ph type="body"/>
          </p:nvPr>
        </p:nvSpPr>
        <p:spPr>
          <a:xfrm>
            <a:off x="342720" y="2317680"/>
            <a:ext cx="1987200" cy="273996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2429640" y="2317680"/>
            <a:ext cx="1987200" cy="273996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4516560" y="2317680"/>
            <a:ext cx="1987200" cy="273996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342720" y="5318280"/>
            <a:ext cx="1987200" cy="273996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2429640" y="5318280"/>
            <a:ext cx="1987200" cy="273996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4516560" y="5318280"/>
            <a:ext cx="1987200" cy="2739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42720" y="394920"/>
            <a:ext cx="6171840" cy="1653840"/>
          </a:xfrm>
          <a:prstGeom prst="rect">
            <a:avLst/>
          </a:prstGeom>
        </p:spPr>
        <p:txBody>
          <a:bodyPr lIns="0" rIns="0" tIns="0" bIns="0" anchor="ctr"/>
          <a:p>
            <a:pPr algn="ctr"/>
            <a:endParaRPr b="0" lang="en-IN" sz="4400" spc="-1" strike="noStrike">
              <a:latin typeface="Arial"/>
            </a:endParaRPr>
          </a:p>
        </p:txBody>
      </p:sp>
      <p:sp>
        <p:nvSpPr>
          <p:cNvPr id="3" name="PlaceHolder 2"/>
          <p:cNvSpPr>
            <a:spLocks noGrp="1"/>
          </p:cNvSpPr>
          <p:nvPr>
            <p:ph type="subTitle"/>
          </p:nvPr>
        </p:nvSpPr>
        <p:spPr>
          <a:xfrm>
            <a:off x="342720" y="2317680"/>
            <a:ext cx="6171840" cy="57448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42720" y="394920"/>
            <a:ext cx="6171840" cy="165384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body"/>
          </p:nvPr>
        </p:nvSpPr>
        <p:spPr>
          <a:xfrm>
            <a:off x="342720" y="2317680"/>
            <a:ext cx="6171840" cy="5744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42720" y="394920"/>
            <a:ext cx="6171840" cy="165384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342720" y="2317680"/>
            <a:ext cx="3011760" cy="57448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3505320" y="2317680"/>
            <a:ext cx="3011760" cy="5744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42720" y="394920"/>
            <a:ext cx="6171840" cy="165384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42720" y="394920"/>
            <a:ext cx="6171840" cy="76676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42720" y="394920"/>
            <a:ext cx="6171840" cy="165384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342720" y="2317680"/>
            <a:ext cx="3011760" cy="273996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3505320" y="2317680"/>
            <a:ext cx="3011760" cy="57448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342720" y="5318280"/>
            <a:ext cx="3011760" cy="2739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42720" y="394920"/>
            <a:ext cx="6171840" cy="1653840"/>
          </a:xfrm>
          <a:prstGeom prst="rect">
            <a:avLst/>
          </a:prstGeom>
        </p:spPr>
        <p:txBody>
          <a:bodyPr lIns="0" rIns="0" tIns="0" bIns="0" anchor="ctr"/>
          <a:p>
            <a:pPr algn="ctr"/>
            <a:endParaRPr b="0" lang="en-IN" sz="4400" spc="-1" strike="noStrike">
              <a:latin typeface="Arial"/>
            </a:endParaRPr>
          </a:p>
        </p:txBody>
      </p:sp>
      <p:sp>
        <p:nvSpPr>
          <p:cNvPr id="16" name="PlaceHolder 2"/>
          <p:cNvSpPr>
            <a:spLocks noGrp="1"/>
          </p:cNvSpPr>
          <p:nvPr>
            <p:ph type="body"/>
          </p:nvPr>
        </p:nvSpPr>
        <p:spPr>
          <a:xfrm>
            <a:off x="342720" y="2317680"/>
            <a:ext cx="3011760" cy="57448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3505320" y="2317680"/>
            <a:ext cx="3011760" cy="273996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3505320" y="5318280"/>
            <a:ext cx="3011760" cy="2739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42720" y="394920"/>
            <a:ext cx="6171840" cy="1653840"/>
          </a:xfrm>
          <a:prstGeom prst="rect">
            <a:avLst/>
          </a:prstGeom>
        </p:spPr>
        <p:txBody>
          <a:bodyPr lIns="0" rIns="0" tIns="0" bIns="0" anchor="ctr"/>
          <a:p>
            <a:pPr algn="ctr"/>
            <a:endParaRPr b="0" lang="en-IN" sz="4400" spc="-1" strike="noStrike">
              <a:latin typeface="Arial"/>
            </a:endParaRPr>
          </a:p>
        </p:txBody>
      </p:sp>
      <p:sp>
        <p:nvSpPr>
          <p:cNvPr id="20" name="PlaceHolder 2"/>
          <p:cNvSpPr>
            <a:spLocks noGrp="1"/>
          </p:cNvSpPr>
          <p:nvPr>
            <p:ph type="body"/>
          </p:nvPr>
        </p:nvSpPr>
        <p:spPr>
          <a:xfrm>
            <a:off x="342720" y="2317680"/>
            <a:ext cx="3011760" cy="273996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3505320" y="2317680"/>
            <a:ext cx="3011760" cy="273996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342720" y="5318280"/>
            <a:ext cx="6171840" cy="273996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42720" y="394920"/>
            <a:ext cx="6171840" cy="1653840"/>
          </a:xfrm>
          <a:prstGeom prst="rect">
            <a:avLst/>
          </a:prstGeom>
        </p:spPr>
        <p:txBody>
          <a:bodyPr lIns="0" rIns="0" tIns="0" bIns="0" anchor="ctr"/>
          <a:p>
            <a:pPr algn="ctr"/>
            <a:r>
              <a:rPr b="0" lang="en-IN" sz="4400" spc="-1" strike="noStrike">
                <a:latin typeface="Arial"/>
              </a:rPr>
              <a:t>Click to edit </a:t>
            </a:r>
            <a:r>
              <a:rPr b="0" lang="en-IN" sz="4400" spc="-1" strike="noStrike">
                <a:latin typeface="Arial"/>
              </a:rPr>
              <a:t>the title text </a:t>
            </a:r>
            <a:r>
              <a:rPr b="0" lang="en-IN" sz="4400" spc="-1" strike="noStrike">
                <a:latin typeface="Arial"/>
              </a:rPr>
              <a:t>format</a:t>
            </a:r>
            <a:endParaRPr b="0" lang="en-IN" sz="4400" spc="-1" strike="noStrike">
              <a:latin typeface="Arial"/>
            </a:endParaRPr>
          </a:p>
        </p:txBody>
      </p:sp>
      <p:sp>
        <p:nvSpPr>
          <p:cNvPr id="1" name="PlaceHolder 2"/>
          <p:cNvSpPr>
            <a:spLocks noGrp="1"/>
          </p:cNvSpPr>
          <p:nvPr>
            <p:ph type="body"/>
          </p:nvPr>
        </p:nvSpPr>
        <p:spPr>
          <a:xfrm>
            <a:off x="342720" y="2317680"/>
            <a:ext cx="6171840" cy="57448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wmf"/><Relationship Id="rId3"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png"/><Relationship Id="rId3"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png"/><Relationship Id="rId3"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14040" y="9695160"/>
            <a:ext cx="6870960" cy="238320"/>
          </a:xfrm>
          <a:prstGeom prst="rect">
            <a:avLst/>
          </a:prstGeom>
          <a:solidFill>
            <a:srgbClr val="fee65e"/>
          </a:solidFill>
          <a:ln>
            <a:noFill/>
          </a:ln>
        </p:spPr>
        <p:style>
          <a:lnRef idx="2">
            <a:schemeClr val="accent1">
              <a:shade val="50000"/>
            </a:schemeClr>
          </a:lnRef>
          <a:fillRef idx="1">
            <a:schemeClr val="accent1"/>
          </a:fillRef>
          <a:effectRef idx="0">
            <a:schemeClr val="accent1"/>
          </a:effectRef>
          <a:fontRef idx="minor"/>
        </p:style>
      </p:sp>
      <p:sp>
        <p:nvSpPr>
          <p:cNvPr id="39" name="CustomShape 2"/>
          <p:cNvSpPr/>
          <p:nvPr/>
        </p:nvSpPr>
        <p:spPr>
          <a:xfrm>
            <a:off x="5373000" y="370440"/>
            <a:ext cx="1383840" cy="864360"/>
          </a:xfrm>
          <a:prstGeom prst="roundRect">
            <a:avLst>
              <a:gd name="adj" fmla="val 16667"/>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40" name="CustomShape 3"/>
          <p:cNvSpPr/>
          <p:nvPr/>
        </p:nvSpPr>
        <p:spPr>
          <a:xfrm>
            <a:off x="1893240" y="4146120"/>
            <a:ext cx="3056400" cy="69912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4000" spc="-1" strike="noStrike">
                <a:solidFill>
                  <a:srgbClr val="000000"/>
                </a:solidFill>
                <a:latin typeface="Calibri"/>
                <a:ea typeface="DejaVu Sans"/>
              </a:rPr>
              <a:t>Cover Page</a:t>
            </a:r>
            <a:endParaRPr b="0" lang="en-IN" sz="4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CustomShape 1"/>
          <p:cNvSpPr/>
          <p:nvPr/>
        </p:nvSpPr>
        <p:spPr>
          <a:xfrm>
            <a:off x="-14040" y="9695160"/>
            <a:ext cx="6870960" cy="238320"/>
          </a:xfrm>
          <a:prstGeom prst="rect">
            <a:avLst/>
          </a:prstGeom>
          <a:solidFill>
            <a:srgbClr val="fee65e"/>
          </a:solidFill>
          <a:ln>
            <a:noFill/>
          </a:ln>
        </p:spPr>
        <p:style>
          <a:lnRef idx="2">
            <a:schemeClr val="accent1">
              <a:shade val="50000"/>
            </a:schemeClr>
          </a:lnRef>
          <a:fillRef idx="1">
            <a:schemeClr val="accent1"/>
          </a:fillRef>
          <a:effectRef idx="0">
            <a:schemeClr val="accent1"/>
          </a:effectRef>
          <a:fontRef idx="minor"/>
        </p:style>
      </p:sp>
      <p:sp>
        <p:nvSpPr>
          <p:cNvPr id="42" name="CustomShape 2"/>
          <p:cNvSpPr/>
          <p:nvPr/>
        </p:nvSpPr>
        <p:spPr>
          <a:xfrm>
            <a:off x="5373000" y="370440"/>
            <a:ext cx="1383840" cy="864360"/>
          </a:xfrm>
          <a:prstGeom prst="roundRect">
            <a:avLst>
              <a:gd name="adj" fmla="val 16667"/>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43" name="CustomShape 3"/>
          <p:cNvSpPr/>
          <p:nvPr/>
        </p:nvSpPr>
        <p:spPr>
          <a:xfrm>
            <a:off x="1023840" y="4403520"/>
            <a:ext cx="4388040" cy="69912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4000" spc="-1" strike="noStrike">
                <a:solidFill>
                  <a:srgbClr val="000000"/>
                </a:solidFill>
                <a:latin typeface="Calibri"/>
                <a:ea typeface="DejaVu Sans"/>
              </a:rPr>
              <a:t>About the report</a:t>
            </a:r>
            <a:endParaRPr b="0" lang="en-IN" sz="4000" spc="-1" strike="noStrike">
              <a:latin typeface="Arial"/>
            </a:endParaRPr>
          </a:p>
        </p:txBody>
      </p:sp>
      <p:sp>
        <p:nvSpPr>
          <p:cNvPr id="44" name="CustomShape 4"/>
          <p:cNvSpPr/>
          <p:nvPr/>
        </p:nvSpPr>
        <p:spPr>
          <a:xfrm>
            <a:off x="63360" y="882000"/>
            <a:ext cx="5008320" cy="69912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4000" spc="-1" strike="noStrike">
                <a:solidFill>
                  <a:srgbClr val="000000"/>
                </a:solidFill>
                <a:latin typeface="Calibri"/>
                <a:ea typeface="DejaVu Sans"/>
              </a:rPr>
              <a:t>Patient name, DOB</a:t>
            </a:r>
            <a:endParaRPr b="0" lang="en-IN" sz="4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0" y="0"/>
            <a:ext cx="6856920" cy="1074600"/>
          </a:xfrm>
          <a:prstGeom prst="rect">
            <a:avLst/>
          </a:prstGeom>
          <a:solidFill>
            <a:srgbClr val="00ac58"/>
          </a:solidFill>
          <a:ln>
            <a:noFill/>
          </a:ln>
        </p:spPr>
        <p:style>
          <a:lnRef idx="2">
            <a:schemeClr val="accent1">
              <a:shade val="50000"/>
            </a:schemeClr>
          </a:lnRef>
          <a:fillRef idx="1">
            <a:schemeClr val="accent1"/>
          </a:fillRef>
          <a:effectRef idx="0">
            <a:schemeClr val="accent1"/>
          </a:effectRef>
          <a:fontRef idx="minor"/>
        </p:style>
      </p:sp>
      <p:sp>
        <p:nvSpPr>
          <p:cNvPr id="46" name="CustomShape 2"/>
          <p:cNvSpPr/>
          <p:nvPr/>
        </p:nvSpPr>
        <p:spPr>
          <a:xfrm>
            <a:off x="-14040" y="9695160"/>
            <a:ext cx="6870960" cy="238320"/>
          </a:xfrm>
          <a:prstGeom prst="rect">
            <a:avLst/>
          </a:prstGeom>
          <a:solidFill>
            <a:srgbClr val="fee65e"/>
          </a:solidFill>
          <a:ln>
            <a:noFill/>
          </a:ln>
        </p:spPr>
        <p:style>
          <a:lnRef idx="2">
            <a:schemeClr val="accent1">
              <a:shade val="50000"/>
            </a:schemeClr>
          </a:lnRef>
          <a:fillRef idx="1">
            <a:schemeClr val="accent1"/>
          </a:fillRef>
          <a:effectRef idx="0">
            <a:schemeClr val="accent1"/>
          </a:effectRef>
          <a:fontRef idx="minor"/>
        </p:style>
      </p:sp>
      <p:sp>
        <p:nvSpPr>
          <p:cNvPr id="47" name="CustomShape 3"/>
          <p:cNvSpPr/>
          <p:nvPr/>
        </p:nvSpPr>
        <p:spPr>
          <a:xfrm>
            <a:off x="5373000" y="370440"/>
            <a:ext cx="1383840" cy="864360"/>
          </a:xfrm>
          <a:prstGeom prst="roundRect">
            <a:avLst>
              <a:gd name="adj" fmla="val 16667"/>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pic>
        <p:nvPicPr>
          <p:cNvPr id="48" name="Picture 2" descr=""/>
          <p:cNvPicPr/>
          <p:nvPr/>
        </p:nvPicPr>
        <p:blipFill>
          <a:blip r:embed="rId1"/>
          <a:stretch/>
        </p:blipFill>
        <p:spPr>
          <a:xfrm>
            <a:off x="5589000" y="464760"/>
            <a:ext cx="951840" cy="564480"/>
          </a:xfrm>
          <a:prstGeom prst="rect">
            <a:avLst/>
          </a:prstGeom>
          <a:ln>
            <a:noFill/>
          </a:ln>
        </p:spPr>
      </p:pic>
      <p:sp>
        <p:nvSpPr>
          <p:cNvPr id="49" name="CustomShape 4"/>
          <p:cNvSpPr/>
          <p:nvPr/>
        </p:nvSpPr>
        <p:spPr>
          <a:xfrm>
            <a:off x="55440" y="337680"/>
            <a:ext cx="5116680" cy="45540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400" spc="-1" strike="noStrike">
                <a:solidFill>
                  <a:srgbClr val="ffffff"/>
                </a:solidFill>
                <a:latin typeface="Calibri"/>
                <a:ea typeface="DejaVu Sans"/>
              </a:rPr>
              <a:t>Summary of Genetic test results</a:t>
            </a:r>
            <a:endParaRPr b="0" lang="en-IN" sz="2400" spc="-1" strike="noStrike">
              <a:latin typeface="Arial"/>
            </a:endParaRPr>
          </a:p>
        </p:txBody>
      </p:sp>
      <p:pic>
        <p:nvPicPr>
          <p:cNvPr id="50" name="Picture 7" descr=""/>
          <p:cNvPicPr/>
          <p:nvPr/>
        </p:nvPicPr>
        <p:blipFill>
          <a:blip r:embed="rId2"/>
          <a:stretch/>
        </p:blipFill>
        <p:spPr>
          <a:xfrm>
            <a:off x="200160" y="1449360"/>
            <a:ext cx="6567480" cy="800820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CustomShape 1"/>
          <p:cNvSpPr/>
          <p:nvPr/>
        </p:nvSpPr>
        <p:spPr>
          <a:xfrm>
            <a:off x="0" y="0"/>
            <a:ext cx="6856920" cy="1074600"/>
          </a:xfrm>
          <a:prstGeom prst="rect">
            <a:avLst/>
          </a:prstGeom>
          <a:solidFill>
            <a:srgbClr val="00ac58"/>
          </a:solidFill>
          <a:ln>
            <a:noFill/>
          </a:ln>
        </p:spPr>
        <p:style>
          <a:lnRef idx="2">
            <a:schemeClr val="accent1">
              <a:shade val="50000"/>
            </a:schemeClr>
          </a:lnRef>
          <a:fillRef idx="1">
            <a:schemeClr val="accent1"/>
          </a:fillRef>
          <a:effectRef idx="0">
            <a:schemeClr val="accent1"/>
          </a:effectRef>
          <a:fontRef idx="minor"/>
        </p:style>
      </p:sp>
      <p:sp>
        <p:nvSpPr>
          <p:cNvPr id="52" name="CustomShape 2"/>
          <p:cNvSpPr/>
          <p:nvPr/>
        </p:nvSpPr>
        <p:spPr>
          <a:xfrm>
            <a:off x="-14040" y="9695160"/>
            <a:ext cx="6870960" cy="238320"/>
          </a:xfrm>
          <a:prstGeom prst="rect">
            <a:avLst/>
          </a:prstGeom>
          <a:solidFill>
            <a:srgbClr val="fee65e"/>
          </a:solidFill>
          <a:ln>
            <a:noFill/>
          </a:ln>
        </p:spPr>
        <p:style>
          <a:lnRef idx="2">
            <a:schemeClr val="accent1">
              <a:shade val="50000"/>
            </a:schemeClr>
          </a:lnRef>
          <a:fillRef idx="1">
            <a:schemeClr val="accent1"/>
          </a:fillRef>
          <a:effectRef idx="0">
            <a:schemeClr val="accent1"/>
          </a:effectRef>
          <a:fontRef idx="minor"/>
        </p:style>
      </p:sp>
      <p:sp>
        <p:nvSpPr>
          <p:cNvPr id="53" name="CustomShape 3"/>
          <p:cNvSpPr/>
          <p:nvPr/>
        </p:nvSpPr>
        <p:spPr>
          <a:xfrm>
            <a:off x="5373000" y="370440"/>
            <a:ext cx="1383840" cy="864360"/>
          </a:xfrm>
          <a:prstGeom prst="roundRect">
            <a:avLst>
              <a:gd name="adj" fmla="val 16667"/>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pic>
        <p:nvPicPr>
          <p:cNvPr id="54" name="Picture 2" descr=""/>
          <p:cNvPicPr/>
          <p:nvPr/>
        </p:nvPicPr>
        <p:blipFill>
          <a:blip r:embed="rId1"/>
          <a:stretch/>
        </p:blipFill>
        <p:spPr>
          <a:xfrm>
            <a:off x="5616000" y="480600"/>
            <a:ext cx="924840" cy="548640"/>
          </a:xfrm>
          <a:prstGeom prst="rect">
            <a:avLst/>
          </a:prstGeom>
          <a:ln>
            <a:noFill/>
          </a:ln>
        </p:spPr>
      </p:pic>
      <p:sp>
        <p:nvSpPr>
          <p:cNvPr id="55" name="CustomShape 4"/>
          <p:cNvSpPr/>
          <p:nvPr/>
        </p:nvSpPr>
        <p:spPr>
          <a:xfrm>
            <a:off x="81360" y="409680"/>
            <a:ext cx="1800360" cy="45540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400" spc="-1" strike="noStrike">
                <a:solidFill>
                  <a:srgbClr val="ffffff"/>
                </a:solidFill>
                <a:latin typeface="Calibri"/>
                <a:ea typeface="DejaVu Sans"/>
              </a:rPr>
              <a:t>Trait name</a:t>
            </a:r>
            <a:endParaRPr b="0" lang="en-IN" sz="2400" spc="-1" strike="noStrike">
              <a:latin typeface="Arial"/>
            </a:endParaRPr>
          </a:p>
        </p:txBody>
      </p:sp>
      <p:sp>
        <p:nvSpPr>
          <p:cNvPr id="56" name="CustomShape 5"/>
          <p:cNvSpPr/>
          <p:nvPr/>
        </p:nvSpPr>
        <p:spPr>
          <a:xfrm>
            <a:off x="451080" y="1740960"/>
            <a:ext cx="5923800" cy="2153520"/>
          </a:xfrm>
          <a:prstGeom prst="rect">
            <a:avLst/>
          </a:prstGeom>
          <a:noFill/>
          <a:ln>
            <a:round/>
          </a:ln>
        </p:spPr>
        <p:style>
          <a:lnRef idx="2">
            <a:schemeClr val="accent5"/>
          </a:lnRef>
          <a:fillRef idx="1">
            <a:schemeClr val="lt1"/>
          </a:fillRef>
          <a:effectRef idx="0">
            <a:schemeClr val="accent5"/>
          </a:effectRef>
          <a:fontRef idx="minor"/>
        </p:style>
      </p:sp>
      <p:sp>
        <p:nvSpPr>
          <p:cNvPr id="57" name="CustomShape 6"/>
          <p:cNvSpPr/>
          <p:nvPr/>
        </p:nvSpPr>
        <p:spPr>
          <a:xfrm>
            <a:off x="624600" y="1978200"/>
            <a:ext cx="97596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800" spc="-1" strike="noStrike">
                <a:solidFill>
                  <a:srgbClr val="000000"/>
                </a:solidFill>
                <a:latin typeface="Calibri"/>
                <a:ea typeface="DejaVu Sans"/>
              </a:rPr>
              <a:t>ABOUT</a:t>
            </a:r>
            <a:endParaRPr b="0" lang="en-IN" sz="1800" spc="-1" strike="noStrike">
              <a:latin typeface="Arial"/>
            </a:endParaRPr>
          </a:p>
        </p:txBody>
      </p:sp>
      <p:sp>
        <p:nvSpPr>
          <p:cNvPr id="58" name="CustomShape 7"/>
          <p:cNvSpPr/>
          <p:nvPr/>
        </p:nvSpPr>
        <p:spPr>
          <a:xfrm>
            <a:off x="466560" y="4060440"/>
            <a:ext cx="2626200" cy="2153520"/>
          </a:xfrm>
          <a:prstGeom prst="rect">
            <a:avLst/>
          </a:prstGeom>
          <a:noFill/>
          <a:ln>
            <a:round/>
          </a:ln>
        </p:spPr>
        <p:style>
          <a:lnRef idx="2">
            <a:schemeClr val="accent5"/>
          </a:lnRef>
          <a:fillRef idx="1">
            <a:schemeClr val="lt1"/>
          </a:fillRef>
          <a:effectRef idx="0">
            <a:schemeClr val="accent5"/>
          </a:effectRef>
          <a:fontRef idx="minor"/>
        </p:style>
      </p:sp>
      <p:sp>
        <p:nvSpPr>
          <p:cNvPr id="59" name="CustomShape 8"/>
          <p:cNvSpPr/>
          <p:nvPr/>
        </p:nvSpPr>
        <p:spPr>
          <a:xfrm>
            <a:off x="116280" y="4132800"/>
            <a:ext cx="2847600" cy="36396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232d37"/>
                </a:solidFill>
                <a:latin typeface="OpenSans-SemiBold"/>
                <a:ea typeface="DejaVu Sans"/>
              </a:rPr>
              <a:t>Genetic risk analysis</a:t>
            </a:r>
            <a:endParaRPr b="0" lang="en-IN" sz="1800" spc="-1" strike="noStrike">
              <a:latin typeface="Arial"/>
            </a:endParaRPr>
          </a:p>
        </p:txBody>
      </p:sp>
      <p:sp>
        <p:nvSpPr>
          <p:cNvPr id="60" name="CustomShape 9"/>
          <p:cNvSpPr/>
          <p:nvPr/>
        </p:nvSpPr>
        <p:spPr>
          <a:xfrm>
            <a:off x="3748320" y="4060440"/>
            <a:ext cx="2626200" cy="2153520"/>
          </a:xfrm>
          <a:prstGeom prst="rect">
            <a:avLst/>
          </a:prstGeom>
          <a:noFill/>
          <a:ln>
            <a:round/>
          </a:ln>
        </p:spPr>
        <p:style>
          <a:lnRef idx="2">
            <a:schemeClr val="accent5"/>
          </a:lnRef>
          <a:fillRef idx="1">
            <a:schemeClr val="lt1"/>
          </a:fillRef>
          <a:effectRef idx="0">
            <a:schemeClr val="accent5"/>
          </a:effectRef>
          <a:fontRef idx="minor"/>
        </p:style>
      </p:sp>
      <p:sp>
        <p:nvSpPr>
          <p:cNvPr id="61" name="CustomShape 10"/>
          <p:cNvSpPr/>
          <p:nvPr/>
        </p:nvSpPr>
        <p:spPr>
          <a:xfrm>
            <a:off x="3430080" y="4132800"/>
            <a:ext cx="2919240" cy="36396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232d37"/>
                </a:solidFill>
                <a:latin typeface="OpenSans-SemiBold"/>
                <a:ea typeface="DejaVu Sans"/>
              </a:rPr>
              <a:t>Actual blood analysis</a:t>
            </a:r>
            <a:endParaRPr b="0" lang="en-IN" sz="1800" spc="-1" strike="noStrike">
              <a:latin typeface="Arial"/>
            </a:endParaRPr>
          </a:p>
        </p:txBody>
      </p:sp>
      <p:sp>
        <p:nvSpPr>
          <p:cNvPr id="62" name="CustomShape 11"/>
          <p:cNvSpPr/>
          <p:nvPr/>
        </p:nvSpPr>
        <p:spPr>
          <a:xfrm>
            <a:off x="398880" y="6471360"/>
            <a:ext cx="5923800" cy="1184760"/>
          </a:xfrm>
          <a:prstGeom prst="rect">
            <a:avLst/>
          </a:prstGeom>
          <a:noFill/>
          <a:ln>
            <a:noFill/>
          </a:ln>
        </p:spPr>
        <p:style>
          <a:lnRef idx="0"/>
          <a:fillRef idx="0"/>
          <a:effectRef idx="0"/>
          <a:fontRef idx="minor"/>
        </p:style>
        <p:txBody>
          <a:bodyPr lIns="90000" rIns="90000" tIns="45000" bIns="45000"/>
          <a:p>
            <a:pPr>
              <a:lnSpc>
                <a:spcPct val="100000"/>
              </a:lnSpc>
            </a:pPr>
            <a:r>
              <a:rPr b="1" lang="en-IN" sz="1200" spc="-1" strike="noStrike">
                <a:solidFill>
                  <a:srgbClr val="232d37"/>
                </a:solidFill>
                <a:latin typeface="Calibri"/>
                <a:ea typeface="DejaVu Sans"/>
              </a:rPr>
              <a:t>How do these results connect?</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232d37"/>
                </a:solidFill>
                <a:latin typeface="Calibri"/>
                <a:ea typeface="DejaVu Sans"/>
              </a:rPr>
              <a:t>You have an average genetic risk for lower magnesium, but you don't have any blood test results for magnesium. Find out how your genetic risk compares to what is actually happening in your body by uploading recent blood test results or by getting a blood test for magnesium done.</a:t>
            </a:r>
            <a:endParaRPr b="0" lang="en-IN" sz="1200" spc="-1" strike="noStrike">
              <a:latin typeface="Arial"/>
            </a:endParaRPr>
          </a:p>
        </p:txBody>
      </p:sp>
      <p:sp>
        <p:nvSpPr>
          <p:cNvPr id="63" name="CustomShape 12"/>
          <p:cNvSpPr/>
          <p:nvPr/>
        </p:nvSpPr>
        <p:spPr>
          <a:xfrm>
            <a:off x="466560" y="7714800"/>
            <a:ext cx="5923800" cy="1874880"/>
          </a:xfrm>
          <a:prstGeom prst="rect">
            <a:avLst/>
          </a:prstGeom>
          <a:noFill/>
          <a:ln>
            <a:round/>
          </a:ln>
        </p:spPr>
        <p:style>
          <a:lnRef idx="2">
            <a:schemeClr val="accent5"/>
          </a:lnRef>
          <a:fillRef idx="1">
            <a:schemeClr val="lt1"/>
          </a:fillRef>
          <a:effectRef idx="0">
            <a:schemeClr val="accent5"/>
          </a:effectRef>
          <a:fontRef idx="minor"/>
        </p:style>
      </p:sp>
      <p:sp>
        <p:nvSpPr>
          <p:cNvPr id="64" name="CustomShape 13"/>
          <p:cNvSpPr/>
          <p:nvPr/>
        </p:nvSpPr>
        <p:spPr>
          <a:xfrm>
            <a:off x="482400" y="7743240"/>
            <a:ext cx="3437280" cy="63756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ea typeface="DejaVu Sans"/>
              </a:rPr>
              <a:t>Dietary sources/WHAT TO DO</a:t>
            </a:r>
            <a:endParaRPr b="0" lang="en-IN" sz="1800" spc="-1" strike="noStrike">
              <a:latin typeface="Arial"/>
            </a:endParaRPr>
          </a:p>
        </p:txBody>
      </p:sp>
      <p:sp>
        <p:nvSpPr>
          <p:cNvPr id="65" name="CustomShape 14"/>
          <p:cNvSpPr/>
          <p:nvPr/>
        </p:nvSpPr>
        <p:spPr>
          <a:xfrm>
            <a:off x="599400" y="4758480"/>
            <a:ext cx="2493360" cy="9126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71c04d"/>
                </a:solidFill>
                <a:latin typeface="Roboto-Light"/>
                <a:ea typeface="DejaVu Sans"/>
              </a:rPr>
              <a:t>Typical/</a:t>
            </a:r>
            <a:r>
              <a:rPr b="0" lang="en-IN" sz="1800" spc="-1" strike="noStrike">
                <a:solidFill>
                  <a:srgbClr val="09a5dc"/>
                </a:solidFill>
                <a:latin typeface="Roboto-Light"/>
                <a:ea typeface="DejaVu Sans"/>
              </a:rPr>
              <a:t> SLIGHTLY ENHANCED/</a:t>
            </a:r>
            <a:r>
              <a:rPr b="0" lang="en-IN" sz="1800" spc="-1" strike="noStrike">
                <a:solidFill>
                  <a:srgbClr val="225eae"/>
                </a:solidFill>
                <a:latin typeface="Roboto-Light"/>
                <a:ea typeface="DejaVu Sans"/>
              </a:rPr>
              <a:t> ENHANCED</a:t>
            </a:r>
            <a:endParaRPr b="0" lang="en-IN" sz="1800" spc="-1" strike="noStrike">
              <a:latin typeface="Arial"/>
            </a:endParaRPr>
          </a:p>
        </p:txBody>
      </p:sp>
      <p:sp>
        <p:nvSpPr>
          <p:cNvPr id="66" name="CustomShape 15"/>
          <p:cNvSpPr/>
          <p:nvPr/>
        </p:nvSpPr>
        <p:spPr>
          <a:xfrm>
            <a:off x="3881160" y="4702680"/>
            <a:ext cx="2376360" cy="11862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71c04d"/>
                </a:solidFill>
                <a:latin typeface="Roboto-Light"/>
                <a:ea typeface="DejaVu Sans"/>
              </a:rPr>
              <a:t>NORMAL/</a:t>
            </a:r>
            <a:r>
              <a:rPr b="0" lang="en-IN" sz="1800" spc="-1" strike="noStrike">
                <a:solidFill>
                  <a:srgbClr val="09a5dc"/>
                </a:solidFill>
                <a:latin typeface="Roboto-Light"/>
                <a:ea typeface="DejaVu Sans"/>
              </a:rPr>
              <a:t> SLIGHTLY ENHANCED/</a:t>
            </a:r>
            <a:r>
              <a:rPr b="0" lang="en-IN" sz="1800" spc="-1" strike="noStrike">
                <a:solidFill>
                  <a:srgbClr val="225eae"/>
                </a:solidFill>
                <a:latin typeface="Roboto-Light"/>
                <a:ea typeface="DejaVu Sans"/>
              </a:rPr>
              <a:t> ENHANCED</a:t>
            </a:r>
            <a:endParaRPr b="0" lang="en-IN"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CustomShape 1"/>
          <p:cNvSpPr/>
          <p:nvPr/>
        </p:nvSpPr>
        <p:spPr>
          <a:xfrm>
            <a:off x="0" y="0"/>
            <a:ext cx="6856920" cy="1074600"/>
          </a:xfrm>
          <a:prstGeom prst="rect">
            <a:avLst/>
          </a:prstGeom>
          <a:solidFill>
            <a:srgbClr val="00ac58"/>
          </a:solidFill>
          <a:ln>
            <a:noFill/>
          </a:ln>
        </p:spPr>
        <p:style>
          <a:lnRef idx="2">
            <a:schemeClr val="accent1">
              <a:shade val="50000"/>
            </a:schemeClr>
          </a:lnRef>
          <a:fillRef idx="1">
            <a:schemeClr val="accent1"/>
          </a:fillRef>
          <a:effectRef idx="0">
            <a:schemeClr val="accent1"/>
          </a:effectRef>
          <a:fontRef idx="minor"/>
        </p:style>
      </p:sp>
      <p:sp>
        <p:nvSpPr>
          <p:cNvPr id="68" name="CustomShape 2"/>
          <p:cNvSpPr/>
          <p:nvPr/>
        </p:nvSpPr>
        <p:spPr>
          <a:xfrm>
            <a:off x="-14040" y="9695160"/>
            <a:ext cx="6870960" cy="238320"/>
          </a:xfrm>
          <a:prstGeom prst="rect">
            <a:avLst/>
          </a:prstGeom>
          <a:solidFill>
            <a:srgbClr val="fee65e"/>
          </a:solidFill>
          <a:ln>
            <a:noFill/>
          </a:ln>
        </p:spPr>
        <p:style>
          <a:lnRef idx="2">
            <a:schemeClr val="accent1">
              <a:shade val="50000"/>
            </a:schemeClr>
          </a:lnRef>
          <a:fillRef idx="1">
            <a:schemeClr val="accent1"/>
          </a:fillRef>
          <a:effectRef idx="0">
            <a:schemeClr val="accent1"/>
          </a:effectRef>
          <a:fontRef idx="minor"/>
        </p:style>
      </p:sp>
      <p:sp>
        <p:nvSpPr>
          <p:cNvPr id="69" name="CustomShape 3"/>
          <p:cNvSpPr/>
          <p:nvPr/>
        </p:nvSpPr>
        <p:spPr>
          <a:xfrm>
            <a:off x="5373000" y="370440"/>
            <a:ext cx="1383840" cy="864360"/>
          </a:xfrm>
          <a:prstGeom prst="roundRect">
            <a:avLst>
              <a:gd name="adj" fmla="val 16667"/>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pic>
        <p:nvPicPr>
          <p:cNvPr id="70" name="Picture 2" descr=""/>
          <p:cNvPicPr/>
          <p:nvPr/>
        </p:nvPicPr>
        <p:blipFill>
          <a:blip r:embed="rId1"/>
          <a:stretch/>
        </p:blipFill>
        <p:spPr>
          <a:xfrm>
            <a:off x="5589000" y="464760"/>
            <a:ext cx="951840" cy="564480"/>
          </a:xfrm>
          <a:prstGeom prst="rect">
            <a:avLst/>
          </a:prstGeom>
          <a:ln>
            <a:noFill/>
          </a:ln>
        </p:spPr>
      </p:pic>
      <p:sp>
        <p:nvSpPr>
          <p:cNvPr id="71" name="CustomShape 4"/>
          <p:cNvSpPr/>
          <p:nvPr/>
        </p:nvSpPr>
        <p:spPr>
          <a:xfrm>
            <a:off x="158760" y="409680"/>
            <a:ext cx="3993480" cy="45540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400" spc="-1" strike="noStrike">
                <a:solidFill>
                  <a:srgbClr val="ffffff"/>
                </a:solidFill>
                <a:latin typeface="Calibri"/>
                <a:ea typeface="DejaVu Sans"/>
              </a:rPr>
              <a:t>Physician/Nutrition notes</a:t>
            </a:r>
            <a:endParaRPr b="0" lang="en-IN" sz="2400" spc="-1" strike="noStrike">
              <a:latin typeface="Arial"/>
            </a:endParaRPr>
          </a:p>
        </p:txBody>
      </p:sp>
      <p:pic>
        <p:nvPicPr>
          <p:cNvPr id="72" name="Picture 7" descr=""/>
          <p:cNvPicPr/>
          <p:nvPr/>
        </p:nvPicPr>
        <p:blipFill>
          <a:blip r:embed="rId2"/>
          <a:stretch/>
        </p:blipFill>
        <p:spPr>
          <a:xfrm>
            <a:off x="275040" y="1485360"/>
            <a:ext cx="6265800" cy="653508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CustomShape 1"/>
          <p:cNvSpPr/>
          <p:nvPr/>
        </p:nvSpPr>
        <p:spPr>
          <a:xfrm>
            <a:off x="0" y="0"/>
            <a:ext cx="6856920" cy="1074600"/>
          </a:xfrm>
          <a:prstGeom prst="rect">
            <a:avLst/>
          </a:prstGeom>
          <a:solidFill>
            <a:srgbClr val="00ac58"/>
          </a:solidFill>
          <a:ln>
            <a:noFill/>
          </a:ln>
        </p:spPr>
        <p:style>
          <a:lnRef idx="2">
            <a:schemeClr val="accent1">
              <a:shade val="50000"/>
            </a:schemeClr>
          </a:lnRef>
          <a:fillRef idx="1">
            <a:schemeClr val="accent1"/>
          </a:fillRef>
          <a:effectRef idx="0">
            <a:schemeClr val="accent1"/>
          </a:effectRef>
          <a:fontRef idx="minor"/>
        </p:style>
      </p:sp>
      <p:sp>
        <p:nvSpPr>
          <p:cNvPr id="74" name="CustomShape 2"/>
          <p:cNvSpPr/>
          <p:nvPr/>
        </p:nvSpPr>
        <p:spPr>
          <a:xfrm>
            <a:off x="-14040" y="9695160"/>
            <a:ext cx="6870960" cy="238320"/>
          </a:xfrm>
          <a:prstGeom prst="rect">
            <a:avLst/>
          </a:prstGeom>
          <a:solidFill>
            <a:srgbClr val="fee65e"/>
          </a:solidFill>
          <a:ln>
            <a:noFill/>
          </a:ln>
        </p:spPr>
        <p:style>
          <a:lnRef idx="2">
            <a:schemeClr val="accent1">
              <a:shade val="50000"/>
            </a:schemeClr>
          </a:lnRef>
          <a:fillRef idx="1">
            <a:schemeClr val="accent1"/>
          </a:fillRef>
          <a:effectRef idx="0">
            <a:schemeClr val="accent1"/>
          </a:effectRef>
          <a:fontRef idx="minor"/>
        </p:style>
      </p:sp>
      <p:sp>
        <p:nvSpPr>
          <p:cNvPr id="75" name="CustomShape 3"/>
          <p:cNvSpPr/>
          <p:nvPr/>
        </p:nvSpPr>
        <p:spPr>
          <a:xfrm>
            <a:off x="5373000" y="370440"/>
            <a:ext cx="1383840" cy="864360"/>
          </a:xfrm>
          <a:prstGeom prst="roundRect">
            <a:avLst>
              <a:gd name="adj" fmla="val 16667"/>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pic>
        <p:nvPicPr>
          <p:cNvPr id="76" name="Picture 2" descr=""/>
          <p:cNvPicPr/>
          <p:nvPr/>
        </p:nvPicPr>
        <p:blipFill>
          <a:blip r:embed="rId1"/>
          <a:stretch/>
        </p:blipFill>
        <p:spPr>
          <a:xfrm>
            <a:off x="5589000" y="464760"/>
            <a:ext cx="951840" cy="564480"/>
          </a:xfrm>
          <a:prstGeom prst="rect">
            <a:avLst/>
          </a:prstGeom>
          <a:ln>
            <a:noFill/>
          </a:ln>
        </p:spPr>
      </p:pic>
      <p:sp>
        <p:nvSpPr>
          <p:cNvPr id="77" name="CustomShape 4"/>
          <p:cNvSpPr/>
          <p:nvPr/>
        </p:nvSpPr>
        <p:spPr>
          <a:xfrm>
            <a:off x="39240" y="409680"/>
            <a:ext cx="2140200" cy="45540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400" spc="-1" strike="noStrike">
                <a:solidFill>
                  <a:srgbClr val="ffffff"/>
                </a:solidFill>
                <a:latin typeface="Calibri"/>
                <a:ea typeface="DejaVu Sans"/>
              </a:rPr>
              <a:t>Genetic data</a:t>
            </a:r>
            <a:endParaRPr b="0" lang="en-IN" sz="2400" spc="-1" strike="noStrike">
              <a:latin typeface="Arial"/>
            </a:endParaRPr>
          </a:p>
        </p:txBody>
      </p:sp>
      <p:sp>
        <p:nvSpPr>
          <p:cNvPr id="78" name="CustomShape 5"/>
          <p:cNvSpPr/>
          <p:nvPr/>
        </p:nvSpPr>
        <p:spPr>
          <a:xfrm>
            <a:off x="224280" y="1235880"/>
            <a:ext cx="6532200" cy="2007000"/>
          </a:xfrm>
          <a:prstGeom prst="rect">
            <a:avLst/>
          </a:prstGeom>
          <a:noFill/>
          <a:ln>
            <a:noFill/>
          </a:ln>
        </p:spPr>
        <p:style>
          <a:lnRef idx="0"/>
          <a:fillRef idx="0"/>
          <a:effectRef idx="0"/>
          <a:fontRef idx="minor"/>
        </p:style>
        <p:txBody>
          <a:bodyPr lIns="90000" rIns="90000" tIns="45000" bIns="45000"/>
          <a:p>
            <a:pPr>
              <a:lnSpc>
                <a:spcPct val="100000"/>
              </a:lnSpc>
            </a:pPr>
            <a:r>
              <a:rPr b="1" lang="en-IN" sz="1400" spc="-1" strike="noStrike">
                <a:solidFill>
                  <a:srgbClr val="232d37"/>
                </a:solidFill>
                <a:latin typeface="Calibri"/>
                <a:ea typeface="DejaVu Sans"/>
              </a:rPr>
              <a:t>Genetic data</a:t>
            </a:r>
            <a:endParaRPr b="0" lang="en-IN" sz="1400" spc="-1" strike="noStrike">
              <a:latin typeface="Arial"/>
            </a:endParaRPr>
          </a:p>
          <a:p>
            <a:pPr>
              <a:lnSpc>
                <a:spcPct val="100000"/>
              </a:lnSpc>
            </a:pPr>
            <a:r>
              <a:rPr b="0" lang="en-IN" sz="1400" spc="-1" strike="noStrike">
                <a:solidFill>
                  <a:srgbClr val="232d37"/>
                </a:solidFill>
                <a:latin typeface="Calibri"/>
                <a:ea typeface="DejaVu Sans"/>
              </a:rPr>
              <a:t>Your genetic data table shows your genotype for each gene, which is identified by its rsID number. Your genotype is characterized by an allele combination. The effect allele is the allele that has an effect on your genetic risk analysis.</a:t>
            </a:r>
            <a:endParaRPr b="0" lang="en-IN" sz="1400" spc="-1" strike="noStrike">
              <a:latin typeface="Arial"/>
            </a:endParaRPr>
          </a:p>
          <a:p>
            <a:pPr>
              <a:lnSpc>
                <a:spcPct val="100000"/>
              </a:lnSpc>
            </a:pPr>
            <a:r>
              <a:rPr b="0" lang="en-IN" sz="1400" spc="-1" strike="noStrike">
                <a:solidFill>
                  <a:srgbClr val="000000"/>
                </a:solidFill>
                <a:latin typeface="Calibri"/>
                <a:ea typeface="DejaVu Sans"/>
              </a:rPr>
              <a:t>* Indicates a missing SNP from your DNA data. DNA sampling and analysis is complex and subject to occasional technical errors. Missing some data is not unusual, and it won't affect the accuracy of your genetic analysis.</a:t>
            </a:r>
            <a:endParaRPr b="0" lang="en-IN" sz="1400" spc="-1" strike="noStrike">
              <a:latin typeface="Arial"/>
            </a:endParaRPr>
          </a:p>
        </p:txBody>
      </p:sp>
      <p:pic>
        <p:nvPicPr>
          <p:cNvPr id="79" name="Picture 10" descr=""/>
          <p:cNvPicPr/>
          <p:nvPr/>
        </p:nvPicPr>
        <p:blipFill>
          <a:blip r:embed="rId2"/>
          <a:stretch/>
        </p:blipFill>
        <p:spPr>
          <a:xfrm>
            <a:off x="224280" y="3013920"/>
            <a:ext cx="2732760" cy="4190040"/>
          </a:xfrm>
          <a:prstGeom prst="rect">
            <a:avLst/>
          </a:prstGeom>
          <a:ln>
            <a:noFill/>
          </a:ln>
        </p:spPr>
      </p:pic>
      <p:sp>
        <p:nvSpPr>
          <p:cNvPr id="80" name="CustomShape 6"/>
          <p:cNvSpPr/>
          <p:nvPr/>
        </p:nvSpPr>
        <p:spPr>
          <a:xfrm>
            <a:off x="3322440" y="3052440"/>
            <a:ext cx="3434400" cy="36396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ea typeface="DejaVu Sans"/>
              </a:rPr>
              <a:t>Adiponectin Levels</a:t>
            </a:r>
            <a:endParaRPr b="0" lang="en-IN" sz="1800" spc="-1" strike="noStrike">
              <a:latin typeface="Arial"/>
            </a:endParaRPr>
          </a:p>
        </p:txBody>
      </p:sp>
      <p:graphicFrame>
        <p:nvGraphicFramePr>
          <p:cNvPr id="81" name="Table 7"/>
          <p:cNvGraphicFramePr/>
          <p:nvPr/>
        </p:nvGraphicFramePr>
        <p:xfrm>
          <a:off x="3384000" y="3600000"/>
          <a:ext cx="1002600" cy="1019160"/>
        </p:xfrm>
        <a:graphic>
          <a:graphicData uri="http://schemas.openxmlformats.org/drawingml/2006/table">
            <a:tbl>
              <a:tblPr/>
              <a:tblGrid>
                <a:gridCol w="1002960"/>
              </a:tblGrid>
              <a:tr h="254880">
                <a:tc>
                  <a:txBody>
                    <a:bodyPr lIns="9360" rIns="9360"/>
                    <a:p>
                      <a:pPr>
                        <a:lnSpc>
                          <a:spcPct val="100000"/>
                        </a:lnSpc>
                      </a:pPr>
                      <a:r>
                        <a:rPr b="0" lang="en-IN" sz="1100" spc="-1" strike="noStrike">
                          <a:solidFill>
                            <a:srgbClr val="000000"/>
                          </a:solidFill>
                          <a:latin typeface="Calibri"/>
                        </a:rPr>
                        <a:t>rs17366568</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254880">
                <a:tc>
                  <a:txBody>
                    <a:bodyPr lIns="9360" rIns="9360"/>
                    <a:p>
                      <a:pPr>
                        <a:lnSpc>
                          <a:spcPct val="100000"/>
                        </a:lnSpc>
                      </a:pPr>
                      <a:r>
                        <a:rPr b="0" lang="en-IN" sz="1100" spc="-1" strike="noStrike">
                          <a:solidFill>
                            <a:srgbClr val="000000"/>
                          </a:solidFill>
                          <a:latin typeface="Calibri"/>
                        </a:rPr>
                        <a:t>rs12051272</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254880">
                <a:tc>
                  <a:txBody>
                    <a:bodyPr lIns="9360" rIns="9360"/>
                    <a:p>
                      <a:pPr>
                        <a:lnSpc>
                          <a:spcPct val="100000"/>
                        </a:lnSpc>
                      </a:pPr>
                      <a:r>
                        <a:rPr b="0" lang="en-IN" sz="1100" spc="-1" strike="noStrike">
                          <a:solidFill>
                            <a:srgbClr val="000000"/>
                          </a:solidFill>
                          <a:latin typeface="Calibri"/>
                        </a:rPr>
                        <a:t>rs4783244</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254880">
                <a:tc>
                  <a:txBody>
                    <a:bodyPr lIns="9360" rIns="9360"/>
                    <a:p>
                      <a:pPr>
                        <a:lnSpc>
                          <a:spcPct val="100000"/>
                        </a:lnSpc>
                      </a:pPr>
                      <a:r>
                        <a:rPr b="0" lang="en-IN" sz="1100" spc="-1" strike="noStrike">
                          <a:solidFill>
                            <a:srgbClr val="000000"/>
                          </a:solidFill>
                          <a:latin typeface="Calibri"/>
                        </a:rPr>
                        <a:t>rs17300539</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bl>
          </a:graphicData>
        </a:graphic>
      </p:graphicFrame>
      <p:graphicFrame>
        <p:nvGraphicFramePr>
          <p:cNvPr id="82" name="Table 8"/>
          <p:cNvGraphicFramePr/>
          <p:nvPr/>
        </p:nvGraphicFramePr>
        <p:xfrm>
          <a:off x="4387680" y="3600000"/>
          <a:ext cx="685440" cy="1019160"/>
        </p:xfrm>
        <a:graphic>
          <a:graphicData uri="http://schemas.openxmlformats.org/drawingml/2006/table">
            <a:tbl>
              <a:tblPr/>
              <a:tblGrid>
                <a:gridCol w="685800"/>
              </a:tblGrid>
              <a:tr h="254880">
                <a:tc>
                  <a:txBody>
                    <a:bodyPr lIns="9360" rIns="9360"/>
                    <a:p>
                      <a:pPr>
                        <a:lnSpc>
                          <a:spcPct val="100000"/>
                        </a:lnSpc>
                      </a:pPr>
                      <a:r>
                        <a:rPr b="0" lang="en-IN" sz="1100" spc="-1" strike="noStrike">
                          <a:solidFill>
                            <a:srgbClr val="000000"/>
                          </a:solidFill>
                          <a:latin typeface="Calibri"/>
                        </a:rPr>
                        <a:t>AA</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254880">
                <a:tc>
                  <a:txBody>
                    <a:bodyPr lIns="9360" rIns="9360"/>
                    <a:p>
                      <a:pPr>
                        <a:lnSpc>
                          <a:spcPct val="100000"/>
                        </a:lnSpc>
                      </a:pPr>
                      <a:r>
                        <a:rPr b="0" lang="en-IN" sz="1100" spc="-1" strike="noStrike">
                          <a:solidFill>
                            <a:srgbClr val="000000"/>
                          </a:solidFill>
                          <a:latin typeface="Calibri"/>
                        </a:rPr>
                        <a:t>TT</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254880">
                <a:tc>
                  <a:txBody>
                    <a:bodyPr lIns="9360" rIns="9360"/>
                    <a:p>
                      <a:pPr>
                        <a:lnSpc>
                          <a:spcPct val="100000"/>
                        </a:lnSpc>
                      </a:pPr>
                      <a:r>
                        <a:rPr b="0" lang="en-IN" sz="1100" spc="-1" strike="noStrike">
                          <a:solidFill>
                            <a:srgbClr val="000000"/>
                          </a:solidFill>
                          <a:latin typeface="Calibri"/>
                        </a:rPr>
                        <a:t>TT</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254880">
                <a:tc>
                  <a:txBody>
                    <a:bodyPr lIns="9360" rIns="9360"/>
                    <a:p>
                      <a:pPr>
                        <a:lnSpc>
                          <a:spcPct val="100000"/>
                        </a:lnSpc>
                      </a:pPr>
                      <a:r>
                        <a:rPr b="0" lang="en-IN" sz="1100" spc="-1" strike="noStrike">
                          <a:solidFill>
                            <a:srgbClr val="000000"/>
                          </a:solidFill>
                          <a:latin typeface="Calibri"/>
                        </a:rPr>
                        <a:t>AA</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bl>
          </a:graphicData>
        </a:graphic>
      </p:graphicFrame>
      <p:graphicFrame>
        <p:nvGraphicFramePr>
          <p:cNvPr id="83" name="Table 9"/>
          <p:cNvGraphicFramePr/>
          <p:nvPr/>
        </p:nvGraphicFramePr>
        <p:xfrm>
          <a:off x="5127120" y="3417120"/>
          <a:ext cx="1064520" cy="1274040"/>
        </p:xfrm>
        <a:graphic>
          <a:graphicData uri="http://schemas.openxmlformats.org/drawingml/2006/table">
            <a:tbl>
              <a:tblPr/>
              <a:tblGrid>
                <a:gridCol w="1064880"/>
              </a:tblGrid>
              <a:tr h="254880">
                <a:tc>
                  <a:txBody>
                    <a:bodyPr lIns="9360" rIns="9360"/>
                    <a:p>
                      <a:pPr>
                        <a:lnSpc>
                          <a:spcPct val="100000"/>
                        </a:lnSpc>
                      </a:pPr>
                      <a:r>
                        <a:rPr b="0" lang="en-IN" sz="1100" spc="-1" strike="noStrike">
                          <a:solidFill>
                            <a:srgbClr val="000000"/>
                          </a:solidFill>
                          <a:latin typeface="Calibri"/>
                        </a:rPr>
                        <a:t>Effect allele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254880">
                <a:tc>
                  <a:txBody>
                    <a:bodyPr lIns="9360" rIns="9360"/>
                    <a:p>
                      <a:pPr>
                        <a:lnSpc>
                          <a:spcPct val="100000"/>
                        </a:lnSpc>
                      </a:pPr>
                      <a:r>
                        <a:rPr b="0" lang="en-IN" sz="1100" spc="-1" strike="noStrike">
                          <a:solidFill>
                            <a:srgbClr val="000000"/>
                          </a:solidFill>
                          <a:latin typeface="Calibri"/>
                        </a:rPr>
                        <a:t>A</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254880">
                <a:tc>
                  <a:txBody>
                    <a:bodyPr lIns="9360" rIns="9360"/>
                    <a:p>
                      <a:pPr>
                        <a:lnSpc>
                          <a:spcPct val="100000"/>
                        </a:lnSpc>
                      </a:pPr>
                      <a:r>
                        <a:rPr b="0" lang="en-IN" sz="1100" spc="-1" strike="noStrike">
                          <a:solidFill>
                            <a:srgbClr val="000000"/>
                          </a:solidFill>
                          <a:latin typeface="Calibri"/>
                        </a:rPr>
                        <a:t>A</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254880">
                <a:tc>
                  <a:txBody>
                    <a:bodyPr lIns="9360" rIns="9360"/>
                    <a:p>
                      <a:pPr>
                        <a:lnSpc>
                          <a:spcPct val="100000"/>
                        </a:lnSpc>
                      </a:pPr>
                      <a:r>
                        <a:rPr b="0" lang="en-IN" sz="1100" spc="-1" strike="noStrike">
                          <a:solidFill>
                            <a:srgbClr val="000000"/>
                          </a:solidFill>
                          <a:latin typeface="Calibri"/>
                        </a:rPr>
                        <a:t>A</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254880">
                <a:tc>
                  <a:txBody>
                    <a:bodyPr lIns="9360" rIns="9360"/>
                    <a:p>
                      <a:pPr>
                        <a:lnSpc>
                          <a:spcPct val="100000"/>
                        </a:lnSpc>
                      </a:pPr>
                      <a:r>
                        <a:rPr b="0" lang="en-IN" sz="1100" spc="-1" strike="noStrike">
                          <a:solidFill>
                            <a:srgbClr val="000000"/>
                          </a:solidFill>
                          <a:latin typeface="Calibri"/>
                        </a:rPr>
                        <a:t>A</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bl>
          </a:graphicData>
        </a:graphic>
      </p:graphicFrame>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0" y="0"/>
            <a:ext cx="6856920" cy="1074600"/>
          </a:xfrm>
          <a:prstGeom prst="rect">
            <a:avLst/>
          </a:prstGeom>
          <a:solidFill>
            <a:srgbClr val="00ac58"/>
          </a:solidFill>
          <a:ln>
            <a:noFill/>
          </a:ln>
        </p:spPr>
        <p:style>
          <a:lnRef idx="2">
            <a:schemeClr val="accent1">
              <a:shade val="50000"/>
            </a:schemeClr>
          </a:lnRef>
          <a:fillRef idx="1">
            <a:schemeClr val="accent1"/>
          </a:fillRef>
          <a:effectRef idx="0">
            <a:schemeClr val="accent1"/>
          </a:effectRef>
          <a:fontRef idx="minor"/>
        </p:style>
      </p:sp>
      <p:sp>
        <p:nvSpPr>
          <p:cNvPr id="85" name="CustomShape 2"/>
          <p:cNvSpPr/>
          <p:nvPr/>
        </p:nvSpPr>
        <p:spPr>
          <a:xfrm>
            <a:off x="-14040" y="9695160"/>
            <a:ext cx="6870960" cy="238320"/>
          </a:xfrm>
          <a:prstGeom prst="rect">
            <a:avLst/>
          </a:prstGeom>
          <a:solidFill>
            <a:srgbClr val="fee65e"/>
          </a:solidFill>
          <a:ln>
            <a:noFill/>
          </a:ln>
        </p:spPr>
        <p:style>
          <a:lnRef idx="2">
            <a:schemeClr val="accent1">
              <a:shade val="50000"/>
            </a:schemeClr>
          </a:lnRef>
          <a:fillRef idx="1">
            <a:schemeClr val="accent1"/>
          </a:fillRef>
          <a:effectRef idx="0">
            <a:schemeClr val="accent1"/>
          </a:effectRef>
          <a:fontRef idx="minor"/>
        </p:style>
      </p:sp>
      <p:sp>
        <p:nvSpPr>
          <p:cNvPr id="86" name="CustomShape 3"/>
          <p:cNvSpPr/>
          <p:nvPr/>
        </p:nvSpPr>
        <p:spPr>
          <a:xfrm>
            <a:off x="5373000" y="370440"/>
            <a:ext cx="1383840" cy="864360"/>
          </a:xfrm>
          <a:prstGeom prst="roundRect">
            <a:avLst>
              <a:gd name="adj" fmla="val 16667"/>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pic>
        <p:nvPicPr>
          <p:cNvPr id="87" name="Picture 2" descr=""/>
          <p:cNvPicPr/>
          <p:nvPr/>
        </p:nvPicPr>
        <p:blipFill>
          <a:blip r:embed="rId1"/>
          <a:stretch/>
        </p:blipFill>
        <p:spPr>
          <a:xfrm>
            <a:off x="5589000" y="464760"/>
            <a:ext cx="951840" cy="564480"/>
          </a:xfrm>
          <a:prstGeom prst="rect">
            <a:avLst/>
          </a:prstGeom>
          <a:ln>
            <a:noFill/>
          </a:ln>
        </p:spPr>
      </p:pic>
      <p:sp>
        <p:nvSpPr>
          <p:cNvPr id="88" name="CustomShape 4"/>
          <p:cNvSpPr/>
          <p:nvPr/>
        </p:nvSpPr>
        <p:spPr>
          <a:xfrm>
            <a:off x="72360" y="409680"/>
            <a:ext cx="1792800" cy="45540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400" spc="-1" strike="noStrike">
                <a:solidFill>
                  <a:srgbClr val="ffffff"/>
                </a:solidFill>
                <a:latin typeface="Calibri"/>
                <a:ea typeface="DejaVu Sans"/>
              </a:rPr>
              <a:t>Disclaimer</a:t>
            </a:r>
            <a:endParaRPr b="0" lang="en-IN" sz="24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9" name="Picture 2" descr=""/>
          <p:cNvPicPr/>
          <p:nvPr/>
        </p:nvPicPr>
        <p:blipFill>
          <a:blip r:embed="rId1"/>
          <a:stretch/>
        </p:blipFill>
        <p:spPr>
          <a:xfrm>
            <a:off x="217080" y="1008000"/>
            <a:ext cx="6478920" cy="400788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2221</TotalTime>
  <Application>LibreOffice/6.0.7.3$Linux_X86_64 LibreOffice_project/00m0$Build-3</Application>
  <Words>209</Words>
  <Paragraphs>34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2019-10-07T09:45:04Z</dcterms:created>
  <dc:creator>arul peter</dc:creator>
  <dc:description/>
  <dc:language>en-IN</dc:language>
  <cp:lastModifiedBy/>
  <dcterms:modified xsi:type="dcterms:W3CDTF">2021-01-18T14:26:55Z</dcterms:modified>
  <cp:revision>46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A4 Paper (210x297 mm)</vt:lpwstr>
  </property>
  <property fmtid="{D5CDD505-2E9C-101B-9397-08002B2CF9AE}" pid="9" name="ScaleCrop">
    <vt:bool>0</vt:bool>
  </property>
  <property fmtid="{D5CDD505-2E9C-101B-9397-08002B2CF9AE}" pid="10" name="ShareDoc">
    <vt:bool>0</vt:bool>
  </property>
  <property fmtid="{D5CDD505-2E9C-101B-9397-08002B2CF9AE}" pid="11" name="Slides">
    <vt:i4>8</vt:i4>
  </property>
</Properties>
</file>